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113.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12.xml" ContentType="application/vnd.openxmlformats-officedocument.presentationml.notesSlide+xml"/>
  <Override PartName="/ppt/notesSlides/notesSlide150.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1.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913" r:id="rId1"/>
  </p:sldMasterIdLst>
  <p:notesMasterIdLst>
    <p:notesMasterId r:id="rId153"/>
  </p:notesMasterIdLst>
  <p:handoutMasterIdLst>
    <p:handoutMasterId r:id="rId154"/>
  </p:handoutMasterIdLst>
  <p:sldIdLst>
    <p:sldId id="256" r:id="rId2"/>
    <p:sldId id="268" r:id="rId3"/>
    <p:sldId id="267" r:id="rId4"/>
    <p:sldId id="359" r:id="rId5"/>
    <p:sldId id="266" r:id="rId6"/>
    <p:sldId id="365" r:id="rId7"/>
    <p:sldId id="366" r:id="rId8"/>
    <p:sldId id="367" r:id="rId9"/>
    <p:sldId id="378" r:id="rId10"/>
    <p:sldId id="368" r:id="rId11"/>
    <p:sldId id="369" r:id="rId12"/>
    <p:sldId id="370" r:id="rId13"/>
    <p:sldId id="371" r:id="rId14"/>
    <p:sldId id="379" r:id="rId15"/>
    <p:sldId id="362" r:id="rId16"/>
    <p:sldId id="374" r:id="rId17"/>
    <p:sldId id="375" r:id="rId18"/>
    <p:sldId id="376" r:id="rId19"/>
    <p:sldId id="377" r:id="rId20"/>
    <p:sldId id="373" r:id="rId21"/>
    <p:sldId id="372" r:id="rId22"/>
    <p:sldId id="277" r:id="rId23"/>
    <p:sldId id="278" r:id="rId24"/>
    <p:sldId id="364" r:id="rId25"/>
    <p:sldId id="283" r:id="rId26"/>
    <p:sldId id="270" r:id="rId27"/>
    <p:sldId id="271" r:id="rId28"/>
    <p:sldId id="272" r:id="rId29"/>
    <p:sldId id="273" r:id="rId30"/>
    <p:sldId id="274" r:id="rId31"/>
    <p:sldId id="275" r:id="rId32"/>
    <p:sldId id="276" r:id="rId33"/>
    <p:sldId id="287" r:id="rId34"/>
    <p:sldId id="288" r:id="rId35"/>
    <p:sldId id="289" r:id="rId36"/>
    <p:sldId id="290" r:id="rId37"/>
    <p:sldId id="291" r:id="rId38"/>
    <p:sldId id="292" r:id="rId39"/>
    <p:sldId id="360" r:id="rId40"/>
    <p:sldId id="294" r:id="rId41"/>
    <p:sldId id="295" r:id="rId42"/>
    <p:sldId id="296" r:id="rId43"/>
    <p:sldId id="297" r:id="rId44"/>
    <p:sldId id="298" r:id="rId45"/>
    <p:sldId id="380" r:id="rId46"/>
    <p:sldId id="299" r:id="rId47"/>
    <p:sldId id="381" r:id="rId48"/>
    <p:sldId id="300" r:id="rId49"/>
    <p:sldId id="382" r:id="rId50"/>
    <p:sldId id="301" r:id="rId51"/>
    <p:sldId id="302" r:id="rId52"/>
    <p:sldId id="303" r:id="rId53"/>
    <p:sldId id="385" r:id="rId54"/>
    <p:sldId id="386" r:id="rId55"/>
    <p:sldId id="387" r:id="rId56"/>
    <p:sldId id="388" r:id="rId57"/>
    <p:sldId id="389" r:id="rId58"/>
    <p:sldId id="390" r:id="rId59"/>
    <p:sldId id="391" r:id="rId60"/>
    <p:sldId id="392" r:id="rId61"/>
    <p:sldId id="393" r:id="rId62"/>
    <p:sldId id="394" r:id="rId63"/>
    <p:sldId id="395" r:id="rId64"/>
    <p:sldId id="396" r:id="rId65"/>
    <p:sldId id="311" r:id="rId66"/>
    <p:sldId id="310" r:id="rId67"/>
    <p:sldId id="384" r:id="rId68"/>
    <p:sldId id="383" r:id="rId69"/>
    <p:sldId id="306" r:id="rId70"/>
    <p:sldId id="397" r:id="rId71"/>
    <p:sldId id="398" r:id="rId72"/>
    <p:sldId id="399" r:id="rId73"/>
    <p:sldId id="400" r:id="rId74"/>
    <p:sldId id="401" r:id="rId75"/>
    <p:sldId id="402" r:id="rId76"/>
    <p:sldId id="403" r:id="rId77"/>
    <p:sldId id="404" r:id="rId78"/>
    <p:sldId id="405" r:id="rId79"/>
    <p:sldId id="406" r:id="rId80"/>
    <p:sldId id="407" r:id="rId81"/>
    <p:sldId id="408" r:id="rId82"/>
    <p:sldId id="409" r:id="rId83"/>
    <p:sldId id="335" r:id="rId84"/>
    <p:sldId id="410" r:id="rId85"/>
    <p:sldId id="411" r:id="rId86"/>
    <p:sldId id="412" r:id="rId87"/>
    <p:sldId id="413" r:id="rId88"/>
    <p:sldId id="414" r:id="rId89"/>
    <p:sldId id="415" r:id="rId90"/>
    <p:sldId id="416" r:id="rId91"/>
    <p:sldId id="417" r:id="rId92"/>
    <p:sldId id="418" r:id="rId93"/>
    <p:sldId id="419" r:id="rId94"/>
    <p:sldId id="420" r:id="rId95"/>
    <p:sldId id="421" r:id="rId96"/>
    <p:sldId id="316" r:id="rId97"/>
    <p:sldId id="422" r:id="rId98"/>
    <p:sldId id="315" r:id="rId99"/>
    <p:sldId id="317" r:id="rId100"/>
    <p:sldId id="318" r:id="rId101"/>
    <p:sldId id="423" r:id="rId102"/>
    <p:sldId id="424" r:id="rId103"/>
    <p:sldId id="435" r:id="rId104"/>
    <p:sldId id="436" r:id="rId105"/>
    <p:sldId id="437" r:id="rId106"/>
    <p:sldId id="438" r:id="rId107"/>
    <p:sldId id="439" r:id="rId108"/>
    <p:sldId id="440" r:id="rId109"/>
    <p:sldId id="441" r:id="rId110"/>
    <p:sldId id="442" r:id="rId111"/>
    <p:sldId id="344" r:id="rId112"/>
    <p:sldId id="425" r:id="rId113"/>
    <p:sldId id="426" r:id="rId114"/>
    <p:sldId id="427" r:id="rId115"/>
    <p:sldId id="428" r:id="rId116"/>
    <p:sldId id="429" r:id="rId117"/>
    <p:sldId id="430" r:id="rId118"/>
    <p:sldId id="431" r:id="rId119"/>
    <p:sldId id="432" r:id="rId120"/>
    <p:sldId id="433" r:id="rId121"/>
    <p:sldId id="434" r:id="rId122"/>
    <p:sldId id="307" r:id="rId123"/>
    <p:sldId id="443" r:id="rId124"/>
    <p:sldId id="444" r:id="rId125"/>
    <p:sldId id="445" r:id="rId126"/>
    <p:sldId id="446" r:id="rId127"/>
    <p:sldId id="447" r:id="rId128"/>
    <p:sldId id="448" r:id="rId129"/>
    <p:sldId id="449" r:id="rId130"/>
    <p:sldId id="308" r:id="rId131"/>
    <p:sldId id="329" r:id="rId132"/>
    <p:sldId id="451" r:id="rId133"/>
    <p:sldId id="452" r:id="rId134"/>
    <p:sldId id="453" r:id="rId135"/>
    <p:sldId id="450" r:id="rId136"/>
    <p:sldId id="455" r:id="rId137"/>
    <p:sldId id="309" r:id="rId138"/>
    <p:sldId id="456" r:id="rId139"/>
    <p:sldId id="320" r:id="rId140"/>
    <p:sldId id="459" r:id="rId141"/>
    <p:sldId id="460" r:id="rId142"/>
    <p:sldId id="461" r:id="rId143"/>
    <p:sldId id="458" r:id="rId144"/>
    <p:sldId id="321" r:id="rId145"/>
    <p:sldId id="463" r:id="rId146"/>
    <p:sldId id="462" r:id="rId147"/>
    <p:sldId id="454" r:id="rId148"/>
    <p:sldId id="464" r:id="rId149"/>
    <p:sldId id="465" r:id="rId150"/>
    <p:sldId id="466" r:id="rId151"/>
    <p:sldId id="457" r:id="rId152"/>
  </p:sldIdLst>
  <p:sldSz cx="9144000" cy="6858000" type="screen4x3"/>
  <p:notesSz cx="6669088" cy="9926638"/>
  <p:custDataLst>
    <p:tags r:id="rId155"/>
  </p:custDataLst>
  <p:defaultTextStyle>
    <a:defPPr>
      <a:defRPr lang="fr-FR"/>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6699"/>
    <a:srgbClr val="003399"/>
    <a:srgbClr val="008080"/>
    <a:srgbClr val="009999"/>
    <a:srgbClr val="FF9966"/>
    <a:srgbClr val="99FFFF"/>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2814" autoAdjust="0"/>
  </p:normalViewPr>
  <p:slideViewPr>
    <p:cSldViewPr>
      <p:cViewPr varScale="1">
        <p:scale>
          <a:sx n="63" d="100"/>
          <a:sy n="63" d="100"/>
        </p:scale>
        <p:origin x="32" y="92"/>
      </p:cViewPr>
      <p:guideLst>
        <p:guide orient="horz" pos="2160"/>
        <p:guide pos="2880"/>
      </p:guideLst>
    </p:cSldViewPr>
  </p:slideViewPr>
  <p:outlineViewPr>
    <p:cViewPr>
      <p:scale>
        <a:sx n="33" d="100"/>
        <a:sy n="33" d="100"/>
      </p:scale>
      <p:origin x="0" y="-1093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48" d="100"/>
          <a:sy n="148" d="100"/>
        </p:scale>
        <p:origin x="942" y="-118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customXml" Target="../customXml/item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97C4E2EA-D3F2-44A3-B6CC-0C5ACEEAD1C6}"/>
              </a:ext>
            </a:extLst>
          </p:cNvPr>
          <p:cNvSpPr>
            <a:spLocks noGrp="1" noChangeArrowheads="1"/>
          </p:cNvSpPr>
          <p:nvPr>
            <p:ph type="hdr" sz="quarter"/>
          </p:nvPr>
        </p:nvSpPr>
        <p:spPr bwMode="auto">
          <a:xfrm>
            <a:off x="0" y="0"/>
            <a:ext cx="289083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526" tIns="43763" rIns="87526" bIns="43763" numCol="1" anchor="t" anchorCtr="0" compatLnSpc="1">
            <a:prstTxWarp prst="textNoShape">
              <a:avLst/>
            </a:prstTxWarp>
          </a:bodyPr>
          <a:lstStyle>
            <a:lvl1pPr eaLnBrk="1" fontAlgn="auto" hangingPunct="1">
              <a:spcBef>
                <a:spcPts val="0"/>
              </a:spcBef>
              <a:spcAft>
                <a:spcPts val="0"/>
              </a:spcAft>
              <a:defRPr sz="1100">
                <a:latin typeface="+mn-lt"/>
              </a:defRPr>
            </a:lvl1pPr>
          </a:lstStyle>
          <a:p>
            <a:pPr>
              <a:defRPr/>
            </a:pPr>
            <a:endParaRPr lang="fr-FR" altLang="fr-FR"/>
          </a:p>
        </p:txBody>
      </p:sp>
      <p:sp>
        <p:nvSpPr>
          <p:cNvPr id="158723" name="Rectangle 3">
            <a:extLst>
              <a:ext uri="{FF2B5EF4-FFF2-40B4-BE49-F238E27FC236}">
                <a16:creationId xmlns:a16="http://schemas.microsoft.com/office/drawing/2014/main" id="{469D91E3-2B8E-4EF9-9366-B65F866328EE}"/>
              </a:ext>
            </a:extLst>
          </p:cNvPr>
          <p:cNvSpPr>
            <a:spLocks noGrp="1" noChangeArrowheads="1"/>
          </p:cNvSpPr>
          <p:nvPr>
            <p:ph type="dt" sz="quarter" idx="1"/>
          </p:nvPr>
        </p:nvSpPr>
        <p:spPr bwMode="auto">
          <a:xfrm>
            <a:off x="3776663" y="0"/>
            <a:ext cx="289083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526" tIns="43763" rIns="87526" bIns="43763" numCol="1" anchor="t" anchorCtr="0" compatLnSpc="1">
            <a:prstTxWarp prst="textNoShape">
              <a:avLst/>
            </a:prstTxWarp>
          </a:bodyPr>
          <a:lstStyle>
            <a:lvl1pPr algn="r" eaLnBrk="1" fontAlgn="auto" hangingPunct="1">
              <a:spcBef>
                <a:spcPts val="0"/>
              </a:spcBef>
              <a:spcAft>
                <a:spcPts val="0"/>
              </a:spcAft>
              <a:defRPr sz="1100">
                <a:latin typeface="+mn-lt"/>
              </a:defRPr>
            </a:lvl1pPr>
          </a:lstStyle>
          <a:p>
            <a:pPr>
              <a:defRPr/>
            </a:pPr>
            <a:fld id="{00572573-AEEA-4DBB-8145-44341BAAF082}" type="datetime1">
              <a:rPr lang="fr-FR" altLang="fr-FR"/>
              <a:pPr>
                <a:defRPr/>
              </a:pPr>
              <a:t>19/11/2021</a:t>
            </a:fld>
            <a:endParaRPr lang="fr-FR" altLang="fr-FR"/>
          </a:p>
        </p:txBody>
      </p:sp>
      <p:sp>
        <p:nvSpPr>
          <p:cNvPr id="158724" name="Rectangle 4">
            <a:extLst>
              <a:ext uri="{FF2B5EF4-FFF2-40B4-BE49-F238E27FC236}">
                <a16:creationId xmlns:a16="http://schemas.microsoft.com/office/drawing/2014/main" id="{647BD6D4-54DC-4AE6-8008-877B97E553E9}"/>
              </a:ext>
            </a:extLst>
          </p:cNvPr>
          <p:cNvSpPr>
            <a:spLocks noGrp="1" noChangeArrowheads="1"/>
          </p:cNvSpPr>
          <p:nvPr>
            <p:ph type="ftr" sz="quarter" idx="2"/>
          </p:nvPr>
        </p:nvSpPr>
        <p:spPr bwMode="auto">
          <a:xfrm>
            <a:off x="0" y="9429750"/>
            <a:ext cx="2890838"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526" tIns="43763" rIns="87526" bIns="43763" numCol="1" anchor="b" anchorCtr="0" compatLnSpc="1">
            <a:prstTxWarp prst="textNoShape">
              <a:avLst/>
            </a:prstTxWarp>
          </a:bodyPr>
          <a:lstStyle>
            <a:lvl1pPr eaLnBrk="1" fontAlgn="auto" hangingPunct="1">
              <a:spcBef>
                <a:spcPts val="0"/>
              </a:spcBef>
              <a:spcAft>
                <a:spcPts val="0"/>
              </a:spcAft>
              <a:defRPr sz="1100">
                <a:latin typeface="+mn-lt"/>
              </a:defRPr>
            </a:lvl1pPr>
          </a:lstStyle>
          <a:p>
            <a:pPr>
              <a:defRPr/>
            </a:pPr>
            <a:endParaRPr lang="fr-FR" altLang="fr-FR"/>
          </a:p>
        </p:txBody>
      </p:sp>
      <p:sp>
        <p:nvSpPr>
          <p:cNvPr id="158725" name="Rectangle 5">
            <a:extLst>
              <a:ext uri="{FF2B5EF4-FFF2-40B4-BE49-F238E27FC236}">
                <a16:creationId xmlns:a16="http://schemas.microsoft.com/office/drawing/2014/main" id="{C3C68412-EB41-48F0-AB75-3C035A62E71A}"/>
              </a:ext>
            </a:extLst>
          </p:cNvPr>
          <p:cNvSpPr>
            <a:spLocks noGrp="1" noChangeArrowheads="1"/>
          </p:cNvSpPr>
          <p:nvPr>
            <p:ph type="sldNum" sz="quarter" idx="3"/>
          </p:nvPr>
        </p:nvSpPr>
        <p:spPr bwMode="auto">
          <a:xfrm>
            <a:off x="3776663" y="9429750"/>
            <a:ext cx="289083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526" tIns="43763" rIns="87526" bIns="43763" numCol="1" anchor="b" anchorCtr="0" compatLnSpc="1">
            <a:prstTxWarp prst="textNoShape">
              <a:avLst/>
            </a:prstTxWarp>
          </a:bodyPr>
          <a:lstStyle>
            <a:lvl1pPr algn="r" eaLnBrk="1" fontAlgn="auto" hangingPunct="1">
              <a:spcBef>
                <a:spcPts val="0"/>
              </a:spcBef>
              <a:spcAft>
                <a:spcPts val="0"/>
              </a:spcAft>
              <a:defRPr sz="1100">
                <a:latin typeface="+mn-lt"/>
              </a:defRPr>
            </a:lvl1pPr>
          </a:lstStyle>
          <a:p>
            <a:pPr>
              <a:defRPr/>
            </a:pPr>
            <a:fld id="{F3EE5EB8-E737-40F6-AC4C-65E6B979D374}"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2543BE7-650F-4782-B441-0E483337FF5E}"/>
              </a:ext>
            </a:extLst>
          </p:cNvPr>
          <p:cNvSpPr>
            <a:spLocks noGrp="1" noChangeArrowheads="1"/>
          </p:cNvSpPr>
          <p:nvPr>
            <p:ph type="hdr" sz="quarter"/>
          </p:nvPr>
        </p:nvSpPr>
        <p:spPr bwMode="auto">
          <a:xfrm>
            <a:off x="0" y="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lvl1pPr defTabSz="914772" eaLnBrk="1" fontAlgn="auto" hangingPunct="1">
              <a:spcBef>
                <a:spcPts val="0"/>
              </a:spcBef>
              <a:spcAft>
                <a:spcPts val="0"/>
              </a:spcAft>
              <a:defRPr kumimoji="0" sz="1200">
                <a:latin typeface="+mn-lt"/>
              </a:defRPr>
            </a:lvl1pPr>
          </a:lstStyle>
          <a:p>
            <a:pPr>
              <a:defRPr/>
            </a:pPr>
            <a:endParaRPr lang="fr-FR" altLang="fr-FR"/>
          </a:p>
        </p:txBody>
      </p:sp>
      <p:sp>
        <p:nvSpPr>
          <p:cNvPr id="16387" name="Rectangle 3">
            <a:extLst>
              <a:ext uri="{FF2B5EF4-FFF2-40B4-BE49-F238E27FC236}">
                <a16:creationId xmlns:a16="http://schemas.microsoft.com/office/drawing/2014/main" id="{3944663E-1546-4934-97BA-186B4B04E119}"/>
              </a:ext>
            </a:extLst>
          </p:cNvPr>
          <p:cNvSpPr>
            <a:spLocks noGrp="1" noChangeArrowheads="1"/>
          </p:cNvSpPr>
          <p:nvPr>
            <p:ph type="dt" idx="1"/>
          </p:nvPr>
        </p:nvSpPr>
        <p:spPr bwMode="auto">
          <a:xfrm>
            <a:off x="3779838" y="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lvl1pPr algn="r" defTabSz="914772" eaLnBrk="1" fontAlgn="auto" hangingPunct="1">
              <a:spcBef>
                <a:spcPts val="0"/>
              </a:spcBef>
              <a:spcAft>
                <a:spcPts val="0"/>
              </a:spcAft>
              <a:defRPr kumimoji="0" sz="1200">
                <a:latin typeface="+mn-lt"/>
              </a:defRPr>
            </a:lvl1pPr>
          </a:lstStyle>
          <a:p>
            <a:pPr>
              <a:defRPr/>
            </a:pPr>
            <a:fld id="{98DF7F14-08FF-43C8-B373-B314BEF745CF}" type="datetime1">
              <a:rPr lang="fr-FR" altLang="fr-FR"/>
              <a:pPr>
                <a:defRPr/>
              </a:pPr>
              <a:t>19/11/2021</a:t>
            </a:fld>
            <a:endParaRPr lang="fr-FR" altLang="fr-FR"/>
          </a:p>
        </p:txBody>
      </p:sp>
      <p:sp>
        <p:nvSpPr>
          <p:cNvPr id="13316" name="Rectangle 4">
            <a:extLst>
              <a:ext uri="{FF2B5EF4-FFF2-40B4-BE49-F238E27FC236}">
                <a16:creationId xmlns:a16="http://schemas.microsoft.com/office/drawing/2014/main" id="{1669BEB0-BF43-42E0-A6B1-4665CA300D77}"/>
              </a:ext>
            </a:extLst>
          </p:cNvPr>
          <p:cNvSpPr>
            <a:spLocks noGrp="1" noRot="1" noChangeAspect="1" noChangeArrowheads="1" noTextEdit="1"/>
          </p:cNvSpPr>
          <p:nvPr>
            <p:ph type="sldImg" idx="2"/>
          </p:nvPr>
        </p:nvSpPr>
        <p:spPr bwMode="auto">
          <a:xfrm>
            <a:off x="8540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33E252F0-98FE-493E-90D7-B196F3D41C91}"/>
              </a:ext>
            </a:extLst>
          </p:cNvPr>
          <p:cNvSpPr>
            <a:spLocks noGrp="1" noChangeArrowheads="1"/>
          </p:cNvSpPr>
          <p:nvPr>
            <p:ph type="body" sz="quarter" idx="3"/>
          </p:nvPr>
        </p:nvSpPr>
        <p:spPr bwMode="auto">
          <a:xfrm>
            <a:off x="889000" y="4714875"/>
            <a:ext cx="489108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6390" name="Rectangle 6">
            <a:extLst>
              <a:ext uri="{FF2B5EF4-FFF2-40B4-BE49-F238E27FC236}">
                <a16:creationId xmlns:a16="http://schemas.microsoft.com/office/drawing/2014/main" id="{F389E5AB-86B1-4BD6-BBAE-0A3EACE2F01B}"/>
              </a:ext>
            </a:extLst>
          </p:cNvPr>
          <p:cNvSpPr>
            <a:spLocks noGrp="1" noChangeArrowheads="1"/>
          </p:cNvSpPr>
          <p:nvPr>
            <p:ph type="ftr" sz="quarter" idx="4"/>
          </p:nvPr>
        </p:nvSpPr>
        <p:spPr bwMode="auto">
          <a:xfrm>
            <a:off x="0" y="942975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b" anchorCtr="0" compatLnSpc="1">
            <a:prstTxWarp prst="textNoShape">
              <a:avLst/>
            </a:prstTxWarp>
          </a:bodyPr>
          <a:lstStyle>
            <a:lvl1pPr defTabSz="914772" eaLnBrk="1" fontAlgn="auto" hangingPunct="1">
              <a:spcBef>
                <a:spcPts val="0"/>
              </a:spcBef>
              <a:spcAft>
                <a:spcPts val="0"/>
              </a:spcAft>
              <a:defRPr kumimoji="0" sz="1200">
                <a:latin typeface="+mn-lt"/>
              </a:defRPr>
            </a:lvl1pPr>
          </a:lstStyle>
          <a:p>
            <a:pPr>
              <a:defRPr/>
            </a:pPr>
            <a:endParaRPr lang="fr-FR" altLang="fr-FR"/>
          </a:p>
        </p:txBody>
      </p:sp>
      <p:sp>
        <p:nvSpPr>
          <p:cNvPr id="16391" name="Rectangle 7">
            <a:extLst>
              <a:ext uri="{FF2B5EF4-FFF2-40B4-BE49-F238E27FC236}">
                <a16:creationId xmlns:a16="http://schemas.microsoft.com/office/drawing/2014/main" id="{F8655E11-8A43-4DA3-ABCD-3D04156348D2}"/>
              </a:ext>
            </a:extLst>
          </p:cNvPr>
          <p:cNvSpPr>
            <a:spLocks noGrp="1" noChangeArrowheads="1"/>
          </p:cNvSpPr>
          <p:nvPr>
            <p:ph type="sldNum" sz="quarter" idx="5"/>
          </p:nvPr>
        </p:nvSpPr>
        <p:spPr bwMode="auto">
          <a:xfrm>
            <a:off x="3779838" y="9429750"/>
            <a:ext cx="2889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b" anchorCtr="0" compatLnSpc="1">
            <a:prstTxWarp prst="textNoShape">
              <a:avLst/>
            </a:prstTxWarp>
          </a:bodyPr>
          <a:lstStyle>
            <a:lvl1pPr algn="r" eaLnBrk="1" fontAlgn="auto" hangingPunct="1">
              <a:spcBef>
                <a:spcPts val="0"/>
              </a:spcBef>
              <a:spcAft>
                <a:spcPts val="0"/>
              </a:spcAft>
              <a:defRPr kumimoji="0" sz="1200">
                <a:latin typeface="+mn-lt"/>
              </a:defRPr>
            </a:lvl1pPr>
          </a:lstStyle>
          <a:p>
            <a:pPr>
              <a:defRPr/>
            </a:pPr>
            <a:fld id="{83C31F46-8F6D-4C36-9C02-A4B81E61D6F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142BA00-858A-47A8-BA31-525FD1FF839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61B40E7B-7A6E-47F2-B0D2-836F7745B04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830906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a:extLst>
              <a:ext uri="{FF2B5EF4-FFF2-40B4-BE49-F238E27FC236}">
                <a16:creationId xmlns:a16="http://schemas.microsoft.com/office/drawing/2014/main" id="{85D74D8E-81D2-42DD-841B-2C572719C37D}"/>
              </a:ext>
            </a:extLst>
          </p:cNvPr>
          <p:cNvSpPr>
            <a:spLocks noGrp="1" noRot="1" noChangeAspect="1" noChangeArrowheads="1" noTextEdit="1"/>
          </p:cNvSpPr>
          <p:nvPr>
            <p:ph type="sldImg"/>
          </p:nvPr>
        </p:nvSpPr>
        <p:spPr>
          <a:ln/>
        </p:spPr>
      </p:sp>
      <p:sp>
        <p:nvSpPr>
          <p:cNvPr id="135171" name="Espace réservé des commentaires 2">
            <a:extLst>
              <a:ext uri="{FF2B5EF4-FFF2-40B4-BE49-F238E27FC236}">
                <a16:creationId xmlns:a16="http://schemas.microsoft.com/office/drawing/2014/main" id="{4E146FFE-A14A-47E9-B1E3-1F87033704C6}"/>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5172" name="Espace réservé de la date 3">
            <a:extLst>
              <a:ext uri="{FF2B5EF4-FFF2-40B4-BE49-F238E27FC236}">
                <a16:creationId xmlns:a16="http://schemas.microsoft.com/office/drawing/2014/main" id="{B82EA647-B39D-4CA3-B843-4C7F9216019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19F8335-02DC-4C08-91D9-DAA4E1810B3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5173" name="Espace réservé du numéro de diapositive 4">
            <a:extLst>
              <a:ext uri="{FF2B5EF4-FFF2-40B4-BE49-F238E27FC236}">
                <a16:creationId xmlns:a16="http://schemas.microsoft.com/office/drawing/2014/main" id="{5C0D21E4-D1A0-4979-A1BD-C68DB68352D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B6DCF4-CE21-4A25-8A0F-CAAF666CBC3A}" type="slidenum">
              <a:rPr lang="fr-FR" altLang="fr-FR" smtClean="0">
                <a:latin typeface="Times New Roman" panose="02020603050405020304" pitchFamily="18" charset="0"/>
              </a:rPr>
              <a:pPr fontAlgn="base">
                <a:spcBef>
                  <a:spcPct val="0"/>
                </a:spcBef>
                <a:spcAft>
                  <a:spcPct val="0"/>
                </a:spcAft>
              </a:pPr>
              <a:t>100</a:t>
            </a:fld>
            <a:endParaRPr lang="fr-FR" altLang="fr-FR">
              <a:latin typeface="Times New Roman" panose="02020603050405020304"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a:extLst>
              <a:ext uri="{FF2B5EF4-FFF2-40B4-BE49-F238E27FC236}">
                <a16:creationId xmlns:a16="http://schemas.microsoft.com/office/drawing/2014/main" id="{85D74D8E-81D2-42DD-841B-2C572719C37D}"/>
              </a:ext>
            </a:extLst>
          </p:cNvPr>
          <p:cNvSpPr>
            <a:spLocks noGrp="1" noRot="1" noChangeAspect="1" noChangeArrowheads="1" noTextEdit="1"/>
          </p:cNvSpPr>
          <p:nvPr>
            <p:ph type="sldImg"/>
          </p:nvPr>
        </p:nvSpPr>
        <p:spPr>
          <a:ln/>
        </p:spPr>
      </p:sp>
      <p:sp>
        <p:nvSpPr>
          <p:cNvPr id="135171" name="Espace réservé des commentaires 2">
            <a:extLst>
              <a:ext uri="{FF2B5EF4-FFF2-40B4-BE49-F238E27FC236}">
                <a16:creationId xmlns:a16="http://schemas.microsoft.com/office/drawing/2014/main" id="{4E146FFE-A14A-47E9-B1E3-1F87033704C6}"/>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5172" name="Espace réservé de la date 3">
            <a:extLst>
              <a:ext uri="{FF2B5EF4-FFF2-40B4-BE49-F238E27FC236}">
                <a16:creationId xmlns:a16="http://schemas.microsoft.com/office/drawing/2014/main" id="{B82EA647-B39D-4CA3-B843-4C7F9216019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19F8335-02DC-4C08-91D9-DAA4E1810B3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5173" name="Espace réservé du numéro de diapositive 4">
            <a:extLst>
              <a:ext uri="{FF2B5EF4-FFF2-40B4-BE49-F238E27FC236}">
                <a16:creationId xmlns:a16="http://schemas.microsoft.com/office/drawing/2014/main" id="{5C0D21E4-D1A0-4979-A1BD-C68DB68352D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B6DCF4-CE21-4A25-8A0F-CAAF666CBC3A}" type="slidenum">
              <a:rPr lang="fr-FR" altLang="fr-FR" smtClean="0">
                <a:latin typeface="Times New Roman" panose="02020603050405020304" pitchFamily="18" charset="0"/>
              </a:rPr>
              <a:pPr fontAlgn="base">
                <a:spcBef>
                  <a:spcPct val="0"/>
                </a:spcBef>
                <a:spcAft>
                  <a:spcPct val="0"/>
                </a:spcAft>
              </a:pPr>
              <a:t>101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6551529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a:extLst>
              <a:ext uri="{FF2B5EF4-FFF2-40B4-BE49-F238E27FC236}">
                <a16:creationId xmlns:a16="http://schemas.microsoft.com/office/drawing/2014/main" id="{85D74D8E-81D2-42DD-841B-2C572719C37D}"/>
              </a:ext>
            </a:extLst>
          </p:cNvPr>
          <p:cNvSpPr>
            <a:spLocks noGrp="1" noRot="1" noChangeAspect="1" noChangeArrowheads="1" noTextEdit="1"/>
          </p:cNvSpPr>
          <p:nvPr>
            <p:ph type="sldImg"/>
          </p:nvPr>
        </p:nvSpPr>
        <p:spPr>
          <a:ln/>
        </p:spPr>
      </p:sp>
      <p:sp>
        <p:nvSpPr>
          <p:cNvPr id="135171" name="Espace réservé des commentaires 2">
            <a:extLst>
              <a:ext uri="{FF2B5EF4-FFF2-40B4-BE49-F238E27FC236}">
                <a16:creationId xmlns:a16="http://schemas.microsoft.com/office/drawing/2014/main" id="{4E146FFE-A14A-47E9-B1E3-1F87033704C6}"/>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5172" name="Espace réservé de la date 3">
            <a:extLst>
              <a:ext uri="{FF2B5EF4-FFF2-40B4-BE49-F238E27FC236}">
                <a16:creationId xmlns:a16="http://schemas.microsoft.com/office/drawing/2014/main" id="{B82EA647-B39D-4CA3-B843-4C7F9216019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19F8335-02DC-4C08-91D9-DAA4E1810B3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5173" name="Espace réservé du numéro de diapositive 4">
            <a:extLst>
              <a:ext uri="{FF2B5EF4-FFF2-40B4-BE49-F238E27FC236}">
                <a16:creationId xmlns:a16="http://schemas.microsoft.com/office/drawing/2014/main" id="{5C0D21E4-D1A0-4979-A1BD-C68DB68352D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B6DCF4-CE21-4A25-8A0F-CAAF666CBC3A}" type="slidenum">
              <a:rPr lang="fr-FR" altLang="fr-FR" smtClean="0">
                <a:latin typeface="Times New Roman" panose="02020603050405020304" pitchFamily="18" charset="0"/>
              </a:rPr>
              <a:pPr fontAlgn="base">
                <a:spcBef>
                  <a:spcPct val="0"/>
                </a:spcBef>
                <a:spcAft>
                  <a:spcPct val="0"/>
                </a:spcAft>
              </a:pPr>
              <a:t>102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5054236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7303585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843356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0191867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2606842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872928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0084311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109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48662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5431788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8302547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111</a:t>
            </a:fld>
            <a:endParaRPr lang="fr-FR" altLang="fr-FR">
              <a:latin typeface="Times New Roman" panose="02020603050405020304" pitchFamily="18"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2452699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4208619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9840070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1521101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8401003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791614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973583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119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92489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9963917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120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5596250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e l'image des diapositives 1">
            <a:extLst>
              <a:ext uri="{FF2B5EF4-FFF2-40B4-BE49-F238E27FC236}">
                <a16:creationId xmlns:a16="http://schemas.microsoft.com/office/drawing/2014/main" id="{CFA0BED5-72CA-4CCC-ACA9-EA73F9CC00B9}"/>
              </a:ext>
            </a:extLst>
          </p:cNvPr>
          <p:cNvSpPr>
            <a:spLocks noGrp="1" noRot="1" noChangeAspect="1" noChangeArrowheads="1" noTextEdit="1"/>
          </p:cNvSpPr>
          <p:nvPr>
            <p:ph type="sldImg"/>
          </p:nvPr>
        </p:nvSpPr>
        <p:spPr>
          <a:ln/>
        </p:spPr>
      </p:sp>
      <p:sp>
        <p:nvSpPr>
          <p:cNvPr id="194563" name="Espace réservé des commentaires 2">
            <a:extLst>
              <a:ext uri="{FF2B5EF4-FFF2-40B4-BE49-F238E27FC236}">
                <a16:creationId xmlns:a16="http://schemas.microsoft.com/office/drawing/2014/main" id="{2C933F7E-B74F-4D2B-BAAD-35A787F8814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94564" name="Espace réservé de la date 3">
            <a:extLst>
              <a:ext uri="{FF2B5EF4-FFF2-40B4-BE49-F238E27FC236}">
                <a16:creationId xmlns:a16="http://schemas.microsoft.com/office/drawing/2014/main" id="{8B638065-A17B-4B7E-838E-CC8F59923E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11E31BC-160A-475D-A0B0-6DE5AEABDF2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94565" name="Espace réservé du numéro de diapositive 4">
            <a:extLst>
              <a:ext uri="{FF2B5EF4-FFF2-40B4-BE49-F238E27FC236}">
                <a16:creationId xmlns:a16="http://schemas.microsoft.com/office/drawing/2014/main" id="{942DAFEB-98E5-4985-AC16-055A12C6905B}"/>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87976-D51E-449A-A206-E71BD4F42AAB}" type="slidenum">
              <a:rPr lang="fr-FR" altLang="fr-FR" smtClean="0">
                <a:latin typeface="Times New Roman" panose="02020603050405020304" pitchFamily="18" charset="0"/>
              </a:rPr>
              <a:pPr fontAlgn="base">
                <a:spcBef>
                  <a:spcPct val="0"/>
                </a:spcBef>
                <a:spcAft>
                  <a:spcPct val="0"/>
                </a:spcAft>
              </a:pPr>
              <a:t>121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9739764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122</a:t>
            </a:fld>
            <a:endParaRPr lang="fr-FR" altLang="fr-FR">
              <a:latin typeface="Times New Roman" panose="02020603050405020304" pitchFamily="18"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045778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5231635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1721172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3192043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441172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2367696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a:extLst>
              <a:ext uri="{FF2B5EF4-FFF2-40B4-BE49-F238E27FC236}">
                <a16:creationId xmlns:a16="http://schemas.microsoft.com/office/drawing/2014/main" id="{8354B2B2-17BF-48A0-B2EE-0D277127803B}"/>
              </a:ext>
            </a:extLst>
          </p:cNvPr>
          <p:cNvSpPr>
            <a:spLocks noGrp="1" noRot="1" noChangeAspect="1" noChangeArrowheads="1" noTextEdit="1"/>
          </p:cNvSpPr>
          <p:nvPr>
            <p:ph type="sldImg"/>
          </p:nvPr>
        </p:nvSpPr>
        <p:spPr>
          <a:ln/>
        </p:spPr>
      </p:sp>
      <p:sp>
        <p:nvSpPr>
          <p:cNvPr id="114691" name="Espace réservé des commentaires 2">
            <a:extLst>
              <a:ext uri="{FF2B5EF4-FFF2-40B4-BE49-F238E27FC236}">
                <a16:creationId xmlns:a16="http://schemas.microsoft.com/office/drawing/2014/main" id="{B0602820-1AA9-4A2F-B764-90A85EF713D2}"/>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4692" name="Espace réservé de la date 3">
            <a:extLst>
              <a:ext uri="{FF2B5EF4-FFF2-40B4-BE49-F238E27FC236}">
                <a16:creationId xmlns:a16="http://schemas.microsoft.com/office/drawing/2014/main" id="{7FC81ECB-BF8D-4637-B82B-F9CD80F6F7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D94B43E-051E-427E-977B-79308B2D9BC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4693" name="Espace réservé du numéro de diapositive 4">
            <a:extLst>
              <a:ext uri="{FF2B5EF4-FFF2-40B4-BE49-F238E27FC236}">
                <a16:creationId xmlns:a16="http://schemas.microsoft.com/office/drawing/2014/main" id="{1DEC2500-E6B3-4A33-9EAF-127298A48A3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652A33-2DBD-4465-8FF5-4CBC6387D9EB}" type="slidenum">
              <a:rPr lang="fr-FR" altLang="fr-FR" smtClean="0">
                <a:latin typeface="Times New Roman" panose="02020603050405020304" pitchFamily="18" charset="0"/>
              </a:rPr>
              <a:pPr fontAlgn="base">
                <a:spcBef>
                  <a:spcPct val="0"/>
                </a:spcBef>
                <a:spcAft>
                  <a:spcPct val="0"/>
                </a:spcAft>
              </a:pPr>
              <a:t>129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58520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7505627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130</a:t>
            </a:fld>
            <a:endParaRPr lang="fr-FR" altLang="fr-FR">
              <a:latin typeface="Times New Roman" panose="02020603050405020304" pitchFamily="18"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a:extLst>
              <a:ext uri="{FF2B5EF4-FFF2-40B4-BE49-F238E27FC236}">
                <a16:creationId xmlns:a16="http://schemas.microsoft.com/office/drawing/2014/main" id="{5A8FB1BE-0128-47FB-A82E-4D8DCC789C34}"/>
              </a:ext>
            </a:extLst>
          </p:cNvPr>
          <p:cNvSpPr>
            <a:spLocks noGrp="1" noRot="1" noChangeAspect="1" noChangeArrowheads="1" noTextEdit="1"/>
          </p:cNvSpPr>
          <p:nvPr>
            <p:ph type="sldImg"/>
          </p:nvPr>
        </p:nvSpPr>
        <p:spPr>
          <a:ln/>
        </p:spPr>
      </p:sp>
      <p:sp>
        <p:nvSpPr>
          <p:cNvPr id="161795" name="Espace réservé des commentaires 2">
            <a:extLst>
              <a:ext uri="{FF2B5EF4-FFF2-40B4-BE49-F238E27FC236}">
                <a16:creationId xmlns:a16="http://schemas.microsoft.com/office/drawing/2014/main" id="{6423E562-3CF3-4B7C-936C-F1D3F138334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61796" name="Espace réservé de la date 3">
            <a:extLst>
              <a:ext uri="{FF2B5EF4-FFF2-40B4-BE49-F238E27FC236}">
                <a16:creationId xmlns:a16="http://schemas.microsoft.com/office/drawing/2014/main" id="{E0F46E60-3D26-4E86-923B-33DFEDCCFAD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84DAB575-F2DA-4261-841A-453323656CE6}"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61797" name="Espace réservé du numéro de diapositive 4">
            <a:extLst>
              <a:ext uri="{FF2B5EF4-FFF2-40B4-BE49-F238E27FC236}">
                <a16:creationId xmlns:a16="http://schemas.microsoft.com/office/drawing/2014/main" id="{D1EBFA76-A920-41C1-A6FE-3BDE1D914E33}"/>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85B42F-373A-4498-A633-F1EE7F2511C1}" type="slidenum">
              <a:rPr lang="fr-FR" altLang="fr-FR" smtClean="0">
                <a:latin typeface="Times New Roman" panose="02020603050405020304" pitchFamily="18" charset="0"/>
              </a:rPr>
              <a:pPr fontAlgn="base">
                <a:spcBef>
                  <a:spcPct val="0"/>
                </a:spcBef>
                <a:spcAft>
                  <a:spcPct val="0"/>
                </a:spcAft>
              </a:pPr>
              <a:t>131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1659808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45622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7569771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7018751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0555074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136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689140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a:extLst>
              <a:ext uri="{FF2B5EF4-FFF2-40B4-BE49-F238E27FC236}">
                <a16:creationId xmlns:a16="http://schemas.microsoft.com/office/drawing/2014/main" id="{1A46120D-37BB-4E73-BA8D-EEEC3A621224}"/>
              </a:ext>
            </a:extLst>
          </p:cNvPr>
          <p:cNvSpPr>
            <a:spLocks noGrp="1" noRot="1" noChangeAspect="1" noChangeArrowheads="1" noTextEdit="1"/>
          </p:cNvSpPr>
          <p:nvPr>
            <p:ph type="sldImg"/>
          </p:nvPr>
        </p:nvSpPr>
        <p:spPr>
          <a:ln/>
        </p:spPr>
      </p:sp>
      <p:sp>
        <p:nvSpPr>
          <p:cNvPr id="118787" name="Espace réservé des commentaires 2">
            <a:extLst>
              <a:ext uri="{FF2B5EF4-FFF2-40B4-BE49-F238E27FC236}">
                <a16:creationId xmlns:a16="http://schemas.microsoft.com/office/drawing/2014/main" id="{D647FCCC-3128-4A75-9A2A-16144ACDC994}"/>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8788" name="Espace réservé de la date 3">
            <a:extLst>
              <a:ext uri="{FF2B5EF4-FFF2-40B4-BE49-F238E27FC236}">
                <a16:creationId xmlns:a16="http://schemas.microsoft.com/office/drawing/2014/main" id="{B373DC10-7D43-40AD-8DF6-BBEFEC81FF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EBC260E-B239-4228-8B87-31E90A85583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8789" name="Espace réservé du numéro de diapositive 4">
            <a:extLst>
              <a:ext uri="{FF2B5EF4-FFF2-40B4-BE49-F238E27FC236}">
                <a16:creationId xmlns:a16="http://schemas.microsoft.com/office/drawing/2014/main" id="{7FB4D943-4F57-4631-9F4C-3B996936452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1C55BF-DA64-4DCB-9DA6-73802B260FEA}" type="slidenum">
              <a:rPr lang="fr-FR" altLang="fr-FR" smtClean="0">
                <a:latin typeface="Times New Roman" panose="02020603050405020304" pitchFamily="18" charset="0"/>
              </a:rPr>
              <a:pPr fontAlgn="base">
                <a:spcBef>
                  <a:spcPct val="0"/>
                </a:spcBef>
                <a:spcAft>
                  <a:spcPct val="0"/>
                </a:spcAft>
              </a:pPr>
              <a:t>137</a:t>
            </a:fld>
            <a:endParaRPr lang="fr-FR" altLang="fr-FR">
              <a:latin typeface="Times New Roman" panose="02020603050405020304"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a:extLst>
              <a:ext uri="{FF2B5EF4-FFF2-40B4-BE49-F238E27FC236}">
                <a16:creationId xmlns:a16="http://schemas.microsoft.com/office/drawing/2014/main" id="{1A46120D-37BB-4E73-BA8D-EEEC3A621224}"/>
              </a:ext>
            </a:extLst>
          </p:cNvPr>
          <p:cNvSpPr>
            <a:spLocks noGrp="1" noRot="1" noChangeAspect="1" noChangeArrowheads="1" noTextEdit="1"/>
          </p:cNvSpPr>
          <p:nvPr>
            <p:ph type="sldImg"/>
          </p:nvPr>
        </p:nvSpPr>
        <p:spPr>
          <a:ln/>
        </p:spPr>
      </p:sp>
      <p:sp>
        <p:nvSpPr>
          <p:cNvPr id="118787" name="Espace réservé des commentaires 2">
            <a:extLst>
              <a:ext uri="{FF2B5EF4-FFF2-40B4-BE49-F238E27FC236}">
                <a16:creationId xmlns:a16="http://schemas.microsoft.com/office/drawing/2014/main" id="{D647FCCC-3128-4A75-9A2A-16144ACDC994}"/>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8788" name="Espace réservé de la date 3">
            <a:extLst>
              <a:ext uri="{FF2B5EF4-FFF2-40B4-BE49-F238E27FC236}">
                <a16:creationId xmlns:a16="http://schemas.microsoft.com/office/drawing/2014/main" id="{B373DC10-7D43-40AD-8DF6-BBEFEC81FF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EBC260E-B239-4228-8B87-31E90A85583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8789" name="Espace réservé du numéro de diapositive 4">
            <a:extLst>
              <a:ext uri="{FF2B5EF4-FFF2-40B4-BE49-F238E27FC236}">
                <a16:creationId xmlns:a16="http://schemas.microsoft.com/office/drawing/2014/main" id="{7FB4D943-4F57-4631-9F4C-3B996936452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1C55BF-DA64-4DCB-9DA6-73802B260FEA}" type="slidenum">
              <a:rPr lang="fr-FR" altLang="fr-FR" smtClean="0">
                <a:latin typeface="Times New Roman" panose="02020603050405020304" pitchFamily="18" charset="0"/>
              </a:rPr>
              <a:pPr fontAlgn="base">
                <a:spcBef>
                  <a:spcPct val="0"/>
                </a:spcBef>
                <a:spcAft>
                  <a:spcPct val="0"/>
                </a:spcAft>
              </a:pPr>
              <a:t>138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4027651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a:extLst>
              <a:ext uri="{FF2B5EF4-FFF2-40B4-BE49-F238E27FC236}">
                <a16:creationId xmlns:a16="http://schemas.microsoft.com/office/drawing/2014/main" id="{17599735-ACBA-4F9E-AC40-BB3C232CDCDD}"/>
              </a:ext>
            </a:extLst>
          </p:cNvPr>
          <p:cNvSpPr>
            <a:spLocks noGrp="1" noRot="1" noChangeAspect="1" noChangeArrowheads="1" noTextEdit="1"/>
          </p:cNvSpPr>
          <p:nvPr>
            <p:ph type="sldImg"/>
          </p:nvPr>
        </p:nvSpPr>
        <p:spPr>
          <a:ln/>
        </p:spPr>
      </p:sp>
      <p:sp>
        <p:nvSpPr>
          <p:cNvPr id="141315" name="Espace réservé des commentaires 2">
            <a:extLst>
              <a:ext uri="{FF2B5EF4-FFF2-40B4-BE49-F238E27FC236}">
                <a16:creationId xmlns:a16="http://schemas.microsoft.com/office/drawing/2014/main" id="{D8264E3E-4844-4C9C-9557-212C9B4BABC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41316" name="Espace réservé de la date 3">
            <a:extLst>
              <a:ext uri="{FF2B5EF4-FFF2-40B4-BE49-F238E27FC236}">
                <a16:creationId xmlns:a16="http://schemas.microsoft.com/office/drawing/2014/main" id="{60A0B576-BC6F-4A86-9BB9-7212A9B138B0}"/>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754C0E9-D810-4CC2-A8BD-F218CFDC1DC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1317" name="Espace réservé du numéro de diapositive 4">
            <a:extLst>
              <a:ext uri="{FF2B5EF4-FFF2-40B4-BE49-F238E27FC236}">
                <a16:creationId xmlns:a16="http://schemas.microsoft.com/office/drawing/2014/main" id="{F4C5410C-A6D2-4270-B35B-8AE7CE1FC7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A7C3EE-87ED-4B12-B399-97E929EC64EA}" type="slidenum">
              <a:rPr lang="fr-FR" altLang="fr-FR" smtClean="0">
                <a:latin typeface="Times New Roman" panose="02020603050405020304" pitchFamily="18" charset="0"/>
              </a:rPr>
              <a:pPr fontAlgn="base">
                <a:spcBef>
                  <a:spcPct val="0"/>
                </a:spcBef>
                <a:spcAft>
                  <a:spcPct val="0"/>
                </a:spcAft>
              </a:pPr>
              <a:t>139</a:t>
            </a:fld>
            <a:endParaRPr lang="fr-FR" altLang="fr-FR">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8574845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a:extLst>
              <a:ext uri="{FF2B5EF4-FFF2-40B4-BE49-F238E27FC236}">
                <a16:creationId xmlns:a16="http://schemas.microsoft.com/office/drawing/2014/main" id="{17599735-ACBA-4F9E-AC40-BB3C232CDCDD}"/>
              </a:ext>
            </a:extLst>
          </p:cNvPr>
          <p:cNvSpPr>
            <a:spLocks noGrp="1" noRot="1" noChangeAspect="1" noChangeArrowheads="1" noTextEdit="1"/>
          </p:cNvSpPr>
          <p:nvPr>
            <p:ph type="sldImg"/>
          </p:nvPr>
        </p:nvSpPr>
        <p:spPr>
          <a:ln/>
        </p:spPr>
      </p:sp>
      <p:sp>
        <p:nvSpPr>
          <p:cNvPr id="141315" name="Espace réservé des commentaires 2">
            <a:extLst>
              <a:ext uri="{FF2B5EF4-FFF2-40B4-BE49-F238E27FC236}">
                <a16:creationId xmlns:a16="http://schemas.microsoft.com/office/drawing/2014/main" id="{D8264E3E-4844-4C9C-9557-212C9B4BABC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41316" name="Espace réservé de la date 3">
            <a:extLst>
              <a:ext uri="{FF2B5EF4-FFF2-40B4-BE49-F238E27FC236}">
                <a16:creationId xmlns:a16="http://schemas.microsoft.com/office/drawing/2014/main" id="{60A0B576-BC6F-4A86-9BB9-7212A9B138B0}"/>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754C0E9-D810-4CC2-A8BD-F218CFDC1DC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1317" name="Espace réservé du numéro de diapositive 4">
            <a:extLst>
              <a:ext uri="{FF2B5EF4-FFF2-40B4-BE49-F238E27FC236}">
                <a16:creationId xmlns:a16="http://schemas.microsoft.com/office/drawing/2014/main" id="{F4C5410C-A6D2-4270-B35B-8AE7CE1FC7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A7C3EE-87ED-4B12-B399-97E929EC64EA}" type="slidenum">
              <a:rPr lang="fr-FR" altLang="fr-FR" smtClean="0">
                <a:latin typeface="Times New Roman" panose="02020603050405020304" pitchFamily="18" charset="0"/>
              </a:rPr>
              <a:pPr fontAlgn="base">
                <a:spcBef>
                  <a:spcPct val="0"/>
                </a:spcBef>
                <a:spcAft>
                  <a:spcPct val="0"/>
                </a:spcAft>
              </a:pPr>
              <a:t>140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2432211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a:extLst>
              <a:ext uri="{FF2B5EF4-FFF2-40B4-BE49-F238E27FC236}">
                <a16:creationId xmlns:a16="http://schemas.microsoft.com/office/drawing/2014/main" id="{17599735-ACBA-4F9E-AC40-BB3C232CDCDD}"/>
              </a:ext>
            </a:extLst>
          </p:cNvPr>
          <p:cNvSpPr>
            <a:spLocks noGrp="1" noRot="1" noChangeAspect="1" noChangeArrowheads="1" noTextEdit="1"/>
          </p:cNvSpPr>
          <p:nvPr>
            <p:ph type="sldImg"/>
          </p:nvPr>
        </p:nvSpPr>
        <p:spPr>
          <a:ln/>
        </p:spPr>
      </p:sp>
      <p:sp>
        <p:nvSpPr>
          <p:cNvPr id="141315" name="Espace réservé des commentaires 2">
            <a:extLst>
              <a:ext uri="{FF2B5EF4-FFF2-40B4-BE49-F238E27FC236}">
                <a16:creationId xmlns:a16="http://schemas.microsoft.com/office/drawing/2014/main" id="{D8264E3E-4844-4C9C-9557-212C9B4BABC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41316" name="Espace réservé de la date 3">
            <a:extLst>
              <a:ext uri="{FF2B5EF4-FFF2-40B4-BE49-F238E27FC236}">
                <a16:creationId xmlns:a16="http://schemas.microsoft.com/office/drawing/2014/main" id="{60A0B576-BC6F-4A86-9BB9-7212A9B138B0}"/>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754C0E9-D810-4CC2-A8BD-F218CFDC1DC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1317" name="Espace réservé du numéro de diapositive 4">
            <a:extLst>
              <a:ext uri="{FF2B5EF4-FFF2-40B4-BE49-F238E27FC236}">
                <a16:creationId xmlns:a16="http://schemas.microsoft.com/office/drawing/2014/main" id="{F4C5410C-A6D2-4270-B35B-8AE7CE1FC7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A7C3EE-87ED-4B12-B399-97E929EC64EA}" type="slidenum">
              <a:rPr lang="fr-FR" altLang="fr-FR" smtClean="0">
                <a:latin typeface="Times New Roman" panose="02020603050405020304" pitchFamily="18" charset="0"/>
              </a:rPr>
              <a:pPr fontAlgn="base">
                <a:spcBef>
                  <a:spcPct val="0"/>
                </a:spcBef>
                <a:spcAft>
                  <a:spcPct val="0"/>
                </a:spcAft>
              </a:pPr>
              <a:t>141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15936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a:extLst>
              <a:ext uri="{FF2B5EF4-FFF2-40B4-BE49-F238E27FC236}">
                <a16:creationId xmlns:a16="http://schemas.microsoft.com/office/drawing/2014/main" id="{17599735-ACBA-4F9E-AC40-BB3C232CDCDD}"/>
              </a:ext>
            </a:extLst>
          </p:cNvPr>
          <p:cNvSpPr>
            <a:spLocks noGrp="1" noRot="1" noChangeAspect="1" noChangeArrowheads="1" noTextEdit="1"/>
          </p:cNvSpPr>
          <p:nvPr>
            <p:ph type="sldImg"/>
          </p:nvPr>
        </p:nvSpPr>
        <p:spPr>
          <a:ln/>
        </p:spPr>
      </p:sp>
      <p:sp>
        <p:nvSpPr>
          <p:cNvPr id="141315" name="Espace réservé des commentaires 2">
            <a:extLst>
              <a:ext uri="{FF2B5EF4-FFF2-40B4-BE49-F238E27FC236}">
                <a16:creationId xmlns:a16="http://schemas.microsoft.com/office/drawing/2014/main" id="{D8264E3E-4844-4C9C-9557-212C9B4BABC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41316" name="Espace réservé de la date 3">
            <a:extLst>
              <a:ext uri="{FF2B5EF4-FFF2-40B4-BE49-F238E27FC236}">
                <a16:creationId xmlns:a16="http://schemas.microsoft.com/office/drawing/2014/main" id="{60A0B576-BC6F-4A86-9BB9-7212A9B138B0}"/>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754C0E9-D810-4CC2-A8BD-F218CFDC1DC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1317" name="Espace réservé du numéro de diapositive 4">
            <a:extLst>
              <a:ext uri="{FF2B5EF4-FFF2-40B4-BE49-F238E27FC236}">
                <a16:creationId xmlns:a16="http://schemas.microsoft.com/office/drawing/2014/main" id="{F4C5410C-A6D2-4270-B35B-8AE7CE1FC7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A7C3EE-87ED-4B12-B399-97E929EC64EA}" type="slidenum">
              <a:rPr lang="fr-FR" altLang="fr-FR" smtClean="0">
                <a:latin typeface="Times New Roman" panose="02020603050405020304" pitchFamily="18" charset="0"/>
              </a:rPr>
              <a:pPr fontAlgn="base">
                <a:spcBef>
                  <a:spcPct val="0"/>
                </a:spcBef>
                <a:spcAft>
                  <a:spcPct val="0"/>
                </a:spcAft>
              </a:pPr>
              <a:t>142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2728317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e l'image des diapositives 1">
            <a:extLst>
              <a:ext uri="{FF2B5EF4-FFF2-40B4-BE49-F238E27FC236}">
                <a16:creationId xmlns:a16="http://schemas.microsoft.com/office/drawing/2014/main" id="{17599735-ACBA-4F9E-AC40-BB3C232CDCDD}"/>
              </a:ext>
            </a:extLst>
          </p:cNvPr>
          <p:cNvSpPr>
            <a:spLocks noGrp="1" noRot="1" noChangeAspect="1" noChangeArrowheads="1" noTextEdit="1"/>
          </p:cNvSpPr>
          <p:nvPr>
            <p:ph type="sldImg"/>
          </p:nvPr>
        </p:nvSpPr>
        <p:spPr>
          <a:ln/>
        </p:spPr>
      </p:sp>
      <p:sp>
        <p:nvSpPr>
          <p:cNvPr id="141315" name="Espace réservé des commentaires 2">
            <a:extLst>
              <a:ext uri="{FF2B5EF4-FFF2-40B4-BE49-F238E27FC236}">
                <a16:creationId xmlns:a16="http://schemas.microsoft.com/office/drawing/2014/main" id="{D8264E3E-4844-4C9C-9557-212C9B4BABC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41316" name="Espace réservé de la date 3">
            <a:extLst>
              <a:ext uri="{FF2B5EF4-FFF2-40B4-BE49-F238E27FC236}">
                <a16:creationId xmlns:a16="http://schemas.microsoft.com/office/drawing/2014/main" id="{60A0B576-BC6F-4A86-9BB9-7212A9B138B0}"/>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9754C0E9-D810-4CC2-A8BD-F218CFDC1DC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1317" name="Espace réservé du numéro de diapositive 4">
            <a:extLst>
              <a:ext uri="{FF2B5EF4-FFF2-40B4-BE49-F238E27FC236}">
                <a16:creationId xmlns:a16="http://schemas.microsoft.com/office/drawing/2014/main" id="{F4C5410C-A6D2-4270-B35B-8AE7CE1FC7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A7C3EE-87ED-4B12-B399-97E929EC64EA}" type="slidenum">
              <a:rPr lang="fr-FR" altLang="fr-FR" smtClean="0">
                <a:latin typeface="Times New Roman" panose="02020603050405020304" pitchFamily="18" charset="0"/>
              </a:rPr>
              <a:pPr fontAlgn="base">
                <a:spcBef>
                  <a:spcPct val="0"/>
                </a:spcBef>
                <a:spcAft>
                  <a:spcPct val="0"/>
                </a:spcAft>
              </a:pPr>
              <a:t>143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161900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a:extLst>
              <a:ext uri="{FF2B5EF4-FFF2-40B4-BE49-F238E27FC236}">
                <a16:creationId xmlns:a16="http://schemas.microsoft.com/office/drawing/2014/main" id="{4082FABA-C744-4C69-BE9B-C04038E46CFF}"/>
              </a:ext>
            </a:extLst>
          </p:cNvPr>
          <p:cNvSpPr>
            <a:spLocks noGrp="1" noRot="1" noChangeAspect="1" noChangeArrowheads="1" noTextEdit="1"/>
          </p:cNvSpPr>
          <p:nvPr>
            <p:ph type="sldImg"/>
          </p:nvPr>
        </p:nvSpPr>
        <p:spPr>
          <a:ln/>
        </p:spPr>
      </p:sp>
      <p:sp>
        <p:nvSpPr>
          <p:cNvPr id="143363" name="Espace réservé des commentaires 2">
            <a:extLst>
              <a:ext uri="{FF2B5EF4-FFF2-40B4-BE49-F238E27FC236}">
                <a16:creationId xmlns:a16="http://schemas.microsoft.com/office/drawing/2014/main" id="{6FAF9A61-79F3-4AFE-A051-24FF9B28AEA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43364" name="Espace réservé de la date 3">
            <a:extLst>
              <a:ext uri="{FF2B5EF4-FFF2-40B4-BE49-F238E27FC236}">
                <a16:creationId xmlns:a16="http://schemas.microsoft.com/office/drawing/2014/main" id="{F6A1520F-223D-4959-B8E5-11D60715DF61}"/>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349079E3-633E-43EE-B7FD-BDDB9A98AE1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3365" name="Espace réservé du numéro de diapositive 4">
            <a:extLst>
              <a:ext uri="{FF2B5EF4-FFF2-40B4-BE49-F238E27FC236}">
                <a16:creationId xmlns:a16="http://schemas.microsoft.com/office/drawing/2014/main" id="{30D4A5B3-25FB-4F4A-9EBC-7230747CEF9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69E77F-29B2-4E4E-BFA0-1E00EDC7E009}" type="slidenum">
              <a:rPr lang="fr-FR" altLang="fr-FR" smtClean="0">
                <a:latin typeface="Times New Roman" panose="02020603050405020304" pitchFamily="18" charset="0"/>
              </a:rPr>
              <a:pPr fontAlgn="base">
                <a:spcBef>
                  <a:spcPct val="0"/>
                </a:spcBef>
                <a:spcAft>
                  <a:spcPct val="0"/>
                </a:spcAft>
              </a:pPr>
              <a:t>144</a:t>
            </a:fld>
            <a:endParaRPr lang="fr-FR" altLang="fr-FR">
              <a:latin typeface="Times New Roman" panose="02020603050405020304" pitchFamily="18"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a:extLst>
              <a:ext uri="{FF2B5EF4-FFF2-40B4-BE49-F238E27FC236}">
                <a16:creationId xmlns:a16="http://schemas.microsoft.com/office/drawing/2014/main" id="{4082FABA-C744-4C69-BE9B-C04038E46CFF}"/>
              </a:ext>
            </a:extLst>
          </p:cNvPr>
          <p:cNvSpPr>
            <a:spLocks noGrp="1" noRot="1" noChangeAspect="1" noChangeArrowheads="1" noTextEdit="1"/>
          </p:cNvSpPr>
          <p:nvPr>
            <p:ph type="sldImg"/>
          </p:nvPr>
        </p:nvSpPr>
        <p:spPr>
          <a:ln/>
        </p:spPr>
      </p:sp>
      <p:sp>
        <p:nvSpPr>
          <p:cNvPr id="143363" name="Espace réservé des commentaires 2">
            <a:extLst>
              <a:ext uri="{FF2B5EF4-FFF2-40B4-BE49-F238E27FC236}">
                <a16:creationId xmlns:a16="http://schemas.microsoft.com/office/drawing/2014/main" id="{6FAF9A61-79F3-4AFE-A051-24FF9B28AEA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43364" name="Espace réservé de la date 3">
            <a:extLst>
              <a:ext uri="{FF2B5EF4-FFF2-40B4-BE49-F238E27FC236}">
                <a16:creationId xmlns:a16="http://schemas.microsoft.com/office/drawing/2014/main" id="{F6A1520F-223D-4959-B8E5-11D60715DF61}"/>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349079E3-633E-43EE-B7FD-BDDB9A98AE1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3365" name="Espace réservé du numéro de diapositive 4">
            <a:extLst>
              <a:ext uri="{FF2B5EF4-FFF2-40B4-BE49-F238E27FC236}">
                <a16:creationId xmlns:a16="http://schemas.microsoft.com/office/drawing/2014/main" id="{30D4A5B3-25FB-4F4A-9EBC-7230747CEF9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69E77F-29B2-4E4E-BFA0-1E00EDC7E009}" type="slidenum">
              <a:rPr lang="fr-FR" altLang="fr-FR" smtClean="0">
                <a:latin typeface="Times New Roman" panose="02020603050405020304" pitchFamily="18" charset="0"/>
              </a:rPr>
              <a:pPr fontAlgn="base">
                <a:spcBef>
                  <a:spcPct val="0"/>
                </a:spcBef>
                <a:spcAft>
                  <a:spcPct val="0"/>
                </a:spcAft>
              </a:pPr>
              <a:t>145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056970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a:extLst>
              <a:ext uri="{FF2B5EF4-FFF2-40B4-BE49-F238E27FC236}">
                <a16:creationId xmlns:a16="http://schemas.microsoft.com/office/drawing/2014/main" id="{4082FABA-C744-4C69-BE9B-C04038E46CFF}"/>
              </a:ext>
            </a:extLst>
          </p:cNvPr>
          <p:cNvSpPr>
            <a:spLocks noGrp="1" noRot="1" noChangeAspect="1" noChangeArrowheads="1" noTextEdit="1"/>
          </p:cNvSpPr>
          <p:nvPr>
            <p:ph type="sldImg"/>
          </p:nvPr>
        </p:nvSpPr>
        <p:spPr>
          <a:ln/>
        </p:spPr>
      </p:sp>
      <p:sp>
        <p:nvSpPr>
          <p:cNvPr id="143363" name="Espace réservé des commentaires 2">
            <a:extLst>
              <a:ext uri="{FF2B5EF4-FFF2-40B4-BE49-F238E27FC236}">
                <a16:creationId xmlns:a16="http://schemas.microsoft.com/office/drawing/2014/main" id="{6FAF9A61-79F3-4AFE-A051-24FF9B28AEA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43364" name="Espace réservé de la date 3">
            <a:extLst>
              <a:ext uri="{FF2B5EF4-FFF2-40B4-BE49-F238E27FC236}">
                <a16:creationId xmlns:a16="http://schemas.microsoft.com/office/drawing/2014/main" id="{F6A1520F-223D-4959-B8E5-11D60715DF61}"/>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349079E3-633E-43EE-B7FD-BDDB9A98AE1C}"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43365" name="Espace réservé du numéro de diapositive 4">
            <a:extLst>
              <a:ext uri="{FF2B5EF4-FFF2-40B4-BE49-F238E27FC236}">
                <a16:creationId xmlns:a16="http://schemas.microsoft.com/office/drawing/2014/main" id="{30D4A5B3-25FB-4F4A-9EBC-7230747CEF9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69E77F-29B2-4E4E-BFA0-1E00EDC7E009}" type="slidenum">
              <a:rPr lang="fr-FR" altLang="fr-FR" smtClean="0">
                <a:latin typeface="Times New Roman" panose="02020603050405020304" pitchFamily="18" charset="0"/>
              </a:rPr>
              <a:pPr fontAlgn="base">
                <a:spcBef>
                  <a:spcPct val="0"/>
                </a:spcBef>
                <a:spcAft>
                  <a:spcPct val="0"/>
                </a:spcAft>
              </a:pPr>
              <a:t>146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19676768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147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3782181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148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6032311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149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7608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a:extLst>
              <a:ext uri="{FF2B5EF4-FFF2-40B4-BE49-F238E27FC236}">
                <a16:creationId xmlns:a16="http://schemas.microsoft.com/office/drawing/2014/main" id="{41AB800B-376D-475C-893F-C5C052FA9EBA}"/>
              </a:ext>
            </a:extLst>
          </p:cNvPr>
          <p:cNvSpPr>
            <a:spLocks noGrp="1" noRot="1" noChangeAspect="1" noChangeArrowheads="1" noTextEdit="1"/>
          </p:cNvSpPr>
          <p:nvPr>
            <p:ph type="sldImg"/>
          </p:nvPr>
        </p:nvSpPr>
        <p:spPr>
          <a:ln/>
        </p:spPr>
      </p:sp>
      <p:sp>
        <p:nvSpPr>
          <p:cNvPr id="116739" name="Espace réservé des commentaires 2">
            <a:extLst>
              <a:ext uri="{FF2B5EF4-FFF2-40B4-BE49-F238E27FC236}">
                <a16:creationId xmlns:a16="http://schemas.microsoft.com/office/drawing/2014/main" id="{DD3C9FF7-85DA-405E-BFBB-48E41E525AB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16740" name="Espace réservé de la date 3">
            <a:extLst>
              <a:ext uri="{FF2B5EF4-FFF2-40B4-BE49-F238E27FC236}">
                <a16:creationId xmlns:a16="http://schemas.microsoft.com/office/drawing/2014/main" id="{7289E384-A8B7-4C0B-943A-473708F2CC9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C1C779C-51AA-432A-A1A7-5C2707C28879}"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6741" name="Espace réservé du numéro de diapositive 4">
            <a:extLst>
              <a:ext uri="{FF2B5EF4-FFF2-40B4-BE49-F238E27FC236}">
                <a16:creationId xmlns:a16="http://schemas.microsoft.com/office/drawing/2014/main" id="{F4074C13-3EA0-4D83-8222-20A1F831A3EE}"/>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55331F-2157-45FB-A196-FA944351B9F2}" type="slidenum">
              <a:rPr lang="fr-FR" altLang="fr-FR" smtClean="0">
                <a:latin typeface="Times New Roman" panose="02020603050405020304" pitchFamily="18" charset="0"/>
              </a:rPr>
              <a:pPr fontAlgn="base">
                <a:spcBef>
                  <a:spcPct val="0"/>
                </a:spcBef>
                <a:spcAft>
                  <a:spcPct val="0"/>
                </a:spcAft>
              </a:pPr>
              <a:t>150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0356309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142BA00-858A-47A8-BA31-525FD1FF839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61B40E7B-7A6E-47F2-B0D2-836F7745B04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extLst>
      <p:ext uri="{BB962C8B-B14F-4D97-AF65-F5344CB8AC3E}">
        <p14:creationId xmlns:p14="http://schemas.microsoft.com/office/powerpoint/2010/main" val="226513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2655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368070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315166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409588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6939C50-BAA2-4151-985F-7B2C884ACCC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C14EDE4-905C-48BA-B33D-A9DE08C3F843}"/>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940911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41069C-4E9F-4C34-8E45-40B7624F0192}"/>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468C67-893B-4C2A-9729-CA4C2D3D1D8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311405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BC93DE2-5094-4743-A595-A739F06A57BF}"/>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D65BAFF4-0119-4CF2-AF99-6D33E4C399BC}"/>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158296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a:extLst>
              <a:ext uri="{FF2B5EF4-FFF2-40B4-BE49-F238E27FC236}">
                <a16:creationId xmlns:a16="http://schemas.microsoft.com/office/drawing/2014/main" id="{0BF30C46-8324-4848-8CBF-13BB47FBC696}"/>
              </a:ext>
            </a:extLst>
          </p:cNvPr>
          <p:cNvSpPr>
            <a:spLocks noGrp="1" noRot="1" noChangeAspect="1" noChangeArrowheads="1" noTextEdit="1"/>
          </p:cNvSpPr>
          <p:nvPr>
            <p:ph type="sldImg"/>
          </p:nvPr>
        </p:nvSpPr>
        <p:spPr>
          <a:ln/>
        </p:spPr>
      </p:sp>
      <p:sp>
        <p:nvSpPr>
          <p:cNvPr id="51203" name="Espace réservé des commentaires 2">
            <a:extLst>
              <a:ext uri="{FF2B5EF4-FFF2-40B4-BE49-F238E27FC236}">
                <a16:creationId xmlns:a16="http://schemas.microsoft.com/office/drawing/2014/main" id="{99C2F873-0FFC-4B81-9D2E-0C6F496EEFA6}"/>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51204" name="Espace réservé de la date 3">
            <a:extLst>
              <a:ext uri="{FF2B5EF4-FFF2-40B4-BE49-F238E27FC236}">
                <a16:creationId xmlns:a16="http://schemas.microsoft.com/office/drawing/2014/main" id="{99F1B12A-F7D2-426D-BB60-88A37068863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98124B5-3553-44AE-8C28-DAD4EEC0644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51205" name="Espace réservé du numéro de diapositive 4">
            <a:extLst>
              <a:ext uri="{FF2B5EF4-FFF2-40B4-BE49-F238E27FC236}">
                <a16:creationId xmlns:a16="http://schemas.microsoft.com/office/drawing/2014/main" id="{47CCFA44-7207-4902-9F16-FB9D27FF1A5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840A61-1CCF-43EE-8241-77AB61FCBD32}" type="slidenum">
              <a:rPr lang="fr-FR" altLang="fr-FR" smtClean="0">
                <a:latin typeface="Times New Roman" panose="02020603050405020304" pitchFamily="18" charset="0"/>
              </a:rPr>
              <a:pPr fontAlgn="base">
                <a:spcBef>
                  <a:spcPct val="0"/>
                </a:spcBef>
                <a:spcAft>
                  <a:spcPct val="0"/>
                </a:spcAft>
              </a:pPr>
              <a:t>23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721938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a:extLst>
              <a:ext uri="{FF2B5EF4-FFF2-40B4-BE49-F238E27FC236}">
                <a16:creationId xmlns:a16="http://schemas.microsoft.com/office/drawing/2014/main" id="{88123CA2-06AB-4B50-8E0A-21C6DE1CE6C3}"/>
              </a:ext>
            </a:extLst>
          </p:cNvPr>
          <p:cNvSpPr>
            <a:spLocks noGrp="1" noRot="1" noChangeAspect="1" noChangeArrowheads="1" noTextEdit="1"/>
          </p:cNvSpPr>
          <p:nvPr>
            <p:ph type="sldImg"/>
          </p:nvPr>
        </p:nvSpPr>
        <p:spPr>
          <a:ln/>
        </p:spPr>
      </p:sp>
      <p:sp>
        <p:nvSpPr>
          <p:cNvPr id="53251" name="Espace réservé des commentaires 2">
            <a:extLst>
              <a:ext uri="{FF2B5EF4-FFF2-40B4-BE49-F238E27FC236}">
                <a16:creationId xmlns:a16="http://schemas.microsoft.com/office/drawing/2014/main" id="{C2403CE3-C112-4583-8C69-83647C625207}"/>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53252" name="Espace réservé de la date 3">
            <a:extLst>
              <a:ext uri="{FF2B5EF4-FFF2-40B4-BE49-F238E27FC236}">
                <a16:creationId xmlns:a16="http://schemas.microsoft.com/office/drawing/2014/main" id="{79D1F711-C02F-4DC2-B782-4E6507D5365B}"/>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2B9C766-5A56-4AC2-AE00-9DAED83D3FB6}"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53253" name="Espace réservé du numéro de diapositive 4">
            <a:extLst>
              <a:ext uri="{FF2B5EF4-FFF2-40B4-BE49-F238E27FC236}">
                <a16:creationId xmlns:a16="http://schemas.microsoft.com/office/drawing/2014/main" id="{FE67ED89-CEEE-465A-BA0B-3269FA04B10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5609B45-D217-4403-9084-CB5EDF1393C7}" type="slidenum">
              <a:rPr lang="fr-FR" altLang="fr-FR" smtClean="0">
                <a:latin typeface="Times New Roman" panose="02020603050405020304" pitchFamily="18" charset="0"/>
              </a:rPr>
              <a:pPr fontAlgn="base">
                <a:spcBef>
                  <a:spcPct val="0"/>
                </a:spcBef>
                <a:spcAft>
                  <a:spcPct val="0"/>
                </a:spcAft>
              </a:pPr>
              <a:t>24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66001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a:extLst>
              <a:ext uri="{FF2B5EF4-FFF2-40B4-BE49-F238E27FC236}">
                <a16:creationId xmlns:a16="http://schemas.microsoft.com/office/drawing/2014/main" id="{653EB42F-05B3-47D4-9DA4-DB76C5C026AE}"/>
              </a:ext>
            </a:extLst>
          </p:cNvPr>
          <p:cNvSpPr>
            <a:spLocks noGrp="1" noRot="1" noChangeAspect="1" noChangeArrowheads="1" noTextEdit="1"/>
          </p:cNvSpPr>
          <p:nvPr>
            <p:ph type="sldImg"/>
          </p:nvPr>
        </p:nvSpPr>
        <p:spPr>
          <a:ln/>
        </p:spPr>
      </p:sp>
      <p:sp>
        <p:nvSpPr>
          <p:cNvPr id="63491" name="Espace réservé des commentaires 2">
            <a:extLst>
              <a:ext uri="{FF2B5EF4-FFF2-40B4-BE49-F238E27FC236}">
                <a16:creationId xmlns:a16="http://schemas.microsoft.com/office/drawing/2014/main" id="{BE2478EF-80EE-43B2-A363-6A28C19A560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63492" name="Espace réservé de la date 3">
            <a:extLst>
              <a:ext uri="{FF2B5EF4-FFF2-40B4-BE49-F238E27FC236}">
                <a16:creationId xmlns:a16="http://schemas.microsoft.com/office/drawing/2014/main" id="{C967207B-C204-4BDB-BB9F-A10AB464A199}"/>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A368B685-0AE8-4661-BB90-1B47534AC86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63493" name="Espace réservé du numéro de diapositive 4">
            <a:extLst>
              <a:ext uri="{FF2B5EF4-FFF2-40B4-BE49-F238E27FC236}">
                <a16:creationId xmlns:a16="http://schemas.microsoft.com/office/drawing/2014/main" id="{694610C0-8189-42F4-8591-E68E30682A1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BD464C-E5F1-4DE5-AF7C-C50D26A85663}" type="slidenum">
              <a:rPr lang="fr-FR" altLang="fr-FR" smtClean="0">
                <a:latin typeface="Times New Roman" panose="02020603050405020304" pitchFamily="18" charset="0"/>
              </a:rPr>
              <a:pPr fontAlgn="base">
                <a:spcBef>
                  <a:spcPct val="0"/>
                </a:spcBef>
                <a:spcAft>
                  <a:spcPct val="0"/>
                </a:spcAft>
              </a:pPr>
              <a:t>25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5855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8B64419-271C-41A4-BEBB-D72BFD946872}"/>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16EB51E9-1982-4123-85A0-FA1C02E021D9}"/>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C4BF39D-6B99-4920-A8A3-7D956D70C1F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71F1DB40-32DD-4F7D-B029-A2729E9C0ED9}"/>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9A11DDC-AAA2-48E5-9EC5-B51C02DF3353}"/>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EAA99CC6-EF36-4F61-8AC0-B7AA1D3E287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6D27E84-0C9E-4D98-811D-D2C4B3FFCCF9}"/>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484BFA6-EE1A-478C-9761-C23F579A75F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E8DBB83-F603-4DF3-89E0-91FFB89F515B}"/>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64786F12-B779-402D-AADA-F79C7C0C4771}"/>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9400378-454F-49D1-9E47-358CCBF2291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0EA9874E-991C-47BE-912E-230CFEECD6C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C1B36BF-C94E-4555-ACC3-FA7E15A26077}"/>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0A490D73-C5E8-4575-970C-1BB5A76E39CC}"/>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DD824CF-05D5-4AD5-83A7-3D175B15FF8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128B2389-05D0-4CF9-83AE-2E322920AD32}"/>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DAFDFF2-0562-482A-928A-D420CD06D8B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EC43D4B0-98DD-4F62-A78F-ADA33146470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a:extLst>
              <a:ext uri="{FF2B5EF4-FFF2-40B4-BE49-F238E27FC236}">
                <a16:creationId xmlns:a16="http://schemas.microsoft.com/office/drawing/2014/main" id="{78B1B356-CBB3-40CF-8A57-4CFE2E955B5D}"/>
              </a:ext>
            </a:extLst>
          </p:cNvPr>
          <p:cNvSpPr>
            <a:spLocks noGrp="1" noRot="1" noChangeAspect="1" noChangeArrowheads="1" noTextEdit="1"/>
          </p:cNvSpPr>
          <p:nvPr>
            <p:ph type="sldImg"/>
          </p:nvPr>
        </p:nvSpPr>
        <p:spPr>
          <a:ln/>
        </p:spPr>
      </p:sp>
      <p:sp>
        <p:nvSpPr>
          <p:cNvPr id="73731" name="Espace réservé des commentaires 2">
            <a:extLst>
              <a:ext uri="{FF2B5EF4-FFF2-40B4-BE49-F238E27FC236}">
                <a16:creationId xmlns:a16="http://schemas.microsoft.com/office/drawing/2014/main" id="{A8C1C0AD-8854-4E34-B0E2-B8288CCA4173}"/>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73732" name="Espace réservé de la date 3">
            <a:extLst>
              <a:ext uri="{FF2B5EF4-FFF2-40B4-BE49-F238E27FC236}">
                <a16:creationId xmlns:a16="http://schemas.microsoft.com/office/drawing/2014/main" id="{CE55DE1A-30BD-4890-B1CC-AD9C5DC88EF9}"/>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3D061F5-EA2A-47A3-82AB-72491ED2C8F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73733" name="Espace réservé du numéro de diapositive 4">
            <a:extLst>
              <a:ext uri="{FF2B5EF4-FFF2-40B4-BE49-F238E27FC236}">
                <a16:creationId xmlns:a16="http://schemas.microsoft.com/office/drawing/2014/main" id="{6E103F23-A632-4D8C-832C-00F6ACBD7768}"/>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51DB16-C6E7-4A09-835F-F181117E75E6}" type="slidenum">
              <a:rPr lang="fr-FR" altLang="fr-FR" smtClean="0">
                <a:latin typeface="Times New Roman" panose="02020603050405020304" pitchFamily="18" charset="0"/>
              </a:rPr>
              <a:pPr fontAlgn="base">
                <a:spcBef>
                  <a:spcPct val="0"/>
                </a:spcBef>
                <a:spcAft>
                  <a:spcPct val="0"/>
                </a:spcAft>
              </a:pPr>
              <a:t>34</a:t>
            </a:fld>
            <a:endParaRPr lang="fr-FR" altLang="fr-FR">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a:extLst>
              <a:ext uri="{FF2B5EF4-FFF2-40B4-BE49-F238E27FC236}">
                <a16:creationId xmlns:a16="http://schemas.microsoft.com/office/drawing/2014/main" id="{9F4FA892-45E8-4AB7-8D03-84DCE1409BEB}"/>
              </a:ext>
            </a:extLst>
          </p:cNvPr>
          <p:cNvSpPr>
            <a:spLocks noGrp="1" noRot="1" noChangeAspect="1" noChangeArrowheads="1" noTextEdit="1"/>
          </p:cNvSpPr>
          <p:nvPr>
            <p:ph type="sldImg"/>
          </p:nvPr>
        </p:nvSpPr>
        <p:spPr>
          <a:ln/>
        </p:spPr>
      </p:sp>
      <p:sp>
        <p:nvSpPr>
          <p:cNvPr id="75779" name="Espace réservé des commentaires 2">
            <a:extLst>
              <a:ext uri="{FF2B5EF4-FFF2-40B4-BE49-F238E27FC236}">
                <a16:creationId xmlns:a16="http://schemas.microsoft.com/office/drawing/2014/main" id="{04E6E930-7D79-47AD-AB4F-59EB529114B4}"/>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75780" name="Espace réservé de la date 3">
            <a:extLst>
              <a:ext uri="{FF2B5EF4-FFF2-40B4-BE49-F238E27FC236}">
                <a16:creationId xmlns:a16="http://schemas.microsoft.com/office/drawing/2014/main" id="{E048C5C4-2B05-4501-B15F-4B1EE8D48D11}"/>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09613" indent="-273050">
              <a:defRPr>
                <a:solidFill>
                  <a:schemeClr val="tx1"/>
                </a:solidFill>
                <a:latin typeface="Calibri" panose="020F0502020204030204" pitchFamily="34" charset="0"/>
              </a:defRPr>
            </a:lvl2pPr>
            <a:lvl3pPr marL="1093788" indent="-217488">
              <a:defRPr>
                <a:solidFill>
                  <a:schemeClr val="tx1"/>
                </a:solidFill>
                <a:latin typeface="Calibri" panose="020F0502020204030204" pitchFamily="34" charset="0"/>
              </a:defRPr>
            </a:lvl3pPr>
            <a:lvl4pPr marL="1530350" indent="-217488">
              <a:defRPr>
                <a:solidFill>
                  <a:schemeClr val="tx1"/>
                </a:solidFill>
                <a:latin typeface="Calibri" panose="020F0502020204030204" pitchFamily="34" charset="0"/>
              </a:defRPr>
            </a:lvl4pPr>
            <a:lvl5pPr marL="1968500" indent="-217488">
              <a:defRPr>
                <a:solidFill>
                  <a:schemeClr val="tx1"/>
                </a:solidFill>
                <a:latin typeface="Calibri" panose="020F0502020204030204" pitchFamily="34" charset="0"/>
              </a:defRPr>
            </a:lvl5pPr>
            <a:lvl6pPr marL="2425700" indent="-217488" eaLnBrk="0" fontAlgn="base" hangingPunct="0">
              <a:spcBef>
                <a:spcPct val="0"/>
              </a:spcBef>
              <a:spcAft>
                <a:spcPct val="0"/>
              </a:spcAft>
              <a:defRPr>
                <a:solidFill>
                  <a:schemeClr val="tx1"/>
                </a:solidFill>
                <a:latin typeface="Calibri" panose="020F0502020204030204" pitchFamily="34" charset="0"/>
              </a:defRPr>
            </a:lvl6pPr>
            <a:lvl7pPr marL="2882900" indent="-217488" eaLnBrk="0" fontAlgn="base" hangingPunct="0">
              <a:spcBef>
                <a:spcPct val="0"/>
              </a:spcBef>
              <a:spcAft>
                <a:spcPct val="0"/>
              </a:spcAft>
              <a:defRPr>
                <a:solidFill>
                  <a:schemeClr val="tx1"/>
                </a:solidFill>
                <a:latin typeface="Calibri" panose="020F0502020204030204" pitchFamily="34" charset="0"/>
              </a:defRPr>
            </a:lvl7pPr>
            <a:lvl8pPr marL="3340100" indent="-217488" eaLnBrk="0" fontAlgn="base" hangingPunct="0">
              <a:spcBef>
                <a:spcPct val="0"/>
              </a:spcBef>
              <a:spcAft>
                <a:spcPct val="0"/>
              </a:spcAft>
              <a:defRPr>
                <a:solidFill>
                  <a:schemeClr val="tx1"/>
                </a:solidFill>
                <a:latin typeface="Calibri" panose="020F0502020204030204" pitchFamily="34" charset="0"/>
              </a:defRPr>
            </a:lvl8pPr>
            <a:lvl9pPr marL="3797300" indent="-217488"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E408FF88-28A1-4127-8AFF-DE35A213556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75781" name="Espace réservé du numéro de diapositive 4">
            <a:extLst>
              <a:ext uri="{FF2B5EF4-FFF2-40B4-BE49-F238E27FC236}">
                <a16:creationId xmlns:a16="http://schemas.microsoft.com/office/drawing/2014/main" id="{823A7708-D5D3-4E51-B7CF-BD1824020628}"/>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09613" indent="-273050">
              <a:defRPr>
                <a:solidFill>
                  <a:schemeClr val="tx1"/>
                </a:solidFill>
                <a:latin typeface="Calibri" panose="020F0502020204030204" pitchFamily="34" charset="0"/>
              </a:defRPr>
            </a:lvl2pPr>
            <a:lvl3pPr marL="1093788" indent="-217488">
              <a:defRPr>
                <a:solidFill>
                  <a:schemeClr val="tx1"/>
                </a:solidFill>
                <a:latin typeface="Calibri" panose="020F0502020204030204" pitchFamily="34" charset="0"/>
              </a:defRPr>
            </a:lvl3pPr>
            <a:lvl4pPr marL="1530350" indent="-217488">
              <a:defRPr>
                <a:solidFill>
                  <a:schemeClr val="tx1"/>
                </a:solidFill>
                <a:latin typeface="Calibri" panose="020F0502020204030204" pitchFamily="34" charset="0"/>
              </a:defRPr>
            </a:lvl4pPr>
            <a:lvl5pPr marL="1968500" indent="-217488">
              <a:defRPr>
                <a:solidFill>
                  <a:schemeClr val="tx1"/>
                </a:solidFill>
                <a:latin typeface="Calibri" panose="020F0502020204030204" pitchFamily="34" charset="0"/>
              </a:defRPr>
            </a:lvl5pPr>
            <a:lvl6pPr marL="2425700" indent="-217488" defTabSz="457200" eaLnBrk="0" fontAlgn="base" hangingPunct="0">
              <a:spcBef>
                <a:spcPct val="0"/>
              </a:spcBef>
              <a:spcAft>
                <a:spcPct val="0"/>
              </a:spcAft>
              <a:defRPr>
                <a:solidFill>
                  <a:schemeClr val="tx1"/>
                </a:solidFill>
                <a:latin typeface="Calibri" panose="020F0502020204030204" pitchFamily="34" charset="0"/>
              </a:defRPr>
            </a:lvl6pPr>
            <a:lvl7pPr marL="2882900" indent="-217488" defTabSz="457200" eaLnBrk="0" fontAlgn="base" hangingPunct="0">
              <a:spcBef>
                <a:spcPct val="0"/>
              </a:spcBef>
              <a:spcAft>
                <a:spcPct val="0"/>
              </a:spcAft>
              <a:defRPr>
                <a:solidFill>
                  <a:schemeClr val="tx1"/>
                </a:solidFill>
                <a:latin typeface="Calibri" panose="020F0502020204030204" pitchFamily="34" charset="0"/>
              </a:defRPr>
            </a:lvl7pPr>
            <a:lvl8pPr marL="3340100" indent="-217488" defTabSz="457200" eaLnBrk="0" fontAlgn="base" hangingPunct="0">
              <a:spcBef>
                <a:spcPct val="0"/>
              </a:spcBef>
              <a:spcAft>
                <a:spcPct val="0"/>
              </a:spcAft>
              <a:defRPr>
                <a:solidFill>
                  <a:schemeClr val="tx1"/>
                </a:solidFill>
                <a:latin typeface="Calibri" panose="020F0502020204030204" pitchFamily="34" charset="0"/>
              </a:defRPr>
            </a:lvl8pPr>
            <a:lvl9pPr marL="3797300" indent="-217488"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7C9392-F0D7-4373-93FF-0DDAB4BF7625}" type="slidenum">
              <a:rPr lang="fr-FR" altLang="fr-FR" smtClean="0">
                <a:latin typeface="Times New Roman" panose="02020603050405020304" pitchFamily="18" charset="0"/>
              </a:rPr>
              <a:pPr fontAlgn="base">
                <a:spcBef>
                  <a:spcPct val="0"/>
                </a:spcBef>
                <a:spcAft>
                  <a:spcPct val="0"/>
                </a:spcAft>
              </a:pPr>
              <a:t>35</a:t>
            </a:fld>
            <a:endParaRPr lang="fr-FR" altLang="fr-FR">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a:extLst>
              <a:ext uri="{FF2B5EF4-FFF2-40B4-BE49-F238E27FC236}">
                <a16:creationId xmlns:a16="http://schemas.microsoft.com/office/drawing/2014/main" id="{86400DB2-27ED-4A0D-BB2F-DE9E29C35B21}"/>
              </a:ext>
            </a:extLst>
          </p:cNvPr>
          <p:cNvSpPr>
            <a:spLocks noGrp="1" noRot="1" noChangeAspect="1" noChangeArrowheads="1" noTextEdit="1"/>
          </p:cNvSpPr>
          <p:nvPr>
            <p:ph type="sldImg"/>
          </p:nvPr>
        </p:nvSpPr>
        <p:spPr>
          <a:ln/>
        </p:spPr>
      </p:sp>
      <p:sp>
        <p:nvSpPr>
          <p:cNvPr id="77827" name="Espace réservé des commentaires 2">
            <a:extLst>
              <a:ext uri="{FF2B5EF4-FFF2-40B4-BE49-F238E27FC236}">
                <a16:creationId xmlns:a16="http://schemas.microsoft.com/office/drawing/2014/main" id="{65DF4586-61F5-4E2B-A372-73FC02F7E9CB}"/>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77828" name="Espace réservé de la date 3">
            <a:extLst>
              <a:ext uri="{FF2B5EF4-FFF2-40B4-BE49-F238E27FC236}">
                <a16:creationId xmlns:a16="http://schemas.microsoft.com/office/drawing/2014/main" id="{448F23BC-8A87-462A-88BA-FFF334368F3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A2BCBD24-6D9B-4541-8FA7-8DD8E7B6649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77829" name="Espace réservé du numéro de diapositive 4">
            <a:extLst>
              <a:ext uri="{FF2B5EF4-FFF2-40B4-BE49-F238E27FC236}">
                <a16:creationId xmlns:a16="http://schemas.microsoft.com/office/drawing/2014/main" id="{8B50842E-831A-4A93-AF4C-2D025582160A}"/>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B885C8-9617-43D7-928A-9FEAFB87210D}" type="slidenum">
              <a:rPr lang="fr-FR" altLang="fr-FR" smtClean="0">
                <a:latin typeface="Times New Roman" panose="02020603050405020304" pitchFamily="18" charset="0"/>
              </a:rPr>
              <a:pPr fontAlgn="base">
                <a:spcBef>
                  <a:spcPct val="0"/>
                </a:spcBef>
                <a:spcAft>
                  <a:spcPct val="0"/>
                </a:spcAft>
              </a:pPr>
              <a:t>36</a:t>
            </a:fld>
            <a:endParaRPr lang="fr-FR" altLang="fr-FR">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a:extLst>
              <a:ext uri="{FF2B5EF4-FFF2-40B4-BE49-F238E27FC236}">
                <a16:creationId xmlns:a16="http://schemas.microsoft.com/office/drawing/2014/main" id="{7BC8C4A0-3A71-421A-B909-410684B52ED9}"/>
              </a:ext>
            </a:extLst>
          </p:cNvPr>
          <p:cNvSpPr>
            <a:spLocks noGrp="1" noRot="1" noChangeAspect="1" noChangeArrowheads="1" noTextEdit="1"/>
          </p:cNvSpPr>
          <p:nvPr>
            <p:ph type="sldImg"/>
          </p:nvPr>
        </p:nvSpPr>
        <p:spPr>
          <a:ln/>
        </p:spPr>
      </p:sp>
      <p:sp>
        <p:nvSpPr>
          <p:cNvPr id="79875" name="Espace réservé des commentaires 2">
            <a:extLst>
              <a:ext uri="{FF2B5EF4-FFF2-40B4-BE49-F238E27FC236}">
                <a16:creationId xmlns:a16="http://schemas.microsoft.com/office/drawing/2014/main" id="{8594D3F0-4A5E-427D-99C0-291EE75E529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79876" name="Espace réservé de la date 3">
            <a:extLst>
              <a:ext uri="{FF2B5EF4-FFF2-40B4-BE49-F238E27FC236}">
                <a16:creationId xmlns:a16="http://schemas.microsoft.com/office/drawing/2014/main" id="{76854892-0A2E-4634-A282-77BB3037649E}"/>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879302AE-F896-4F8E-BE37-905C0378ADF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79877" name="Espace réservé du numéro de diapositive 4">
            <a:extLst>
              <a:ext uri="{FF2B5EF4-FFF2-40B4-BE49-F238E27FC236}">
                <a16:creationId xmlns:a16="http://schemas.microsoft.com/office/drawing/2014/main" id="{4D766F79-7D33-42D1-B2EE-9A45DFA84EF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9845A8-3779-4745-AC21-B28096F5DCB2}" type="slidenum">
              <a:rPr lang="fr-FR" altLang="fr-FR" smtClean="0">
                <a:latin typeface="Times New Roman" panose="02020603050405020304" pitchFamily="18" charset="0"/>
              </a:rPr>
              <a:pPr fontAlgn="base">
                <a:spcBef>
                  <a:spcPct val="0"/>
                </a:spcBef>
                <a:spcAft>
                  <a:spcPct val="0"/>
                </a:spcAft>
              </a:pPr>
              <a:t>37</a:t>
            </a:fld>
            <a:endParaRPr lang="fr-FR" altLang="fr-FR">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a:extLst>
              <a:ext uri="{FF2B5EF4-FFF2-40B4-BE49-F238E27FC236}">
                <a16:creationId xmlns:a16="http://schemas.microsoft.com/office/drawing/2014/main" id="{F9481CAD-D9AE-4A78-B13A-43A8C70A393E}"/>
              </a:ext>
            </a:extLst>
          </p:cNvPr>
          <p:cNvSpPr>
            <a:spLocks noGrp="1" noRot="1" noChangeAspect="1" noChangeArrowheads="1" noTextEdit="1"/>
          </p:cNvSpPr>
          <p:nvPr>
            <p:ph type="sldImg"/>
          </p:nvPr>
        </p:nvSpPr>
        <p:spPr>
          <a:ln/>
        </p:spPr>
      </p:sp>
      <p:sp>
        <p:nvSpPr>
          <p:cNvPr id="81923" name="Espace réservé des commentaires 2">
            <a:extLst>
              <a:ext uri="{FF2B5EF4-FFF2-40B4-BE49-F238E27FC236}">
                <a16:creationId xmlns:a16="http://schemas.microsoft.com/office/drawing/2014/main" id="{F057CF0E-5068-41EC-80E6-083E58642ED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81924" name="Espace réservé de la date 3">
            <a:extLst>
              <a:ext uri="{FF2B5EF4-FFF2-40B4-BE49-F238E27FC236}">
                <a16:creationId xmlns:a16="http://schemas.microsoft.com/office/drawing/2014/main" id="{82A74FF0-835D-4167-9E2C-E82A5DE170C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EF9CC39E-E173-446A-BB5D-A7CBB5F7C37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81925" name="Espace réservé du numéro de diapositive 4">
            <a:extLst>
              <a:ext uri="{FF2B5EF4-FFF2-40B4-BE49-F238E27FC236}">
                <a16:creationId xmlns:a16="http://schemas.microsoft.com/office/drawing/2014/main" id="{C64068E7-F5FC-45ED-9D79-CD51306FFE18}"/>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0E8243-92E5-4308-805E-A9D07A4E5310}" type="slidenum">
              <a:rPr lang="fr-FR" altLang="fr-FR" smtClean="0">
                <a:latin typeface="Times New Roman" panose="02020603050405020304" pitchFamily="18" charset="0"/>
              </a:rPr>
              <a:pPr fontAlgn="base">
                <a:spcBef>
                  <a:spcPct val="0"/>
                </a:spcBef>
                <a:spcAft>
                  <a:spcPct val="0"/>
                </a:spcAft>
              </a:pPr>
              <a:t>38</a:t>
            </a:fld>
            <a:endParaRPr lang="fr-FR" altLang="fr-FR">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a:extLst>
              <a:ext uri="{FF2B5EF4-FFF2-40B4-BE49-F238E27FC236}">
                <a16:creationId xmlns:a16="http://schemas.microsoft.com/office/drawing/2014/main" id="{F9B55DB5-9972-4DC0-833A-73494C289573}"/>
              </a:ext>
            </a:extLst>
          </p:cNvPr>
          <p:cNvSpPr>
            <a:spLocks noGrp="1" noRot="1" noChangeAspect="1" noChangeArrowheads="1" noTextEdit="1"/>
          </p:cNvSpPr>
          <p:nvPr>
            <p:ph type="sldImg"/>
          </p:nvPr>
        </p:nvSpPr>
        <p:spPr>
          <a:ln/>
        </p:spPr>
      </p:sp>
      <p:sp>
        <p:nvSpPr>
          <p:cNvPr id="83971" name="Espace réservé des commentaires 2">
            <a:extLst>
              <a:ext uri="{FF2B5EF4-FFF2-40B4-BE49-F238E27FC236}">
                <a16:creationId xmlns:a16="http://schemas.microsoft.com/office/drawing/2014/main" id="{A5B94AD8-E719-41BB-9F55-391D44E0EB50}"/>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83972" name="Espace réservé de la date 3">
            <a:extLst>
              <a:ext uri="{FF2B5EF4-FFF2-40B4-BE49-F238E27FC236}">
                <a16:creationId xmlns:a16="http://schemas.microsoft.com/office/drawing/2014/main" id="{F0BCFAF9-C66F-404A-8C11-99D562CC6271}"/>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9D52DAC-872C-4052-95E2-CB3AD0BDC0FA}"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83973" name="Espace réservé du numéro de diapositive 4">
            <a:extLst>
              <a:ext uri="{FF2B5EF4-FFF2-40B4-BE49-F238E27FC236}">
                <a16:creationId xmlns:a16="http://schemas.microsoft.com/office/drawing/2014/main" id="{137F9D7F-D299-404A-9A36-0CD879821F79}"/>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268C1B-C721-40D0-B3F9-E2DF473E8E89}" type="slidenum">
              <a:rPr lang="fr-FR" altLang="fr-FR" smtClean="0">
                <a:latin typeface="Times New Roman" panose="02020603050405020304" pitchFamily="18" charset="0"/>
              </a:rPr>
              <a:pPr fontAlgn="base">
                <a:spcBef>
                  <a:spcPct val="0"/>
                </a:spcBef>
                <a:spcAft>
                  <a:spcPct val="0"/>
                </a:spcAft>
              </a:pPr>
              <a:t>39</a:t>
            </a:fld>
            <a:endParaRPr lang="fr-FR" altLang="fr-FR">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a:extLst>
              <a:ext uri="{FF2B5EF4-FFF2-40B4-BE49-F238E27FC236}">
                <a16:creationId xmlns:a16="http://schemas.microsoft.com/office/drawing/2014/main" id="{95B0DA72-9D35-4077-B59F-731EF5E800CA}"/>
              </a:ext>
            </a:extLst>
          </p:cNvPr>
          <p:cNvSpPr>
            <a:spLocks noGrp="1" noRot="1" noChangeAspect="1" noChangeArrowheads="1" noTextEdit="1"/>
          </p:cNvSpPr>
          <p:nvPr>
            <p:ph type="sldImg"/>
          </p:nvPr>
        </p:nvSpPr>
        <p:spPr>
          <a:ln/>
        </p:spPr>
      </p:sp>
      <p:sp>
        <p:nvSpPr>
          <p:cNvPr id="18435" name="Espace réservé des commentaires 2">
            <a:extLst>
              <a:ext uri="{FF2B5EF4-FFF2-40B4-BE49-F238E27FC236}">
                <a16:creationId xmlns:a16="http://schemas.microsoft.com/office/drawing/2014/main" id="{26C2D8D8-45F2-4FD1-B4AB-AD6D4F3C8EA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8436" name="Espace réservé de la date 3">
            <a:extLst>
              <a:ext uri="{FF2B5EF4-FFF2-40B4-BE49-F238E27FC236}">
                <a16:creationId xmlns:a16="http://schemas.microsoft.com/office/drawing/2014/main" id="{8B9AEDBC-67F0-44DB-8673-553728A3CE36}"/>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A5061FC-18B2-4E67-865C-D4EE485312CB}"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8437" name="Espace réservé du numéro de diapositive 4">
            <a:extLst>
              <a:ext uri="{FF2B5EF4-FFF2-40B4-BE49-F238E27FC236}">
                <a16:creationId xmlns:a16="http://schemas.microsoft.com/office/drawing/2014/main" id="{F9BD0384-7C7B-4262-B69C-579229E70FF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DF04D6-4105-4C89-BFCF-86FB130CCBAA}" type="slidenum">
              <a:rPr lang="fr-FR" altLang="fr-FR" smtClean="0">
                <a:latin typeface="Times New Roman" panose="02020603050405020304" pitchFamily="18" charset="0"/>
              </a:rPr>
              <a:pPr fontAlgn="base">
                <a:spcBef>
                  <a:spcPct val="0"/>
                </a:spcBef>
                <a:spcAft>
                  <a:spcPct val="0"/>
                </a:spcAft>
              </a:pPr>
              <a:t>4</a:t>
            </a:fld>
            <a:endParaRPr lang="fr-FR" altLang="fr-FR">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a:extLst>
              <a:ext uri="{FF2B5EF4-FFF2-40B4-BE49-F238E27FC236}">
                <a16:creationId xmlns:a16="http://schemas.microsoft.com/office/drawing/2014/main" id="{A35DDD2A-6929-42C8-A0A0-D55DC5348A19}"/>
              </a:ext>
            </a:extLst>
          </p:cNvPr>
          <p:cNvSpPr>
            <a:spLocks noGrp="1" noRot="1" noChangeAspect="1" noChangeArrowheads="1" noTextEdit="1"/>
          </p:cNvSpPr>
          <p:nvPr>
            <p:ph type="sldImg"/>
          </p:nvPr>
        </p:nvSpPr>
        <p:spPr>
          <a:ln/>
        </p:spPr>
      </p:sp>
      <p:sp>
        <p:nvSpPr>
          <p:cNvPr id="86019" name="Espace réservé des commentaires 2">
            <a:extLst>
              <a:ext uri="{FF2B5EF4-FFF2-40B4-BE49-F238E27FC236}">
                <a16:creationId xmlns:a16="http://schemas.microsoft.com/office/drawing/2014/main" id="{013368D6-0BFE-4236-B0C8-27EB9FF6C76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86020" name="Espace réservé de la date 3">
            <a:extLst>
              <a:ext uri="{FF2B5EF4-FFF2-40B4-BE49-F238E27FC236}">
                <a16:creationId xmlns:a16="http://schemas.microsoft.com/office/drawing/2014/main" id="{BEE93CD1-29BD-48D1-A905-DF5416815E28}"/>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23E7F2B-037C-407B-8054-5148AEAE2DA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86021" name="Espace réservé du numéro de diapositive 4">
            <a:extLst>
              <a:ext uri="{FF2B5EF4-FFF2-40B4-BE49-F238E27FC236}">
                <a16:creationId xmlns:a16="http://schemas.microsoft.com/office/drawing/2014/main" id="{5778DA8F-2EC0-42A4-9E92-032DC38106F4}"/>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F1890B-6D74-4B53-B2BC-FF85F03AAB32}" type="slidenum">
              <a:rPr lang="fr-FR" altLang="fr-FR" smtClean="0">
                <a:latin typeface="Times New Roman" panose="02020603050405020304" pitchFamily="18" charset="0"/>
              </a:rPr>
              <a:pPr fontAlgn="base">
                <a:spcBef>
                  <a:spcPct val="0"/>
                </a:spcBef>
                <a:spcAft>
                  <a:spcPct val="0"/>
                </a:spcAft>
              </a:pPr>
              <a:t>40</a:t>
            </a:fld>
            <a:endParaRPr lang="fr-FR" altLang="fr-FR">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a:extLst>
              <a:ext uri="{FF2B5EF4-FFF2-40B4-BE49-F238E27FC236}">
                <a16:creationId xmlns:a16="http://schemas.microsoft.com/office/drawing/2014/main" id="{B3D7334E-CEDE-41B1-9FCD-98331A417767}"/>
              </a:ext>
            </a:extLst>
          </p:cNvPr>
          <p:cNvSpPr>
            <a:spLocks noGrp="1" noRot="1" noChangeAspect="1" noChangeArrowheads="1" noTextEdit="1"/>
          </p:cNvSpPr>
          <p:nvPr>
            <p:ph type="sldImg"/>
          </p:nvPr>
        </p:nvSpPr>
        <p:spPr>
          <a:ln/>
        </p:spPr>
      </p:sp>
      <p:sp>
        <p:nvSpPr>
          <p:cNvPr id="88067" name="Espace réservé des commentaires 2">
            <a:extLst>
              <a:ext uri="{FF2B5EF4-FFF2-40B4-BE49-F238E27FC236}">
                <a16:creationId xmlns:a16="http://schemas.microsoft.com/office/drawing/2014/main" id="{3946DC0C-AB7D-48FF-8537-8C4540C2EA2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88068" name="Espace réservé de la date 3">
            <a:extLst>
              <a:ext uri="{FF2B5EF4-FFF2-40B4-BE49-F238E27FC236}">
                <a16:creationId xmlns:a16="http://schemas.microsoft.com/office/drawing/2014/main" id="{2AD8000A-2485-495C-B9E7-FBC600395E74}"/>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0F744AC2-5C51-4043-94A4-61E45DD375D4}"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88069" name="Espace réservé du numéro de diapositive 4">
            <a:extLst>
              <a:ext uri="{FF2B5EF4-FFF2-40B4-BE49-F238E27FC236}">
                <a16:creationId xmlns:a16="http://schemas.microsoft.com/office/drawing/2014/main" id="{F2B81982-A238-4882-8C43-FF69432CF6C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8986E0-BD2D-4892-AB1E-8141E6147C5B}" type="slidenum">
              <a:rPr lang="fr-FR" altLang="fr-FR" smtClean="0">
                <a:latin typeface="Times New Roman" panose="02020603050405020304" pitchFamily="18" charset="0"/>
              </a:rPr>
              <a:pPr fontAlgn="base">
                <a:spcBef>
                  <a:spcPct val="0"/>
                </a:spcBef>
                <a:spcAft>
                  <a:spcPct val="0"/>
                </a:spcAft>
              </a:pPr>
              <a:t>41</a:t>
            </a:fld>
            <a:endParaRPr lang="fr-FR" altLang="fr-FR">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a:extLst>
              <a:ext uri="{FF2B5EF4-FFF2-40B4-BE49-F238E27FC236}">
                <a16:creationId xmlns:a16="http://schemas.microsoft.com/office/drawing/2014/main" id="{82BE00C7-B561-462E-8845-6D228A2FB9CC}"/>
              </a:ext>
            </a:extLst>
          </p:cNvPr>
          <p:cNvSpPr>
            <a:spLocks noGrp="1" noRot="1" noChangeAspect="1" noChangeArrowheads="1" noTextEdit="1"/>
          </p:cNvSpPr>
          <p:nvPr>
            <p:ph type="sldImg"/>
          </p:nvPr>
        </p:nvSpPr>
        <p:spPr>
          <a:ln/>
        </p:spPr>
      </p:sp>
      <p:sp>
        <p:nvSpPr>
          <p:cNvPr id="90115" name="Espace réservé des commentaires 2">
            <a:extLst>
              <a:ext uri="{FF2B5EF4-FFF2-40B4-BE49-F238E27FC236}">
                <a16:creationId xmlns:a16="http://schemas.microsoft.com/office/drawing/2014/main" id="{78FB9B69-F016-409F-91AC-89C497DF6EF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0116" name="Espace réservé de la date 3">
            <a:extLst>
              <a:ext uri="{FF2B5EF4-FFF2-40B4-BE49-F238E27FC236}">
                <a16:creationId xmlns:a16="http://schemas.microsoft.com/office/drawing/2014/main" id="{2DA37EC3-06C9-45D4-B4D2-CD91EEDC502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4F9363D4-BB26-4F9D-B84E-6299B431231E}"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0117" name="Espace réservé du numéro de diapositive 4">
            <a:extLst>
              <a:ext uri="{FF2B5EF4-FFF2-40B4-BE49-F238E27FC236}">
                <a16:creationId xmlns:a16="http://schemas.microsoft.com/office/drawing/2014/main" id="{80D5A182-A61A-44FA-B2D2-BD0F9CA2486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24E0A0-3D7D-4887-8825-25989F04D4B9}" type="slidenum">
              <a:rPr lang="fr-FR" altLang="fr-FR" smtClean="0">
                <a:latin typeface="Times New Roman" panose="02020603050405020304" pitchFamily="18" charset="0"/>
              </a:rPr>
              <a:pPr fontAlgn="base">
                <a:spcBef>
                  <a:spcPct val="0"/>
                </a:spcBef>
                <a:spcAft>
                  <a:spcPct val="0"/>
                </a:spcAft>
              </a:pPr>
              <a:t>42</a:t>
            </a:fld>
            <a:endParaRPr lang="fr-FR" altLang="fr-FR">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a:extLst>
              <a:ext uri="{FF2B5EF4-FFF2-40B4-BE49-F238E27FC236}">
                <a16:creationId xmlns:a16="http://schemas.microsoft.com/office/drawing/2014/main" id="{3024E355-82EC-48CF-916A-28E2199B9983}"/>
              </a:ext>
            </a:extLst>
          </p:cNvPr>
          <p:cNvSpPr>
            <a:spLocks noGrp="1" noRot="1" noChangeAspect="1" noChangeArrowheads="1" noTextEdit="1"/>
          </p:cNvSpPr>
          <p:nvPr>
            <p:ph type="sldImg"/>
          </p:nvPr>
        </p:nvSpPr>
        <p:spPr>
          <a:ln/>
        </p:spPr>
      </p:sp>
      <p:sp>
        <p:nvSpPr>
          <p:cNvPr id="92163" name="Espace réservé des commentaires 2">
            <a:extLst>
              <a:ext uri="{FF2B5EF4-FFF2-40B4-BE49-F238E27FC236}">
                <a16:creationId xmlns:a16="http://schemas.microsoft.com/office/drawing/2014/main" id="{A5BA17CB-B3BD-44D0-8C18-65A340A26C2F}"/>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2164" name="Espace réservé de la date 3">
            <a:extLst>
              <a:ext uri="{FF2B5EF4-FFF2-40B4-BE49-F238E27FC236}">
                <a16:creationId xmlns:a16="http://schemas.microsoft.com/office/drawing/2014/main" id="{6D445008-D741-4F31-A2D0-5B8AC19CF447}"/>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47BC8122-5CB7-41C0-A460-5C7D1493263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2165" name="Espace réservé du numéro de diapositive 4">
            <a:extLst>
              <a:ext uri="{FF2B5EF4-FFF2-40B4-BE49-F238E27FC236}">
                <a16:creationId xmlns:a16="http://schemas.microsoft.com/office/drawing/2014/main" id="{7662A3FD-BB1A-4906-8125-2F8436E85948}"/>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9E65496-1902-4763-8568-B0C33D8A7338}" type="slidenum">
              <a:rPr lang="fr-FR" altLang="fr-FR" smtClean="0">
                <a:latin typeface="Times New Roman" panose="02020603050405020304" pitchFamily="18" charset="0"/>
              </a:rPr>
              <a:pPr fontAlgn="base">
                <a:spcBef>
                  <a:spcPct val="0"/>
                </a:spcBef>
                <a:spcAft>
                  <a:spcPct val="0"/>
                </a:spcAft>
              </a:pPr>
              <a:t>43</a:t>
            </a:fld>
            <a:endParaRPr lang="fr-FR" altLang="fr-FR">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a:extLst>
              <a:ext uri="{FF2B5EF4-FFF2-40B4-BE49-F238E27FC236}">
                <a16:creationId xmlns:a16="http://schemas.microsoft.com/office/drawing/2014/main" id="{92033999-3468-434A-8420-6C6CDE6156DA}"/>
              </a:ext>
            </a:extLst>
          </p:cNvPr>
          <p:cNvSpPr>
            <a:spLocks noGrp="1" noRot="1" noChangeAspect="1" noChangeArrowheads="1" noTextEdit="1"/>
          </p:cNvSpPr>
          <p:nvPr>
            <p:ph type="sldImg"/>
          </p:nvPr>
        </p:nvSpPr>
        <p:spPr>
          <a:ln/>
        </p:spPr>
      </p:sp>
      <p:sp>
        <p:nvSpPr>
          <p:cNvPr id="94211" name="Espace réservé des commentaires 2">
            <a:extLst>
              <a:ext uri="{FF2B5EF4-FFF2-40B4-BE49-F238E27FC236}">
                <a16:creationId xmlns:a16="http://schemas.microsoft.com/office/drawing/2014/main" id="{C5DD82C2-A168-4672-91E4-4F83C8BD9D3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4212" name="Espace réservé de la date 3">
            <a:extLst>
              <a:ext uri="{FF2B5EF4-FFF2-40B4-BE49-F238E27FC236}">
                <a16:creationId xmlns:a16="http://schemas.microsoft.com/office/drawing/2014/main" id="{7950F1AB-56FB-4722-818C-71EA738C1015}"/>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B714C2EB-E6B5-4362-80D2-DCB4110E0CC0}"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4213" name="Espace réservé du numéro de diapositive 4">
            <a:extLst>
              <a:ext uri="{FF2B5EF4-FFF2-40B4-BE49-F238E27FC236}">
                <a16:creationId xmlns:a16="http://schemas.microsoft.com/office/drawing/2014/main" id="{A0398425-8293-4089-992B-0DC75AA2A925}"/>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19364E-2E74-4F59-837B-E341348B98EE}" type="slidenum">
              <a:rPr lang="fr-FR" altLang="fr-FR" smtClean="0">
                <a:latin typeface="Times New Roman" panose="02020603050405020304" pitchFamily="18" charset="0"/>
              </a:rPr>
              <a:pPr fontAlgn="base">
                <a:spcBef>
                  <a:spcPct val="0"/>
                </a:spcBef>
                <a:spcAft>
                  <a:spcPct val="0"/>
                </a:spcAft>
              </a:pPr>
              <a:t>44</a:t>
            </a:fld>
            <a:endParaRPr lang="fr-FR" altLang="fr-FR">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a:extLst>
              <a:ext uri="{FF2B5EF4-FFF2-40B4-BE49-F238E27FC236}">
                <a16:creationId xmlns:a16="http://schemas.microsoft.com/office/drawing/2014/main" id="{92033999-3468-434A-8420-6C6CDE6156DA}"/>
              </a:ext>
            </a:extLst>
          </p:cNvPr>
          <p:cNvSpPr>
            <a:spLocks noGrp="1" noRot="1" noChangeAspect="1" noChangeArrowheads="1" noTextEdit="1"/>
          </p:cNvSpPr>
          <p:nvPr>
            <p:ph type="sldImg"/>
          </p:nvPr>
        </p:nvSpPr>
        <p:spPr>
          <a:ln/>
        </p:spPr>
      </p:sp>
      <p:sp>
        <p:nvSpPr>
          <p:cNvPr id="94211" name="Espace réservé des commentaires 2">
            <a:extLst>
              <a:ext uri="{FF2B5EF4-FFF2-40B4-BE49-F238E27FC236}">
                <a16:creationId xmlns:a16="http://schemas.microsoft.com/office/drawing/2014/main" id="{C5DD82C2-A168-4672-91E4-4F83C8BD9D3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4212" name="Espace réservé de la date 3">
            <a:extLst>
              <a:ext uri="{FF2B5EF4-FFF2-40B4-BE49-F238E27FC236}">
                <a16:creationId xmlns:a16="http://schemas.microsoft.com/office/drawing/2014/main" id="{7950F1AB-56FB-4722-818C-71EA738C1015}"/>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B714C2EB-E6B5-4362-80D2-DCB4110E0CC0}"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4213" name="Espace réservé du numéro de diapositive 4">
            <a:extLst>
              <a:ext uri="{FF2B5EF4-FFF2-40B4-BE49-F238E27FC236}">
                <a16:creationId xmlns:a16="http://schemas.microsoft.com/office/drawing/2014/main" id="{A0398425-8293-4089-992B-0DC75AA2A925}"/>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19364E-2E74-4F59-837B-E341348B98EE}" type="slidenum">
              <a:rPr lang="fr-FR" altLang="fr-FR" smtClean="0">
                <a:latin typeface="Times New Roman" panose="02020603050405020304" pitchFamily="18" charset="0"/>
              </a:rPr>
              <a:pPr fontAlgn="base">
                <a:spcBef>
                  <a:spcPct val="0"/>
                </a:spcBef>
                <a:spcAft>
                  <a:spcPct val="0"/>
                </a:spcAft>
              </a:pPr>
              <a:t>45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499049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a:extLst>
              <a:ext uri="{FF2B5EF4-FFF2-40B4-BE49-F238E27FC236}">
                <a16:creationId xmlns:a16="http://schemas.microsoft.com/office/drawing/2014/main" id="{A19846E2-A7BD-440A-AC12-BA0F695E3572}"/>
              </a:ext>
            </a:extLst>
          </p:cNvPr>
          <p:cNvSpPr>
            <a:spLocks noGrp="1" noRot="1" noChangeAspect="1" noChangeArrowheads="1" noTextEdit="1"/>
          </p:cNvSpPr>
          <p:nvPr>
            <p:ph type="sldImg"/>
          </p:nvPr>
        </p:nvSpPr>
        <p:spPr>
          <a:ln/>
        </p:spPr>
      </p:sp>
      <p:sp>
        <p:nvSpPr>
          <p:cNvPr id="96259" name="Espace réservé des commentaires 2">
            <a:extLst>
              <a:ext uri="{FF2B5EF4-FFF2-40B4-BE49-F238E27FC236}">
                <a16:creationId xmlns:a16="http://schemas.microsoft.com/office/drawing/2014/main" id="{6692A6BE-549C-474E-A1C1-89F51EEFBDE8}"/>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6260" name="Espace réservé de la date 3">
            <a:extLst>
              <a:ext uri="{FF2B5EF4-FFF2-40B4-BE49-F238E27FC236}">
                <a16:creationId xmlns:a16="http://schemas.microsoft.com/office/drawing/2014/main" id="{6AEE482F-8A7A-4E96-A83F-63902CAAE2B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8116169-80FB-4555-B7F3-B44181CADE3B}"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6261" name="Espace réservé du numéro de diapositive 4">
            <a:extLst>
              <a:ext uri="{FF2B5EF4-FFF2-40B4-BE49-F238E27FC236}">
                <a16:creationId xmlns:a16="http://schemas.microsoft.com/office/drawing/2014/main" id="{D7FE1997-78E6-4E62-95EB-BF0DC039C8F5}"/>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57A4A9-B5E2-432F-91A7-FFB93FF7397D}" type="slidenum">
              <a:rPr lang="fr-FR" altLang="fr-FR" smtClean="0">
                <a:latin typeface="Times New Roman" panose="02020603050405020304" pitchFamily="18" charset="0"/>
              </a:rPr>
              <a:pPr fontAlgn="base">
                <a:spcBef>
                  <a:spcPct val="0"/>
                </a:spcBef>
                <a:spcAft>
                  <a:spcPct val="0"/>
                </a:spcAft>
              </a:pPr>
              <a:t>46</a:t>
            </a:fld>
            <a:endParaRPr lang="fr-FR" altLang="fr-FR">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a:extLst>
              <a:ext uri="{FF2B5EF4-FFF2-40B4-BE49-F238E27FC236}">
                <a16:creationId xmlns:a16="http://schemas.microsoft.com/office/drawing/2014/main" id="{A19846E2-A7BD-440A-AC12-BA0F695E3572}"/>
              </a:ext>
            </a:extLst>
          </p:cNvPr>
          <p:cNvSpPr>
            <a:spLocks noGrp="1" noRot="1" noChangeAspect="1" noChangeArrowheads="1" noTextEdit="1"/>
          </p:cNvSpPr>
          <p:nvPr>
            <p:ph type="sldImg"/>
          </p:nvPr>
        </p:nvSpPr>
        <p:spPr>
          <a:ln/>
        </p:spPr>
      </p:sp>
      <p:sp>
        <p:nvSpPr>
          <p:cNvPr id="96259" name="Espace réservé des commentaires 2">
            <a:extLst>
              <a:ext uri="{FF2B5EF4-FFF2-40B4-BE49-F238E27FC236}">
                <a16:creationId xmlns:a16="http://schemas.microsoft.com/office/drawing/2014/main" id="{6692A6BE-549C-474E-A1C1-89F51EEFBDE8}"/>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96260" name="Espace réservé de la date 3">
            <a:extLst>
              <a:ext uri="{FF2B5EF4-FFF2-40B4-BE49-F238E27FC236}">
                <a16:creationId xmlns:a16="http://schemas.microsoft.com/office/drawing/2014/main" id="{6AEE482F-8A7A-4E96-A83F-63902CAAE2B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D8116169-80FB-4555-B7F3-B44181CADE3B}"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96261" name="Espace réservé du numéro de diapositive 4">
            <a:extLst>
              <a:ext uri="{FF2B5EF4-FFF2-40B4-BE49-F238E27FC236}">
                <a16:creationId xmlns:a16="http://schemas.microsoft.com/office/drawing/2014/main" id="{D7FE1997-78E6-4E62-95EB-BF0DC039C8F5}"/>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57A4A9-B5E2-432F-91A7-FFB93FF7397D}" type="slidenum">
              <a:rPr lang="fr-FR" altLang="fr-FR" smtClean="0">
                <a:latin typeface="Times New Roman" panose="02020603050405020304" pitchFamily="18" charset="0"/>
              </a:rPr>
              <a:pPr fontAlgn="base">
                <a:spcBef>
                  <a:spcPct val="0"/>
                </a:spcBef>
                <a:spcAft>
                  <a:spcPct val="0"/>
                </a:spcAft>
              </a:pPr>
              <a:t>47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3636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F60C33D-2135-40EA-9AD3-F47838ED1AA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660B8A04-29E3-4B4C-9346-8C7B73422B4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F60C33D-2135-40EA-9AD3-F47838ED1AA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660B8A04-29E3-4B4C-9346-8C7B73422B4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224893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F5FC3B0-8354-470C-B247-116D2A6DCBD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9B976C7-53C9-4FBC-A5FD-9E02A825763F}"/>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a:extLst>
              <a:ext uri="{FF2B5EF4-FFF2-40B4-BE49-F238E27FC236}">
                <a16:creationId xmlns:a16="http://schemas.microsoft.com/office/drawing/2014/main" id="{FA445AEF-A632-4233-944E-104E5A40BC16}"/>
              </a:ext>
            </a:extLst>
          </p:cNvPr>
          <p:cNvSpPr>
            <a:spLocks noGrp="1" noRot="1" noChangeAspect="1" noChangeArrowheads="1" noTextEdit="1"/>
          </p:cNvSpPr>
          <p:nvPr>
            <p:ph type="sldImg"/>
          </p:nvPr>
        </p:nvSpPr>
        <p:spPr>
          <a:ln/>
        </p:spPr>
      </p:sp>
      <p:sp>
        <p:nvSpPr>
          <p:cNvPr id="102403" name="Espace réservé des commentaires 2">
            <a:extLst>
              <a:ext uri="{FF2B5EF4-FFF2-40B4-BE49-F238E27FC236}">
                <a16:creationId xmlns:a16="http://schemas.microsoft.com/office/drawing/2014/main" id="{88C358E1-4BA3-482F-862A-C0B76A2DD0A9}"/>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2404" name="Espace réservé de la date 3">
            <a:extLst>
              <a:ext uri="{FF2B5EF4-FFF2-40B4-BE49-F238E27FC236}">
                <a16:creationId xmlns:a16="http://schemas.microsoft.com/office/drawing/2014/main" id="{D37C74E2-1963-49B6-A05A-E893FEACA7C9}"/>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6F1746F-86F0-4149-83C9-AAC3A1248D3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2405" name="Espace réservé du numéro de diapositive 4">
            <a:extLst>
              <a:ext uri="{FF2B5EF4-FFF2-40B4-BE49-F238E27FC236}">
                <a16:creationId xmlns:a16="http://schemas.microsoft.com/office/drawing/2014/main" id="{521773E3-DDEB-4D5E-B0A9-8D5E56288F06}"/>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17C59C-ECB9-42A9-B1CA-B03231875D6E}" type="slidenum">
              <a:rPr lang="fr-FR" altLang="fr-FR" smtClean="0">
                <a:latin typeface="Times New Roman" panose="02020603050405020304" pitchFamily="18" charset="0"/>
              </a:rPr>
              <a:pPr fontAlgn="base">
                <a:spcBef>
                  <a:spcPct val="0"/>
                </a:spcBef>
                <a:spcAft>
                  <a:spcPct val="0"/>
                </a:spcAft>
              </a:pPr>
              <a:t>51</a:t>
            </a:fld>
            <a:endParaRPr lang="fr-FR" altLang="fr-FR">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52</a:t>
            </a:fld>
            <a:endParaRPr lang="fr-FR" altLang="fr-FR">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631109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349137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786192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949275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170759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035774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59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03933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2636923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60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133832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61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538352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62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097644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63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0508116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a:extLst>
              <a:ext uri="{FF2B5EF4-FFF2-40B4-BE49-F238E27FC236}">
                <a16:creationId xmlns:a16="http://schemas.microsoft.com/office/drawing/2014/main" id="{154DBFD9-20DC-414F-BC20-E57881532E94}"/>
              </a:ext>
            </a:extLst>
          </p:cNvPr>
          <p:cNvSpPr>
            <a:spLocks noGrp="1" noRot="1" noChangeAspect="1" noChangeArrowheads="1" noTextEdit="1"/>
          </p:cNvSpPr>
          <p:nvPr>
            <p:ph type="sldImg"/>
          </p:nvPr>
        </p:nvSpPr>
        <p:spPr>
          <a:ln/>
        </p:spPr>
      </p:sp>
      <p:sp>
        <p:nvSpPr>
          <p:cNvPr id="104451" name="Espace réservé des commentaires 2">
            <a:extLst>
              <a:ext uri="{FF2B5EF4-FFF2-40B4-BE49-F238E27FC236}">
                <a16:creationId xmlns:a16="http://schemas.microsoft.com/office/drawing/2014/main" id="{2DB233EA-5B6D-4742-8E25-8B9AC5CC930D}"/>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
        <p:nvSpPr>
          <p:cNvPr id="104452" name="Espace réservé de la date 3">
            <a:extLst>
              <a:ext uri="{FF2B5EF4-FFF2-40B4-BE49-F238E27FC236}">
                <a16:creationId xmlns:a16="http://schemas.microsoft.com/office/drawing/2014/main" id="{861D0B7A-4FC3-48BF-AE97-516F99DA4B62}"/>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C27190B4-0B5D-48D6-9631-0C92CA72C8B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04453" name="Espace réservé du numéro de diapositive 4">
            <a:extLst>
              <a:ext uri="{FF2B5EF4-FFF2-40B4-BE49-F238E27FC236}">
                <a16:creationId xmlns:a16="http://schemas.microsoft.com/office/drawing/2014/main" id="{EA529705-8A3D-4539-9797-87B81ED389E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DD0F2C-0E4F-440B-8C8B-E6DDB9F1299F}" type="slidenum">
              <a:rPr lang="fr-FR" altLang="fr-FR" smtClean="0">
                <a:latin typeface="Times New Roman" panose="02020603050405020304" pitchFamily="18" charset="0"/>
              </a:rPr>
              <a:pPr fontAlgn="base">
                <a:spcBef>
                  <a:spcPct val="0"/>
                </a:spcBef>
                <a:spcAft>
                  <a:spcPct val="0"/>
                </a:spcAft>
              </a:pPr>
              <a:t>64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363180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a:extLst>
              <a:ext uri="{FF2B5EF4-FFF2-40B4-BE49-F238E27FC236}">
                <a16:creationId xmlns:a16="http://schemas.microsoft.com/office/drawing/2014/main" id="{7CB4269C-22A5-4E7D-8E5B-E45FBE515AAA}"/>
              </a:ext>
            </a:extLst>
          </p:cNvPr>
          <p:cNvSpPr>
            <a:spLocks noGrp="1" noRot="1" noChangeAspect="1" noChangeArrowheads="1" noTextEdit="1"/>
          </p:cNvSpPr>
          <p:nvPr>
            <p:ph type="sldImg"/>
          </p:nvPr>
        </p:nvSpPr>
        <p:spPr>
          <a:ln/>
        </p:spPr>
      </p:sp>
      <p:sp>
        <p:nvSpPr>
          <p:cNvPr id="122883" name="Espace réservé des commentaires 2">
            <a:extLst>
              <a:ext uri="{FF2B5EF4-FFF2-40B4-BE49-F238E27FC236}">
                <a16:creationId xmlns:a16="http://schemas.microsoft.com/office/drawing/2014/main" id="{C83DBA91-E1BE-4BBF-B3E1-08C97C414284}"/>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22884" name="Espace réservé de la date 3">
            <a:extLst>
              <a:ext uri="{FF2B5EF4-FFF2-40B4-BE49-F238E27FC236}">
                <a16:creationId xmlns:a16="http://schemas.microsoft.com/office/drawing/2014/main" id="{B2FDF567-BF98-47EB-B081-177627789479}"/>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8DB75D6E-D51E-443D-94D4-D8C4DAA6F0B4}"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22885" name="Espace réservé du numéro de diapositive 4">
            <a:extLst>
              <a:ext uri="{FF2B5EF4-FFF2-40B4-BE49-F238E27FC236}">
                <a16:creationId xmlns:a16="http://schemas.microsoft.com/office/drawing/2014/main" id="{BD04E592-99EB-4360-9DE6-AFF1F7E5B8B6}"/>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888D26-5BB3-4D95-9739-0222AD405D41}" type="slidenum">
              <a:rPr lang="fr-FR" altLang="fr-FR" smtClean="0">
                <a:latin typeface="Times New Roman" panose="02020603050405020304" pitchFamily="18" charset="0"/>
              </a:rPr>
              <a:pPr fontAlgn="base">
                <a:spcBef>
                  <a:spcPct val="0"/>
                </a:spcBef>
                <a:spcAft>
                  <a:spcPct val="0"/>
                </a:spcAft>
              </a:pPr>
              <a:t>65</a:t>
            </a:fld>
            <a:endParaRPr lang="fr-FR" altLang="fr-FR">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a:extLst>
              <a:ext uri="{FF2B5EF4-FFF2-40B4-BE49-F238E27FC236}">
                <a16:creationId xmlns:a16="http://schemas.microsoft.com/office/drawing/2014/main" id="{9C53933A-0F81-465E-82F8-B36EED6FFF74}"/>
              </a:ext>
            </a:extLst>
          </p:cNvPr>
          <p:cNvSpPr>
            <a:spLocks noGrp="1" noRot="1" noChangeAspect="1" noChangeArrowheads="1" noTextEdit="1"/>
          </p:cNvSpPr>
          <p:nvPr>
            <p:ph type="sldImg"/>
          </p:nvPr>
        </p:nvSpPr>
        <p:spPr>
          <a:ln/>
        </p:spPr>
      </p:sp>
      <p:sp>
        <p:nvSpPr>
          <p:cNvPr id="120835" name="Espace réservé des commentaires 2">
            <a:extLst>
              <a:ext uri="{FF2B5EF4-FFF2-40B4-BE49-F238E27FC236}">
                <a16:creationId xmlns:a16="http://schemas.microsoft.com/office/drawing/2014/main" id="{BD648D2F-9646-499E-865E-7200A5F6AA9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20836" name="Espace réservé de la date 3">
            <a:extLst>
              <a:ext uri="{FF2B5EF4-FFF2-40B4-BE49-F238E27FC236}">
                <a16:creationId xmlns:a16="http://schemas.microsoft.com/office/drawing/2014/main" id="{6F3CE611-4F8F-432E-8566-7F428F58C7B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B14225FD-FFA2-4A20-9F12-EEB987A927A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20837" name="Espace réservé du numéro de diapositive 4">
            <a:extLst>
              <a:ext uri="{FF2B5EF4-FFF2-40B4-BE49-F238E27FC236}">
                <a16:creationId xmlns:a16="http://schemas.microsoft.com/office/drawing/2014/main" id="{2F9BD67E-ED51-4C35-8852-E8C99531ADC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C00436-7C41-4835-BC33-1AE86CF7B877}" type="slidenum">
              <a:rPr lang="fr-FR" altLang="fr-FR" smtClean="0">
                <a:latin typeface="Times New Roman" panose="02020603050405020304" pitchFamily="18" charset="0"/>
              </a:rPr>
              <a:pPr fontAlgn="base">
                <a:spcBef>
                  <a:spcPct val="0"/>
                </a:spcBef>
                <a:spcAft>
                  <a:spcPct val="0"/>
                </a:spcAft>
              </a:pPr>
              <a:t>66</a:t>
            </a:fld>
            <a:endParaRPr lang="fr-FR" altLang="fr-FR">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a:extLst>
              <a:ext uri="{FF2B5EF4-FFF2-40B4-BE49-F238E27FC236}">
                <a16:creationId xmlns:a16="http://schemas.microsoft.com/office/drawing/2014/main" id="{9C53933A-0F81-465E-82F8-B36EED6FFF74}"/>
              </a:ext>
            </a:extLst>
          </p:cNvPr>
          <p:cNvSpPr>
            <a:spLocks noGrp="1" noRot="1" noChangeAspect="1" noChangeArrowheads="1" noTextEdit="1"/>
          </p:cNvSpPr>
          <p:nvPr>
            <p:ph type="sldImg"/>
          </p:nvPr>
        </p:nvSpPr>
        <p:spPr>
          <a:ln/>
        </p:spPr>
      </p:sp>
      <p:sp>
        <p:nvSpPr>
          <p:cNvPr id="120835" name="Espace réservé des commentaires 2">
            <a:extLst>
              <a:ext uri="{FF2B5EF4-FFF2-40B4-BE49-F238E27FC236}">
                <a16:creationId xmlns:a16="http://schemas.microsoft.com/office/drawing/2014/main" id="{BD648D2F-9646-499E-865E-7200A5F6AA9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20836" name="Espace réservé de la date 3">
            <a:extLst>
              <a:ext uri="{FF2B5EF4-FFF2-40B4-BE49-F238E27FC236}">
                <a16:creationId xmlns:a16="http://schemas.microsoft.com/office/drawing/2014/main" id="{6F3CE611-4F8F-432E-8566-7F428F58C7B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B14225FD-FFA2-4A20-9F12-EEB987A927A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20837" name="Espace réservé du numéro de diapositive 4">
            <a:extLst>
              <a:ext uri="{FF2B5EF4-FFF2-40B4-BE49-F238E27FC236}">
                <a16:creationId xmlns:a16="http://schemas.microsoft.com/office/drawing/2014/main" id="{2F9BD67E-ED51-4C35-8852-E8C99531ADC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C00436-7C41-4835-BC33-1AE86CF7B877}" type="slidenum">
              <a:rPr lang="fr-FR" altLang="fr-FR" smtClean="0">
                <a:latin typeface="Times New Roman" panose="02020603050405020304" pitchFamily="18" charset="0"/>
              </a:rPr>
              <a:pPr fontAlgn="base">
                <a:spcBef>
                  <a:spcPct val="0"/>
                </a:spcBef>
                <a:spcAft>
                  <a:spcPct val="0"/>
                </a:spcAft>
              </a:pPr>
              <a:t>67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835959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a:extLst>
              <a:ext uri="{FF2B5EF4-FFF2-40B4-BE49-F238E27FC236}">
                <a16:creationId xmlns:a16="http://schemas.microsoft.com/office/drawing/2014/main" id="{9C53933A-0F81-465E-82F8-B36EED6FFF74}"/>
              </a:ext>
            </a:extLst>
          </p:cNvPr>
          <p:cNvSpPr>
            <a:spLocks noGrp="1" noRot="1" noChangeAspect="1" noChangeArrowheads="1" noTextEdit="1"/>
          </p:cNvSpPr>
          <p:nvPr>
            <p:ph type="sldImg"/>
          </p:nvPr>
        </p:nvSpPr>
        <p:spPr>
          <a:ln/>
        </p:spPr>
      </p:sp>
      <p:sp>
        <p:nvSpPr>
          <p:cNvPr id="120835" name="Espace réservé des commentaires 2">
            <a:extLst>
              <a:ext uri="{FF2B5EF4-FFF2-40B4-BE49-F238E27FC236}">
                <a16:creationId xmlns:a16="http://schemas.microsoft.com/office/drawing/2014/main" id="{BD648D2F-9646-499E-865E-7200A5F6AA9D}"/>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20836" name="Espace réservé de la date 3">
            <a:extLst>
              <a:ext uri="{FF2B5EF4-FFF2-40B4-BE49-F238E27FC236}">
                <a16:creationId xmlns:a16="http://schemas.microsoft.com/office/drawing/2014/main" id="{6F3CE611-4F8F-432E-8566-7F428F58C7BC}"/>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B14225FD-FFA2-4A20-9F12-EEB987A927AF}"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20837" name="Espace réservé du numéro de diapositive 4">
            <a:extLst>
              <a:ext uri="{FF2B5EF4-FFF2-40B4-BE49-F238E27FC236}">
                <a16:creationId xmlns:a16="http://schemas.microsoft.com/office/drawing/2014/main" id="{2F9BD67E-ED51-4C35-8852-E8C99531ADC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C00436-7C41-4835-BC33-1AE86CF7B877}" type="slidenum">
              <a:rPr lang="fr-FR" altLang="fr-FR" smtClean="0">
                <a:latin typeface="Times New Roman" panose="02020603050405020304" pitchFamily="18" charset="0"/>
              </a:rPr>
              <a:pPr fontAlgn="base">
                <a:spcBef>
                  <a:spcPct val="0"/>
                </a:spcBef>
                <a:spcAft>
                  <a:spcPct val="0"/>
                </a:spcAft>
              </a:pPr>
              <a:t>68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5249320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69</a:t>
            </a:fld>
            <a:endParaRPr lang="fr-FR" altLang="fr-FR">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kumimoji="1" lang="fr-FR" sz="1200" b="0" i="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655490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2649893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7324214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899054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284994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416105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063163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9515146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61952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7364586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79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16345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3230303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80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337360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81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154589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a:extLst>
              <a:ext uri="{FF2B5EF4-FFF2-40B4-BE49-F238E27FC236}">
                <a16:creationId xmlns:a16="http://schemas.microsoft.com/office/drawing/2014/main" id="{57DBC2A8-0FCC-406F-8B9E-B51E1CE6088F}"/>
              </a:ext>
            </a:extLst>
          </p:cNvPr>
          <p:cNvSpPr>
            <a:spLocks noGrp="1" noRot="1" noChangeAspect="1" noChangeArrowheads="1" noTextEdit="1"/>
          </p:cNvSpPr>
          <p:nvPr>
            <p:ph type="sldImg"/>
          </p:nvPr>
        </p:nvSpPr>
        <p:spPr>
          <a:ln/>
        </p:spPr>
      </p:sp>
      <p:sp>
        <p:nvSpPr>
          <p:cNvPr id="112643" name="Espace réservé des commentaires 2">
            <a:extLst>
              <a:ext uri="{FF2B5EF4-FFF2-40B4-BE49-F238E27FC236}">
                <a16:creationId xmlns:a16="http://schemas.microsoft.com/office/drawing/2014/main" id="{ED4A566F-FA9E-4646-A903-F780D712D78A}"/>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12644" name="Espace réservé de la date 3">
            <a:extLst>
              <a:ext uri="{FF2B5EF4-FFF2-40B4-BE49-F238E27FC236}">
                <a16:creationId xmlns:a16="http://schemas.microsoft.com/office/drawing/2014/main" id="{E1AFD97F-B744-40B8-A371-ADD762580D5A}"/>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546D4B57-184A-442E-89CA-DE045510AD88}"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12645" name="Espace réservé du numéro de diapositive 4">
            <a:extLst>
              <a:ext uri="{FF2B5EF4-FFF2-40B4-BE49-F238E27FC236}">
                <a16:creationId xmlns:a16="http://schemas.microsoft.com/office/drawing/2014/main" id="{7C025656-FD63-4431-8232-6AC5B4B70F0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4B299F-5F75-4A5A-A3BA-94DF8E929169}" type="slidenum">
              <a:rPr lang="fr-FR" altLang="fr-FR" smtClean="0">
                <a:latin typeface="Times New Roman" panose="02020603050405020304" pitchFamily="18" charset="0"/>
              </a:rPr>
              <a:pPr fontAlgn="base">
                <a:spcBef>
                  <a:spcPct val="0"/>
                </a:spcBef>
                <a:spcAft>
                  <a:spcPct val="0"/>
                </a:spcAft>
              </a:pPr>
              <a:t>82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864208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83</a:t>
            </a:fld>
            <a:endParaRPr lang="fr-FR" altLang="fr-FR">
              <a:latin typeface="Times New Roman" panose="02020603050405020304"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464915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4185036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86</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1169811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646373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88</a:t>
            </a:fld>
            <a:endParaRPr lang="fr-FR" altLang="fr-FR">
              <a:latin typeface="Times New Roman" panose="02020603050405020304" pitchFamily="18" charset="0"/>
            </a:endParaRPr>
          </a:p>
        </p:txBody>
      </p:sp>
    </p:spTree>
    <p:extLst>
      <p:ext uri="{BB962C8B-B14F-4D97-AF65-F5344CB8AC3E}">
        <p14:creationId xmlns:p14="http://schemas.microsoft.com/office/powerpoint/2010/main" val="942363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89</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37234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D12544A-ECFF-44D5-8F4D-CEE84C7EFE6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3F8DCDC-C5F3-45A5-991C-138016921965}"/>
              </a:ext>
            </a:extLst>
          </p:cNvPr>
          <p:cNvSpPr>
            <a:spLocks noGrp="1" noChangeArrowheads="1"/>
          </p:cNvSpPr>
          <p:nvPr>
            <p:ph type="body" idx="1"/>
          </p:nvPr>
        </p:nvSpPr>
        <p:spPr>
          <a:noFill/>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35225307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90</a:t>
            </a:fld>
            <a:endParaRPr lang="fr-FR" altLang="fr-FR">
              <a:latin typeface="Times New Roman" panose="02020603050405020304" pitchFamily="18" charset="0"/>
            </a:endParaRPr>
          </a:p>
        </p:txBody>
      </p:sp>
    </p:spTree>
    <p:extLst>
      <p:ext uri="{BB962C8B-B14F-4D97-AF65-F5344CB8AC3E}">
        <p14:creationId xmlns:p14="http://schemas.microsoft.com/office/powerpoint/2010/main" val="11917549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91</a:t>
            </a:fld>
            <a:endParaRPr lang="fr-FR" altLang="fr-FR">
              <a:latin typeface="Times New Roman" panose="02020603050405020304" pitchFamily="18" charset="0"/>
            </a:endParaRPr>
          </a:p>
        </p:txBody>
      </p:sp>
    </p:spTree>
    <p:extLst>
      <p:ext uri="{BB962C8B-B14F-4D97-AF65-F5344CB8AC3E}">
        <p14:creationId xmlns:p14="http://schemas.microsoft.com/office/powerpoint/2010/main" val="23341209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92</a:t>
            </a:fld>
            <a:endParaRPr lang="fr-FR" altLang="fr-FR">
              <a:latin typeface="Times New Roman" panose="02020603050405020304" pitchFamily="18" charset="0"/>
            </a:endParaRPr>
          </a:p>
        </p:txBody>
      </p:sp>
    </p:spTree>
    <p:extLst>
      <p:ext uri="{BB962C8B-B14F-4D97-AF65-F5344CB8AC3E}">
        <p14:creationId xmlns:p14="http://schemas.microsoft.com/office/powerpoint/2010/main" val="532600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93</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718075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429273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e l'image des diapositives 1">
            <a:extLst>
              <a:ext uri="{FF2B5EF4-FFF2-40B4-BE49-F238E27FC236}">
                <a16:creationId xmlns:a16="http://schemas.microsoft.com/office/drawing/2014/main" id="{9281EBE5-691A-4E93-9C73-CFF8E575CAAE}"/>
              </a:ext>
            </a:extLst>
          </p:cNvPr>
          <p:cNvSpPr>
            <a:spLocks noGrp="1" noRot="1" noChangeAspect="1" noChangeArrowheads="1" noTextEdit="1"/>
          </p:cNvSpPr>
          <p:nvPr>
            <p:ph type="sldImg"/>
          </p:nvPr>
        </p:nvSpPr>
        <p:spPr>
          <a:ln/>
        </p:spPr>
      </p:sp>
      <p:sp>
        <p:nvSpPr>
          <p:cNvPr id="174083" name="Espace réservé des commentaires 2">
            <a:extLst>
              <a:ext uri="{FF2B5EF4-FFF2-40B4-BE49-F238E27FC236}">
                <a16:creationId xmlns:a16="http://schemas.microsoft.com/office/drawing/2014/main" id="{5AEAF82D-3584-4142-B963-798799EFBBF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74084" name="Espace réservé de la date 3">
            <a:extLst>
              <a:ext uri="{FF2B5EF4-FFF2-40B4-BE49-F238E27FC236}">
                <a16:creationId xmlns:a16="http://schemas.microsoft.com/office/drawing/2014/main" id="{0B6DBCEA-6094-4491-9841-4C628582BE8D}"/>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77A6174B-D4E9-4AC1-9F88-910DC1F70507}"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74085" name="Espace réservé du numéro de diapositive 4">
            <a:extLst>
              <a:ext uri="{FF2B5EF4-FFF2-40B4-BE49-F238E27FC236}">
                <a16:creationId xmlns:a16="http://schemas.microsoft.com/office/drawing/2014/main" id="{41092F42-0FBE-4A61-A98E-2412B41EFF9D}"/>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DA6E24-B691-4B07-9CB0-1C7AACB45834}" type="slidenum">
              <a:rPr lang="fr-FR" altLang="fr-FR" smtClean="0">
                <a:latin typeface="Times New Roman" panose="02020603050405020304" pitchFamily="18" charset="0"/>
              </a:rPr>
              <a:pPr fontAlgn="base">
                <a:spcBef>
                  <a:spcPct val="0"/>
                </a:spcBef>
                <a:spcAft>
                  <a:spcPct val="0"/>
                </a:spcAft>
              </a:pPr>
              <a:t>95</a:t>
            </a:fld>
            <a:endParaRPr lang="fr-FR" altLang="fr-FR">
              <a:latin typeface="Times New Roman" panose="02020603050405020304" pitchFamily="18" charset="0"/>
            </a:endParaRPr>
          </a:p>
        </p:txBody>
      </p:sp>
    </p:spTree>
    <p:extLst>
      <p:ext uri="{BB962C8B-B14F-4D97-AF65-F5344CB8AC3E}">
        <p14:creationId xmlns:p14="http://schemas.microsoft.com/office/powerpoint/2010/main" val="4279374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a:extLst>
              <a:ext uri="{FF2B5EF4-FFF2-40B4-BE49-F238E27FC236}">
                <a16:creationId xmlns:a16="http://schemas.microsoft.com/office/drawing/2014/main" id="{BAAC96F7-43D8-4262-8760-E11D6E0207FD}"/>
              </a:ext>
            </a:extLst>
          </p:cNvPr>
          <p:cNvSpPr>
            <a:spLocks noGrp="1" noRot="1" noChangeAspect="1" noChangeArrowheads="1" noTextEdit="1"/>
          </p:cNvSpPr>
          <p:nvPr>
            <p:ph type="sldImg"/>
          </p:nvPr>
        </p:nvSpPr>
        <p:spPr>
          <a:ln/>
        </p:spPr>
      </p:sp>
      <p:sp>
        <p:nvSpPr>
          <p:cNvPr id="133123" name="Espace réservé des commentaires 2">
            <a:extLst>
              <a:ext uri="{FF2B5EF4-FFF2-40B4-BE49-F238E27FC236}">
                <a16:creationId xmlns:a16="http://schemas.microsoft.com/office/drawing/2014/main" id="{DD57604B-A885-4827-A94D-199201C047D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3124" name="Espace réservé de la date 3">
            <a:extLst>
              <a:ext uri="{FF2B5EF4-FFF2-40B4-BE49-F238E27FC236}">
                <a16:creationId xmlns:a16="http://schemas.microsoft.com/office/drawing/2014/main" id="{1CB76A03-2C48-4F4A-8AA5-85E28D02D636}"/>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26FBCE69-921E-49C1-A907-71B98092053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3125" name="Espace réservé du numéro de diapositive 4">
            <a:extLst>
              <a:ext uri="{FF2B5EF4-FFF2-40B4-BE49-F238E27FC236}">
                <a16:creationId xmlns:a16="http://schemas.microsoft.com/office/drawing/2014/main" id="{97B4DB09-316D-4EB3-B1DC-8AF538AB3B27}"/>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890DA4-C1E7-40B4-BA01-758222C12A82}" type="slidenum">
              <a:rPr lang="fr-FR" altLang="fr-FR" smtClean="0">
                <a:latin typeface="Times New Roman" panose="02020603050405020304" pitchFamily="18" charset="0"/>
              </a:rPr>
              <a:pPr fontAlgn="base">
                <a:spcBef>
                  <a:spcPct val="0"/>
                </a:spcBef>
                <a:spcAft>
                  <a:spcPct val="0"/>
                </a:spcAft>
              </a:pPr>
              <a:t>96</a:t>
            </a:fld>
            <a:endParaRPr lang="fr-FR" altLang="fr-FR">
              <a:latin typeface="Times New Roman" panose="02020603050405020304"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a:extLst>
              <a:ext uri="{FF2B5EF4-FFF2-40B4-BE49-F238E27FC236}">
                <a16:creationId xmlns:a16="http://schemas.microsoft.com/office/drawing/2014/main" id="{BAAC96F7-43D8-4262-8760-E11D6E0207FD}"/>
              </a:ext>
            </a:extLst>
          </p:cNvPr>
          <p:cNvSpPr>
            <a:spLocks noGrp="1" noRot="1" noChangeAspect="1" noChangeArrowheads="1" noTextEdit="1"/>
          </p:cNvSpPr>
          <p:nvPr>
            <p:ph type="sldImg"/>
          </p:nvPr>
        </p:nvSpPr>
        <p:spPr>
          <a:ln/>
        </p:spPr>
      </p:sp>
      <p:sp>
        <p:nvSpPr>
          <p:cNvPr id="133123" name="Espace réservé des commentaires 2">
            <a:extLst>
              <a:ext uri="{FF2B5EF4-FFF2-40B4-BE49-F238E27FC236}">
                <a16:creationId xmlns:a16="http://schemas.microsoft.com/office/drawing/2014/main" id="{DD57604B-A885-4827-A94D-199201C047D7}"/>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3124" name="Espace réservé de la date 3">
            <a:extLst>
              <a:ext uri="{FF2B5EF4-FFF2-40B4-BE49-F238E27FC236}">
                <a16:creationId xmlns:a16="http://schemas.microsoft.com/office/drawing/2014/main" id="{1CB76A03-2C48-4F4A-8AA5-85E28D02D636}"/>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26FBCE69-921E-49C1-A907-71B980920535}"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3125" name="Espace réservé du numéro de diapositive 4">
            <a:extLst>
              <a:ext uri="{FF2B5EF4-FFF2-40B4-BE49-F238E27FC236}">
                <a16:creationId xmlns:a16="http://schemas.microsoft.com/office/drawing/2014/main" id="{97B4DB09-316D-4EB3-B1DC-8AF538AB3B27}"/>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890DA4-C1E7-40B4-BA01-758222C12A82}" type="slidenum">
              <a:rPr lang="fr-FR" altLang="fr-FR" smtClean="0">
                <a:latin typeface="Times New Roman" panose="02020603050405020304" pitchFamily="18" charset="0"/>
              </a:rPr>
              <a:pPr fontAlgn="base">
                <a:spcBef>
                  <a:spcPct val="0"/>
                </a:spcBef>
                <a:spcAft>
                  <a:spcPct val="0"/>
                </a:spcAft>
              </a:pPr>
              <a:t>97</a:t>
            </a:fld>
            <a:endParaRPr lang="fr-FR" altLang="fr-FR">
              <a:latin typeface="Times New Roman" panose="02020603050405020304" pitchFamily="18" charset="0"/>
            </a:endParaRPr>
          </a:p>
        </p:txBody>
      </p:sp>
    </p:spTree>
    <p:extLst>
      <p:ext uri="{BB962C8B-B14F-4D97-AF65-F5344CB8AC3E}">
        <p14:creationId xmlns:p14="http://schemas.microsoft.com/office/powerpoint/2010/main" val="33028218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a:extLst>
              <a:ext uri="{FF2B5EF4-FFF2-40B4-BE49-F238E27FC236}">
                <a16:creationId xmlns:a16="http://schemas.microsoft.com/office/drawing/2014/main" id="{30953A02-57DE-4DB2-A32C-E0D9E9C257F6}"/>
              </a:ext>
            </a:extLst>
          </p:cNvPr>
          <p:cNvSpPr>
            <a:spLocks noGrp="1" noRot="1" noChangeAspect="1" noChangeArrowheads="1" noTextEdit="1"/>
          </p:cNvSpPr>
          <p:nvPr>
            <p:ph type="sldImg"/>
          </p:nvPr>
        </p:nvSpPr>
        <p:spPr>
          <a:ln/>
        </p:spPr>
      </p:sp>
      <p:sp>
        <p:nvSpPr>
          <p:cNvPr id="131075" name="Espace réservé des commentaires 2">
            <a:extLst>
              <a:ext uri="{FF2B5EF4-FFF2-40B4-BE49-F238E27FC236}">
                <a16:creationId xmlns:a16="http://schemas.microsoft.com/office/drawing/2014/main" id="{92A6ECE0-EE0F-4C00-9026-77CDDFFD271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1076" name="Espace réservé de la date 3">
            <a:extLst>
              <a:ext uri="{FF2B5EF4-FFF2-40B4-BE49-F238E27FC236}">
                <a16:creationId xmlns:a16="http://schemas.microsoft.com/office/drawing/2014/main" id="{9769238F-696D-4DCC-A5C4-0D02A99796E4}"/>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A1890626-8007-488C-B197-672AB220B0B0}"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1077" name="Espace réservé du numéro de diapositive 4">
            <a:extLst>
              <a:ext uri="{FF2B5EF4-FFF2-40B4-BE49-F238E27FC236}">
                <a16:creationId xmlns:a16="http://schemas.microsoft.com/office/drawing/2014/main" id="{BA1476FF-B075-4C03-9BF4-42AC58F21AAC}"/>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9ED3A56-4F5C-4597-80A8-60C6DCBA6163}" type="slidenum">
              <a:rPr lang="fr-FR" altLang="fr-FR" smtClean="0">
                <a:latin typeface="Times New Roman" panose="02020603050405020304" pitchFamily="18" charset="0"/>
              </a:rPr>
              <a:pPr fontAlgn="base">
                <a:spcBef>
                  <a:spcPct val="0"/>
                </a:spcBef>
                <a:spcAft>
                  <a:spcPct val="0"/>
                </a:spcAft>
              </a:pPr>
              <a:t>98</a:t>
            </a:fld>
            <a:endParaRPr lang="fr-FR" altLang="fr-FR">
              <a:latin typeface="Times New Roman" panose="02020603050405020304"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a:extLst>
              <a:ext uri="{FF2B5EF4-FFF2-40B4-BE49-F238E27FC236}">
                <a16:creationId xmlns:a16="http://schemas.microsoft.com/office/drawing/2014/main" id="{56E073CC-D421-4A2A-A8D3-E0CC44A01C00}"/>
              </a:ext>
            </a:extLst>
          </p:cNvPr>
          <p:cNvSpPr>
            <a:spLocks noGrp="1" noRot="1" noChangeAspect="1" noChangeArrowheads="1" noTextEdit="1"/>
          </p:cNvSpPr>
          <p:nvPr>
            <p:ph type="sldImg"/>
          </p:nvPr>
        </p:nvSpPr>
        <p:spPr>
          <a:ln/>
        </p:spPr>
      </p:sp>
      <p:sp>
        <p:nvSpPr>
          <p:cNvPr id="137219" name="Espace réservé des commentaires 2">
            <a:extLst>
              <a:ext uri="{FF2B5EF4-FFF2-40B4-BE49-F238E27FC236}">
                <a16:creationId xmlns:a16="http://schemas.microsoft.com/office/drawing/2014/main" id="{46118EF5-C495-4F8E-A760-827FB92B2D0E}"/>
              </a:ext>
            </a:extLst>
          </p:cNvPr>
          <p:cNvSpPr>
            <a:spLocks noGrp="1" noChangeArrowheads="1"/>
          </p:cNvSpPr>
          <p:nvPr>
            <p:ph type="body" idx="1"/>
          </p:nvPr>
        </p:nvSpPr>
        <p:spPr>
          <a:noFill/>
        </p:spPr>
        <p:txBody>
          <a:bodyPr/>
          <a:lstStyle/>
          <a:p>
            <a:endParaRPr lang="fr-FR" altLang="fr-FR">
              <a:latin typeface="Arial" panose="020B0604020202020204" pitchFamily="34" charset="0"/>
            </a:endParaRPr>
          </a:p>
        </p:txBody>
      </p:sp>
      <p:sp>
        <p:nvSpPr>
          <p:cNvPr id="137220" name="Espace réservé de la date 3">
            <a:extLst>
              <a:ext uri="{FF2B5EF4-FFF2-40B4-BE49-F238E27FC236}">
                <a16:creationId xmlns:a16="http://schemas.microsoft.com/office/drawing/2014/main" id="{BE8EA31B-553D-4799-BD51-CEB61877AF15}"/>
              </a:ext>
            </a:extLst>
          </p:cNvPr>
          <p:cNvSpPr>
            <a:spLocks noGrp="1"/>
          </p:cNvSpPr>
          <p:nvPr>
            <p:ph type="dt" sz="quarter" idx="1"/>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fld id="{806A4999-CB4B-4D8E-A557-4DAA1F46D2DD}" type="datetime1">
              <a:rPr lang="fr-FR" altLang="fr-FR" smtClean="0">
                <a:latin typeface="Times New Roman" panose="02020603050405020304" pitchFamily="18" charset="0"/>
              </a:rPr>
              <a:pPr defTabSz="914400" fontAlgn="base">
                <a:spcBef>
                  <a:spcPct val="0"/>
                </a:spcBef>
                <a:spcAft>
                  <a:spcPct val="0"/>
                </a:spcAft>
              </a:pPr>
              <a:t>19/11/2021</a:t>
            </a:fld>
            <a:endParaRPr lang="fr-FR" altLang="fr-FR">
              <a:latin typeface="Times New Roman" panose="02020603050405020304" pitchFamily="18" charset="0"/>
            </a:endParaRPr>
          </a:p>
        </p:txBody>
      </p:sp>
      <p:sp>
        <p:nvSpPr>
          <p:cNvPr id="137221" name="Espace réservé du numéro de diapositive 4">
            <a:extLst>
              <a:ext uri="{FF2B5EF4-FFF2-40B4-BE49-F238E27FC236}">
                <a16:creationId xmlns:a16="http://schemas.microsoft.com/office/drawing/2014/main" id="{EA04DD2B-B39A-431F-B70E-E4EC404CD810}"/>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C97547-7C3E-4DAF-8E3D-1DD011B5F768}" type="slidenum">
              <a:rPr lang="fr-FR" altLang="fr-FR" smtClean="0">
                <a:latin typeface="Times New Roman" panose="02020603050405020304" pitchFamily="18" charset="0"/>
              </a:rPr>
              <a:pPr fontAlgn="base">
                <a:spcBef>
                  <a:spcPct val="0"/>
                </a:spcBef>
                <a:spcAft>
                  <a:spcPct val="0"/>
                </a:spcAft>
              </a:pPr>
              <a:t>99</a:t>
            </a:fld>
            <a:endParaRPr lang="fr-FR" altLang="fr-FR">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D7AF3320-228A-4F1C-B0E2-04C756984AF8}"/>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5654018E-F2EA-44F6-B874-244ED7F22C3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D7C8B6F-3751-46ED-AA19-13BACA2C1207}"/>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44B5BEB-4B11-4923-A658-50C3717E8647}" type="slidenum">
              <a:rPr lang="fr-FR" altLang="fr-FR"/>
              <a:pPr>
                <a:defRPr/>
              </a:pPr>
              <a:t>‹N°›</a:t>
            </a:fld>
            <a:endParaRPr lang="fr-FR" altLang="fr-FR"/>
          </a:p>
        </p:txBody>
      </p:sp>
    </p:spTree>
    <p:extLst>
      <p:ext uri="{BB962C8B-B14F-4D97-AF65-F5344CB8AC3E}">
        <p14:creationId xmlns:p14="http://schemas.microsoft.com/office/powerpoint/2010/main" val="425146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C9F322-8053-4BD3-A689-4F5D375D66F2}"/>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AC925F20-575C-4EE3-8819-5713BFD0669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71072F2-1BD2-4A81-91AA-376669925126}"/>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59D0BD94-37B0-4B1A-A868-252B8D6AFC2E}" type="slidenum">
              <a:rPr lang="fr-FR" altLang="fr-FR"/>
              <a:pPr>
                <a:defRPr/>
              </a:pPr>
              <a:t>‹N°›</a:t>
            </a:fld>
            <a:endParaRPr lang="fr-FR" altLang="fr-FR"/>
          </a:p>
        </p:txBody>
      </p:sp>
    </p:spTree>
    <p:extLst>
      <p:ext uri="{BB962C8B-B14F-4D97-AF65-F5344CB8AC3E}">
        <p14:creationId xmlns:p14="http://schemas.microsoft.com/office/powerpoint/2010/main" val="204291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F7F9BD-5D4E-4BB5-B83D-5F89FF77C73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21173D14-3154-45DD-BE47-E458C418021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5DD556C-ECB4-4FA0-84A5-EFC086DD4102}"/>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F9070FA2-675D-4A55-9CD9-F21A06C5B1EF}" type="slidenum">
              <a:rPr lang="fr-FR" altLang="fr-FR"/>
              <a:pPr>
                <a:defRPr/>
              </a:pPr>
              <a:t>‹N°›</a:t>
            </a:fld>
            <a:endParaRPr lang="fr-FR" altLang="fr-FR"/>
          </a:p>
        </p:txBody>
      </p:sp>
    </p:spTree>
    <p:extLst>
      <p:ext uri="{BB962C8B-B14F-4D97-AF65-F5344CB8AC3E}">
        <p14:creationId xmlns:p14="http://schemas.microsoft.com/office/powerpoint/2010/main" val="28633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pied de page 4">
            <a:extLst>
              <a:ext uri="{FF2B5EF4-FFF2-40B4-BE49-F238E27FC236}">
                <a16:creationId xmlns:a16="http://schemas.microsoft.com/office/drawing/2014/main" id="{9FBB3209-696B-4202-A40C-D7C198BA6901}"/>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1918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BA059C-A9FE-4142-9CD5-5EEBA0B39D5F}"/>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F11593EB-044A-4A07-846C-128460844E1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9B3C799-7F21-4911-9156-64E2004EDDBB}"/>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0FDF25E-53F3-45EF-8E0F-70893DBFA1E7}" type="slidenum">
              <a:rPr lang="fr-FR" altLang="fr-FR"/>
              <a:pPr>
                <a:defRPr/>
              </a:pPr>
              <a:t>‹N°›</a:t>
            </a:fld>
            <a:endParaRPr lang="fr-FR" altLang="fr-FR"/>
          </a:p>
        </p:txBody>
      </p:sp>
    </p:spTree>
    <p:extLst>
      <p:ext uri="{BB962C8B-B14F-4D97-AF65-F5344CB8AC3E}">
        <p14:creationId xmlns:p14="http://schemas.microsoft.com/office/powerpoint/2010/main" val="287264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BE71C346-696A-4428-9A7B-3008A9995260}"/>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BFFD0C35-EFAE-4D03-B29E-95F12447DBCB}"/>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09352FC-A2F5-42F6-A04F-9F68E1BEB1BB}"/>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FB8D34-17A0-488C-99B1-660B6969D9A4}" type="slidenum">
              <a:rPr lang="fr-FR" altLang="fr-FR"/>
              <a:pPr>
                <a:defRPr/>
              </a:pPr>
              <a:t>‹N°›</a:t>
            </a:fld>
            <a:endParaRPr lang="fr-FR" altLang="fr-FR"/>
          </a:p>
        </p:txBody>
      </p:sp>
    </p:spTree>
    <p:extLst>
      <p:ext uri="{BB962C8B-B14F-4D97-AF65-F5344CB8AC3E}">
        <p14:creationId xmlns:p14="http://schemas.microsoft.com/office/powerpoint/2010/main" val="229961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75FD4F8-30AA-4E41-8BAB-E5E9EC00F83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6" name="Espace réservé du pied de page 5">
            <a:extLst>
              <a:ext uri="{FF2B5EF4-FFF2-40B4-BE49-F238E27FC236}">
                <a16:creationId xmlns:a16="http://schemas.microsoft.com/office/drawing/2014/main" id="{28BD66BF-63BE-4682-AF52-64693DDE377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4E643A02-9773-48F5-ABC8-278ED0FC6341}"/>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48BD8E6-6854-4F58-98A6-F4CC2D118503}" type="slidenum">
              <a:rPr lang="fr-FR" altLang="fr-FR"/>
              <a:pPr>
                <a:defRPr/>
              </a:pPr>
              <a:t>‹N°›</a:t>
            </a:fld>
            <a:endParaRPr lang="fr-FR" altLang="fr-FR"/>
          </a:p>
        </p:txBody>
      </p:sp>
    </p:spTree>
    <p:extLst>
      <p:ext uri="{BB962C8B-B14F-4D97-AF65-F5344CB8AC3E}">
        <p14:creationId xmlns:p14="http://schemas.microsoft.com/office/powerpoint/2010/main" val="371192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DF7CFA2-C042-4BA8-8E9F-6C9768D09271}"/>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8" name="Espace réservé du pied de page 7">
            <a:extLst>
              <a:ext uri="{FF2B5EF4-FFF2-40B4-BE49-F238E27FC236}">
                <a16:creationId xmlns:a16="http://schemas.microsoft.com/office/drawing/2014/main" id="{CD44D26A-35C6-41DA-A6DD-46145EA9D31E}"/>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a:extLst>
              <a:ext uri="{FF2B5EF4-FFF2-40B4-BE49-F238E27FC236}">
                <a16:creationId xmlns:a16="http://schemas.microsoft.com/office/drawing/2014/main" id="{4EA7994E-DA7D-4EAC-95CA-1506092352B4}"/>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F9BCDC5D-73FA-4666-ADF8-A7BE2B0E8A25}" type="slidenum">
              <a:rPr lang="fr-FR" altLang="fr-FR"/>
              <a:pPr>
                <a:defRPr/>
              </a:pPr>
              <a:t>‹N°›</a:t>
            </a:fld>
            <a:endParaRPr lang="fr-FR" altLang="fr-FR"/>
          </a:p>
        </p:txBody>
      </p:sp>
    </p:spTree>
    <p:extLst>
      <p:ext uri="{BB962C8B-B14F-4D97-AF65-F5344CB8AC3E}">
        <p14:creationId xmlns:p14="http://schemas.microsoft.com/office/powerpoint/2010/main" val="419130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E7E4A5-35D3-4043-AB78-9D837BC59CB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4" name="Espace réservé du pied de page 3">
            <a:extLst>
              <a:ext uri="{FF2B5EF4-FFF2-40B4-BE49-F238E27FC236}">
                <a16:creationId xmlns:a16="http://schemas.microsoft.com/office/drawing/2014/main" id="{9E7370A7-40D2-4683-A37B-4CB86CC58F57}"/>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a:extLst>
              <a:ext uri="{FF2B5EF4-FFF2-40B4-BE49-F238E27FC236}">
                <a16:creationId xmlns:a16="http://schemas.microsoft.com/office/drawing/2014/main" id="{A2A0C394-B1DE-49D0-81CC-60F2C2532B23}"/>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F065A28-F2E9-491F-B39C-71E7B94CF0EF}" type="slidenum">
              <a:rPr lang="fr-FR" altLang="fr-FR"/>
              <a:pPr>
                <a:defRPr/>
              </a:pPr>
              <a:t>‹N°›</a:t>
            </a:fld>
            <a:endParaRPr lang="fr-FR" altLang="fr-FR"/>
          </a:p>
        </p:txBody>
      </p:sp>
    </p:spTree>
    <p:extLst>
      <p:ext uri="{BB962C8B-B14F-4D97-AF65-F5344CB8AC3E}">
        <p14:creationId xmlns:p14="http://schemas.microsoft.com/office/powerpoint/2010/main" val="200187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028D637-7BF3-4353-9F11-5BD4CC9ADD0C}"/>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3" name="Espace réservé du pied de page 2">
            <a:extLst>
              <a:ext uri="{FF2B5EF4-FFF2-40B4-BE49-F238E27FC236}">
                <a16:creationId xmlns:a16="http://schemas.microsoft.com/office/drawing/2014/main" id="{8EE014E6-765D-4D48-915B-031C74A3671A}"/>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a:extLst>
              <a:ext uri="{FF2B5EF4-FFF2-40B4-BE49-F238E27FC236}">
                <a16:creationId xmlns:a16="http://schemas.microsoft.com/office/drawing/2014/main" id="{3C681B29-CF17-44A9-A091-D5F28DDA5EE1}"/>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543AFE1D-831D-454A-B68D-8BAE9A3CBBED}" type="slidenum">
              <a:rPr lang="fr-FR" altLang="fr-FR"/>
              <a:pPr>
                <a:defRPr/>
              </a:pPr>
              <a:t>‹N°›</a:t>
            </a:fld>
            <a:endParaRPr lang="fr-FR" altLang="fr-FR"/>
          </a:p>
        </p:txBody>
      </p:sp>
    </p:spTree>
    <p:extLst>
      <p:ext uri="{BB962C8B-B14F-4D97-AF65-F5344CB8AC3E}">
        <p14:creationId xmlns:p14="http://schemas.microsoft.com/office/powerpoint/2010/main" val="169853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E462E77-9F3F-407E-AD27-F5CE853B1F14}"/>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6" name="Espace réservé du pied de page 5">
            <a:extLst>
              <a:ext uri="{FF2B5EF4-FFF2-40B4-BE49-F238E27FC236}">
                <a16:creationId xmlns:a16="http://schemas.microsoft.com/office/drawing/2014/main" id="{70ACC0C6-7800-471A-ACED-74BC7609DC3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DE89935E-CE41-4CD6-9694-1E8A54DB20D9}"/>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2A3882A9-D220-489A-A073-CF38FEEF6F40}" type="slidenum">
              <a:rPr lang="fr-FR" altLang="fr-FR"/>
              <a:pPr>
                <a:defRPr/>
              </a:pPr>
              <a:t>‹N°›</a:t>
            </a:fld>
            <a:endParaRPr lang="fr-FR" altLang="fr-FR"/>
          </a:p>
        </p:txBody>
      </p:sp>
    </p:spTree>
    <p:extLst>
      <p:ext uri="{BB962C8B-B14F-4D97-AF65-F5344CB8AC3E}">
        <p14:creationId xmlns:p14="http://schemas.microsoft.com/office/powerpoint/2010/main" val="321628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626DA27-FB41-4927-863B-AF73752C34A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fr-FR"/>
          </a:p>
        </p:txBody>
      </p:sp>
      <p:sp>
        <p:nvSpPr>
          <p:cNvPr id="6" name="Espace réservé du pied de page 5">
            <a:extLst>
              <a:ext uri="{FF2B5EF4-FFF2-40B4-BE49-F238E27FC236}">
                <a16:creationId xmlns:a16="http://schemas.microsoft.com/office/drawing/2014/main" id="{F705FFF6-2A7F-4AA7-A701-44C178D4AE57}"/>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C3DF216B-6466-47CC-B059-2B7A3EFCBA40}"/>
              </a:ext>
            </a:extLst>
          </p:cNvPr>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3EF50CF-01D5-4AEF-82E7-62486E6D7FB3}" type="slidenum">
              <a:rPr lang="fr-FR" altLang="fr-FR"/>
              <a:pPr>
                <a:defRPr/>
              </a:pPr>
              <a:t>‹N°›</a:t>
            </a:fld>
            <a:endParaRPr lang="fr-FR" altLang="fr-FR"/>
          </a:p>
        </p:txBody>
      </p:sp>
    </p:spTree>
    <p:extLst>
      <p:ext uri="{BB962C8B-B14F-4D97-AF65-F5344CB8AC3E}">
        <p14:creationId xmlns:p14="http://schemas.microsoft.com/office/powerpoint/2010/main" val="13804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3B0AB4C1-A559-45CD-ABCC-FA36CCF5BCE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5" name="Espace réservé du pied de page 4">
            <a:extLst>
              <a:ext uri="{FF2B5EF4-FFF2-40B4-BE49-F238E27FC236}">
                <a16:creationId xmlns:a16="http://schemas.microsoft.com/office/drawing/2014/main" id="{AABFC0EE-4913-4A84-8024-86A378A70FD2}"/>
              </a:ext>
            </a:extLst>
          </p:cNvPr>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67"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3" Type="http://schemas.openxmlformats.org/officeDocument/2006/relationships/hyperlink" Target="https://references.modernisation.gouv.fr/rgaa-accessibilite/criteres.html#crit-3-3"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3.jpe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3.jpe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3.jpeg"/></Relationships>
</file>

<file path=ppt/slides/_rels/slide111.xml.rels><?xml version="1.0" encoding="UTF-8" standalone="yes"?>
<Relationships xmlns="http://schemas.openxmlformats.org/package/2006/relationships"><Relationship Id="rId3" Type="http://schemas.openxmlformats.org/officeDocument/2006/relationships/hyperlink" Target="https://www.patrickroger.com/" TargetMode="External"/><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3.jpe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3.xml.rels><?xml version="1.0" encoding="UTF-8" standalone="yes"?>
<Relationships xmlns="http://schemas.openxmlformats.org/package/2006/relationships"><Relationship Id="rId3" Type="http://schemas.openxmlformats.org/officeDocument/2006/relationships/hyperlink" Target="https://www.videolan.org/vlc/download-windows.html"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9.jpe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3.jpe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xml"/><Relationship Id="rId1" Type="http://schemas.openxmlformats.org/officeDocument/2006/relationships/video" Target="https://www.youtube.com/embed/yWJD741j6JM" TargetMode="External"/><Relationship Id="rId6" Type="http://schemas.openxmlformats.org/officeDocument/2006/relationships/image" Target="../media/image91.png"/><Relationship Id="rId5" Type="http://schemas.openxmlformats.org/officeDocument/2006/relationships/image" Target="../media/image3.jpeg"/><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3.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3.jpe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3.jpe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3.jpe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jpe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3.jpe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3.jpe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3.jpeg"/></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36.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w3.org/WAI/policie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jpe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jpe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36.png"/><Relationship Id="rId4" Type="http://schemas.openxmlformats.org/officeDocument/2006/relationships/image" Target="../media/image3.jpe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jpeg"/></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6.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3.jpeg"/></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8.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3.jpeg"/></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legifrance.gouv.fr/eli/loi/2005/2/11/2005-102/jo/text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0.xml"/><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s://handicap.gouv.fr/voyons-les-personnes-avant-le-handicap" TargetMode="External"/><Relationship Id="rId7"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lsfdico-injsmetz.fr/index.php" TargetMode="External"/><Relationship Id="rId4" Type="http://schemas.openxmlformats.org/officeDocument/2006/relationships/hyperlink" Target="https://www.sourds.net/2021/11/09/cuisiner-en-langue-des-signes-pour-rendre-accessible-une-passion-handicap/"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ville.montreal.qc.ca/portal/page?_pageid=2496,3086647&amp;_dad=portal&amp;_schema=PORTAL"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www.readspeaker.com/fr/readspeaker-docreader/"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www.ville.morlaix.fr/" TargetMode="External"/><Relationship Id="rId7"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www.orange.fr/accessibilite?url=espace-client.orange.fr%2Faccuei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legifrance.gouv.fr/affichTexte.do?cidTexte=JORFTEXT000038811937" TargetMode="External"/><Relationship Id="rId4" Type="http://schemas.openxmlformats.org/officeDocument/2006/relationships/hyperlink" Target="https://www.legifrance.gouv.fr/affichTexteArticle.do?idArticle=LEGIARTI000037388867&amp;cidTexte=LEGITEXT00000605125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hyperlink" Target="https://www.ceciaa.com/jaw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w3.org/TR/WCAG/" TargetMode="External"/><Relationship Id="rId7" Type="http://schemas.openxmlformats.org/officeDocument/2006/relationships/hyperlink" Target="http://www.w3.org/translations/wcag20-fr"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www.numerique.gouv.fr/espace-presse/accessibilite-numerique-publication-quatrieme-version-du-rgaa/" TargetMode="External"/><Relationship Id="rId5" Type="http://schemas.openxmlformats.org/officeDocument/2006/relationships/hyperlink" Target="http://www.legifrance.gouv.fr/affichTexte.do?cidTexte=JORFTEXT000000809647&amp;dateTexte=#LEGIARTI000006682279" TargetMode="External"/><Relationship Id="rId4" Type="http://schemas.openxmlformats.org/officeDocument/2006/relationships/hyperlink" Target="https://www.w3.org/WAI/perspective-videos/contrast/" TargetMode="External"/><Relationship Id="rId9"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umerique.gouv.fr/espace-presse/accessibilite-numerique-publication-quatrieme-version-du-rgaa/"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hyperlink" Target="https://dev.opera.com/extensions" TargetMode="External"/><Relationship Id="rId3" Type="http://schemas.openxmlformats.org/officeDocument/2006/relationships/image" Target="../media/image2.png"/><Relationship Id="rId7" Type="http://schemas.openxmlformats.org/officeDocument/2006/relationships/hyperlink" Target="https://developer.chrome.com/extensions"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developer.mozilla.org/docs/Mozilla/Add-ons/WebExtensions" TargetMode="External"/><Relationship Id="rId5" Type="http://schemas.openxmlformats.org/officeDocument/2006/relationships/hyperlink" Target="https://developer.apple.com/documentation/safariservices/safari_app_extensions" TargetMode="External"/><Relationship Id="rId4" Type="http://schemas.openxmlformats.org/officeDocument/2006/relationships/image" Target="../media/image3.jpeg"/><Relationship Id="rId9" Type="http://schemas.openxmlformats.org/officeDocument/2006/relationships/hyperlink" Target="https://developer.microsoft.com/microsoft-edge/extension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microsoft.com/downloads/details.aspx?familyid=e59c3964-672d-4511-bb3e-2d5e1db91038&amp;displaylang=en" TargetMode="External"/><Relationship Id="rId3" Type="http://schemas.openxmlformats.org/officeDocument/2006/relationships/hyperlink" Target="https://microsoftedge.microsoft.com/addons/Microsoft-Edge-Extensions-Home" TargetMode="External"/><Relationship Id="rId7" Type="http://schemas.openxmlformats.org/officeDocument/2006/relationships/hyperlink" Target="https://microsoftedge.microsoft.com/addons/detail/axe-devtools-web-access/kcenlimkmjjkdfcaleembgmldmnnlfkn" TargetMode="External"/><Relationship Id="rId12"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www.paciellogroup.com/resources/wat-ie-about.html" TargetMode="External"/><Relationship Id="rId11" Type="http://schemas.openxmlformats.org/officeDocument/2006/relationships/image" Target="../media/image37.png"/><Relationship Id="rId5" Type="http://schemas.openxmlformats.org/officeDocument/2006/relationships/hyperlink" Target="https://accessibilityinsights.io/docs/en/web/overview/" TargetMode="External"/><Relationship Id="rId10" Type="http://schemas.openxmlformats.org/officeDocument/2006/relationships/image" Target="../media/image3.jpeg"/><Relationship Id="rId4" Type="http://schemas.openxmlformats.org/officeDocument/2006/relationships/image" Target="../media/image36.png"/><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hyperlink" Target="https://addons.mozilla.org/fr/firefox/addon/headingsmap/" TargetMode="External"/><Relationship Id="rId13"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hyperlink" Target="http://wave.webaim.org/toolbar" TargetMode="External"/><Relationship Id="rId12"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addons.mozilla.org/fr/firefox/addon/web-developer/" TargetMode="External"/><Relationship Id="rId11" Type="http://schemas.openxmlformats.org/officeDocument/2006/relationships/image" Target="../media/image3.jpeg"/><Relationship Id="rId5" Type="http://schemas.openxmlformats.org/officeDocument/2006/relationships/hyperlink" Target="http://joliclic.free.fr/mozilla/webdeveloper/" TargetMode="External"/><Relationship Id="rId15" Type="http://schemas.openxmlformats.org/officeDocument/2006/relationships/image" Target="../media/image42.png"/><Relationship Id="rId10" Type="http://schemas.openxmlformats.org/officeDocument/2006/relationships/image" Target="../media/image2.png"/><Relationship Id="rId4" Type="http://schemas.openxmlformats.org/officeDocument/2006/relationships/hyperlink" Target="https://design.numerique.gouv.fr/articles/2021-10-06-assistant-rgaa/" TargetMode="External"/><Relationship Id="rId9" Type="http://schemas.openxmlformats.org/officeDocument/2006/relationships/hyperlink" Target="https://www.mozilla.org/fr/firefox/developer/" TargetMode="External"/><Relationship Id="rId14"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hyperlink" Target="https://chrome.google.com/webstore/detail/wave-evaluation-tool/jbbplnpkjmmeebjpijfedlgcdilocofh" TargetMode="External"/><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hyperlink" Target="http://wave.webaim.org/toolbar" TargetMode="External"/><Relationship Id="rId12"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s://chrome.google.com/webstore/detail/arc-toolkit/chdkkkccnlfncngelccgbgfmjebmkmce" TargetMode="External"/><Relationship Id="rId11" Type="http://schemas.openxmlformats.org/officeDocument/2006/relationships/image" Target="../media/image3.jpeg"/><Relationship Id="rId5" Type="http://schemas.openxmlformats.org/officeDocument/2006/relationships/hyperlink" Target="http://joliclic.free.fr/mozilla/webdeveloper/" TargetMode="External"/><Relationship Id="rId15" Type="http://schemas.openxmlformats.org/officeDocument/2006/relationships/image" Target="../media/image46.png"/><Relationship Id="rId10" Type="http://schemas.openxmlformats.org/officeDocument/2006/relationships/image" Target="../media/image2.png"/><Relationship Id="rId4" Type="http://schemas.openxmlformats.org/officeDocument/2006/relationships/hyperlink" Target="https://chrome.google.com/webstore/detail/color-enhancer/ipkjmjaledkapilfdigkgfmpekpfnkih?hl=en" TargetMode="External"/><Relationship Id="rId9" Type="http://schemas.openxmlformats.org/officeDocument/2006/relationships/hyperlink" Target="https://chrome.google.com/webstore/detail/reader-mode-for-google-ch/ipjogfeblagoilekmobpdocdbfdedgdp?hl=fr" TargetMode="External"/><Relationship Id="rId14"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hyperlink" Target="https://www.access-for-all.ch/en/pdf-accessibility-checker.html" TargetMode="External"/><Relationship Id="rId3" Type="http://schemas.openxmlformats.org/officeDocument/2006/relationships/image" Target="../media/image36.png"/><Relationship Id="rId7" Type="http://schemas.openxmlformats.org/officeDocument/2006/relationships/hyperlink" Target="http://www.eclipse.org/actf/downloads/tools/aDesigner/index.php"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hyperlink" Target="https://web-color.aliasdmc.fr/couleur-web-crimson-rgb-hsl-hexa.html" TargetMode="External"/><Relationship Id="rId5" Type="http://schemas.openxmlformats.org/officeDocument/2006/relationships/hyperlink" Target="http://www.fujitsu.com/global/accessibility/assistance/wi/" TargetMode="External"/><Relationship Id="rId10" Type="http://schemas.openxmlformats.org/officeDocument/2006/relationships/image" Target="../media/image3.jpeg"/><Relationship Id="rId4" Type="http://schemas.openxmlformats.org/officeDocument/2006/relationships/hyperlink" Target="http://www.paciellogroup.com/resources/contrast-analyser.html" TargetMode="External"/><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hyperlink" Target="https://wiki.gnome.org/Projects/Orca" TargetMode="External"/><Relationship Id="rId13"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hyperlink" Target="http://www.chromevox.com/" TargetMode="External"/><Relationship Id="rId12" Type="http://schemas.openxmlformats.org/officeDocument/2006/relationships/hyperlink" Target="http://www.eclipse.org/actf/downloads/tools/aDesigner/index.php"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www.nvaccess.org/" TargetMode="External"/><Relationship Id="rId11" Type="http://schemas.openxmlformats.org/officeDocument/2006/relationships/hyperlink" Target="https://play.google.com/store/apps/details?id=com.google.android.marvin.talkback" TargetMode="External"/><Relationship Id="rId5" Type="http://schemas.openxmlformats.org/officeDocument/2006/relationships/hyperlink" Target="http://www.gwmicro.com/window-eyes/" TargetMode="External"/><Relationship Id="rId10" Type="http://schemas.openxmlformats.org/officeDocument/2006/relationships/hyperlink" Target="https://support.microsoft.com/en-us/help/22798/windows-10-narrator-get-started" TargetMode="External"/><Relationship Id="rId4" Type="http://schemas.openxmlformats.org/officeDocument/2006/relationships/hyperlink" Target="http://www.freedomscientific.com/Products/Blindness/JAWS" TargetMode="External"/><Relationship Id="rId9" Type="http://schemas.openxmlformats.org/officeDocument/2006/relationships/hyperlink" Target="https://www.apple.com/accessibility/osx/voiceover/" TargetMode="External"/><Relationship Id="rId1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hyperlink" Target="https://www.tanaguru.com/solutions-open-source-tanaguru/" TargetMode="External"/><Relationship Id="rId13"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hyperlink" Target="http://www.tawdis.net/taw3/cms/en" TargetMode="External"/><Relationship Id="rId12" Type="http://schemas.openxmlformats.org/officeDocument/2006/relationships/hyperlink" Target="http://www.ocawa.com/fr/Accueil.htm"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w3c.es/" TargetMode="External"/><Relationship Id="rId11" Type="http://schemas.openxmlformats.org/officeDocument/2006/relationships/hyperlink" Target="https://validator.w3.org/checklink" TargetMode="External"/><Relationship Id="rId5" Type="http://schemas.openxmlformats.org/officeDocument/2006/relationships/hyperlink" Target="https://www.w3.org/TR/WCAG20" TargetMode="External"/><Relationship Id="rId10" Type="http://schemas.openxmlformats.org/officeDocument/2006/relationships/hyperlink" Target="https://www.webpagetest.org/" TargetMode="External"/><Relationship Id="rId4" Type="http://schemas.openxmlformats.org/officeDocument/2006/relationships/hyperlink" Target="https://www.tawdis.net/" TargetMode="External"/><Relationship Id="rId9" Type="http://schemas.openxmlformats.org/officeDocument/2006/relationships/hyperlink" Target="http://www.contentquality.com/" TargetMode="External"/><Relationship Id="rId1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www.color-blindness.com/coblis-color-blindness-simulator/" TargetMode="Externa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6.xml"/><Relationship Id="rId9" Type="http://schemas.openxmlformats.org/officeDocument/2006/relationships/image" Target="../media/image57.png"/></Relationships>
</file>

<file path=ppt/slides/_rels/slide6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xml"/><Relationship Id="rId7" Type="http://schemas.openxmlformats.org/officeDocument/2006/relationships/image" Target="../media/image6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7.xml"/><Relationship Id="rId9" Type="http://schemas.openxmlformats.org/officeDocument/2006/relationships/image" Target="../media/image57.png"/></Relationships>
</file>

<file path=ppt/slides/_rels/slide6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68.xml"/><Relationship Id="rId9"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hyperlink" Target="https://ics.utc.fr/capa/DOCS/SP4/Tuto/01/co/01a_lisibLien.html#footnotesNc9" TargetMode="External"/><Relationship Id="rId5" Type="http://schemas.openxmlformats.org/officeDocument/2006/relationships/image" Target="../media/image66.pn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hyperlink" Target="http://scenari-platform.org/projects/opale/fr/pres/co/index.html" TargetMode="External"/><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xml"/><Relationship Id="rId7" Type="http://schemas.openxmlformats.org/officeDocument/2006/relationships/hyperlink" Target="https://ics.utc.fr/capa/DOCS/SP4/Tuto/01/co/01d_img.html#footnotesN6b"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79.xml"/><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xml"/><Relationship Id="rId7" Type="http://schemas.openxmlformats.org/officeDocument/2006/relationships/hyperlink" Target="https://ics.utc.fr/capa/DOCS/SP4/Tuto/01/co/01d_img.html#footnotesN6b"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80.xml"/><Relationship Id="rId9" Type="http://schemas.openxmlformats.org/officeDocument/2006/relationships/image" Target="../media/image57.png"/></Relationships>
</file>

<file path=ppt/slides/_rels/slide8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xml"/><Relationship Id="rId7" Type="http://schemas.openxmlformats.org/officeDocument/2006/relationships/image" Target="../media/image7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ocument-service-public.fr/acte-de-naissance/NORD-PAS-DE-CALAIS/NORD/DENAIN" TargetMode="External"/><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jpeg"/></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DD7295-A6DA-4BF0-AE8E-EEAF03D768DE}"/>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solidFill>
                  <a:srgbClr val="37516D"/>
                </a:solidFill>
                <a:latin typeface="Trebuchet MS" panose="020B0603020202020204" pitchFamily="34" charset="0"/>
              </a:rPr>
              <a:t>Sensibilisation à la vérification de l'accessibilité </a:t>
            </a:r>
            <a:br>
              <a:rPr lang="fr-FR" altLang="fr-FR" dirty="0">
                <a:solidFill>
                  <a:srgbClr val="37516D"/>
                </a:solidFill>
                <a:latin typeface="Trebuchet MS" panose="020B0603020202020204" pitchFamily="34" charset="0"/>
              </a:rPr>
            </a:br>
            <a:r>
              <a:rPr lang="fr-FR" altLang="fr-FR" dirty="0">
                <a:solidFill>
                  <a:srgbClr val="37516D"/>
                </a:solidFill>
                <a:latin typeface="Trebuchet MS" panose="020B0603020202020204" pitchFamily="34" charset="0"/>
              </a:rPr>
              <a:t>d'un site Web avec le RGAA</a:t>
            </a:r>
            <a:endParaRPr lang="fr-FR" altLang="fr-FR" dirty="0"/>
          </a:p>
        </p:txBody>
      </p:sp>
      <p:sp>
        <p:nvSpPr>
          <p:cNvPr id="15363" name="ZoneTexte 7">
            <a:extLst>
              <a:ext uri="{FF2B5EF4-FFF2-40B4-BE49-F238E27FC236}">
                <a16:creationId xmlns:a16="http://schemas.microsoft.com/office/drawing/2014/main" id="{96EFEDFD-6CD3-44B2-A79D-A00526542FFB}"/>
              </a:ext>
            </a:extLst>
          </p:cNvPr>
          <p:cNvSpPr txBox="1">
            <a:spLocks noChangeArrowheads="1"/>
          </p:cNvSpPr>
          <p:nvPr/>
        </p:nvSpPr>
        <p:spPr bwMode="auto">
          <a:xfrm>
            <a:off x="376313" y="6084194"/>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dirty="0">
                <a:latin typeface="Times New Roman" panose="02020603050405020304" pitchFamily="18" charset="0"/>
              </a:rPr>
              <a:t>Sébastien Lardeux –  Novembre 2021</a:t>
            </a:r>
          </a:p>
        </p:txBody>
      </p:sp>
      <p:sp>
        <p:nvSpPr>
          <p:cNvPr id="15364" name="AutoShape 9" descr="data:image/jpeg;base64,/9j/4AAQSkZJRgABAQAAAQABAAD/2wCEAAkGBhQQEBQUDxQVFBQUFRgVEBYPFxQVFBYWFxYbFRQVFBUXHCYeFxwjGhUUIC8hIyctLCwtGB4xNTAqNTIrLCkBCQoKDgwOGg8PGSwiHBw1NSwvLjUvLCwqLC8tNSw1LCwpKS8tLCwqLCoqKjIpKSksLykpKSkpLCksKSksKSwpLP/AABEIAHgAoAMBIgACEQEDEQH/xAAbAAACAwEBAQAAAAAAAAAAAAAABQEDBAIGB//EAEMQAAEDAgMDBwgIBQMFAAAAAAEAAhEDIQQSMQVBURMiMmFxgZEGFDNSkqGx0QcVI0JTYsHwJHKy0uGCoqMWNDWDk//EABkBAQADAQEAAAAAAAAAAAAAAAABAgQDBf/EACgRAAICAQEHAwUAAAAAAAAAAAABAhEDEiExQVOhsdEUUWEiIzJxkf/aAAwDAQACEQMRAD8A+ynFFjmNdHOzlxcYgNv8CFnqbQFV1MYeo0tcSS+mWvEDUAiRuKpxmLa8U3wYLecHAgZKjYNz3e/glfkx5MPwWHY1lTlSyo9wkZYa7Vpubi9+tRtsulHQ23t9h7tLblLC5BWcRmDiDBIhgBcXEaajXeUnf5XUalMPp1ntp5j9o6k7IQATlkjWWkDibawn7HtqCXsiJEPANiLgG8gquthKcO+zZLobGVvOO6eO7shSUFWH8tcOTlzve4tzkU6T+aLBwMTBBIkEyJTzB4ptWmyowy17WvadLOAcLbrELzm2djYh5ptwJoU6dOzhUY27rQ5vMdEAQsH1RtSmIZXw7ATo1ou47zFIcFFmiOGMletL++D3ChzoBJ0FyvAirtCP+9w08ST8OS6xvUv+sR08Zh4IBEgixE76R1Sy3p48yPXwe2OPpjV4t+kg/A+C6Zi2OMNcCdLcb29xXharcfcDF4YH819b/gi8Se9dNp7Qa4zi8PMZ+aIOWJn0RmyWPTx5kevg9w/GMBILhI1HbcKBjqfrt8f3xHivDVKW0ST/ABmF4CRNxrfk/wBypfS2hlBGKw17AxI6wIpJY9PHmR6+D3dTENb0iBeO/gufPGesN3viPiF4cHaB1xmGdJ5kTxsAOSMq47D2tNsRhgN3N0/4+oeCWT6ePMj18HqMXtumwAjng+oR8SVR/wBRt/Dd7VLu++l2ytkYhoqHaT2VmgA0xQaZETmkBoJ+7Guiuq+btHoax6m06pNrcFJnnDS6Tv8AQy+tHfgVvBn9yznynYCQWPBFiDlkRrN1Zhdm0ajA4MeAdz87XC8XabhWDYFHXJrrcoUIwW221Xhoa4Eg6xFuwpismH2XTpuDmNg9pWtAL6OHBcWvBOUkSNDImHeM95HbTUpvw92c5mgGrhwBH3u2QU0YwNECwVfSf1NH+4/If1IBY7FOyZ31qdNk3c7K0tk2Bm09UrZRpnQEuIsXv3cQ0cf3ded+kzDZ9n4n8rKbx/pqFNPJfanL4WhVJ9LSa5xPrtGV/jBPcVXV9Wk7vD9lZfmuw5p0w0QNyrBzOnc2w63HXwFu8qC8vs2w3u/t49qtYwAQNArHAXtxToHo7gZYrSDpcHIpOKO7k7EgTVGvs2NzZWs2Wwet1S4mN9kDZbPzd7j49qApG0TEjkT/AO0RN7Tl6iuhtAnTkiZiOVGm77uptZWfVbLdK0feO7jxR9Vst0rRBzGbdfh4BAVv2gR+FeYmqBIBgEc1SzaE/hW6RFUGB7KsGzGTPO9oxpFhoNNyj6pZfpX15zkBFLGknnckBfMW1JiDBtlG+yu8+pxOdntN+fWFFHANbpJ16RLtTO9Wmg31R4BAcvqgtkOtxZzt+7WUt50+kd/86vz7EyrENaTOQAEkgC3EpdhqzTB5cEHQFxafe7tUONkp0dsAHTdUM6ZRUHzV9HEMbMcof5m1Dp2hWDCg3zPM6c4qfNbzmfrPSMeChRSDbZ3TrB2k24gj4q1QpViDmVU6iCSQSCdcpN/0XeZQaoaJPuBPwQGbG7MZWp1KdWXNqtyP3HLfQgWNzdc7J2LSw1FtGi37NhloeS4gkzMu61pONb1+y75KynVDhI06wR7iorbZbVLTpvYdIUoUlTBisC97pD4HDn/l4PHA7t/bNQ2W/LHKcPX3f654+7vaIQspNC7D7MI6b3O7C8X36uK3tECOHFdIQhuyJRKlCEESiVKEBVXjKcwkQQREyDujel1PGUabBkpvyiwDaT546ESt2PqllJ7m6hpIXx/yW+kfEYnCmriMQ6m8ueGNpU2FlgMs5gTvvdSk3uFpbz6m/wAoabZlle1rUKx0ANobexH7mGgK+O47y6xdOP4mC6MrXNYXEE9LojK3rcl+I+knHCg+qzENOQOlppAEOaYg8FGwH3IlErzPkDt+pjcFTq1ozuawnLYS5oJ969HmQFcqDhGuu4SRob7uxc5lY0Et5pAvvE/qEAsfisM1xkGQSDDauoMbhdNMNUa5gLOidLEe4pRW2I3nE02XJc4kuAk9J3SgTJ4Jls2gGUmtaAAJjKSRczYknihZ1wNSEIQqCEIQAhCEAIQhASoQhAZdq+gqfylfCPou2a+ts52Wm52Wscrqb2Me10NmC8QRcL75i6Odjm+sCF812P8ARjiMDTNPC4mrTp5i6A+lqbTelOgHgpQPI+UGyWYb0rMVTzODg5tSi6XEZoL8pJMXO9ea2hUY2hiRSz5X5i0OcHADrsJPyC+kbV8gq+KP8RiK9SNMxpbhE+iXI+h976PJ8q7IRf0Ga+t+SlKS3FotbdR6P6Jf/GUv5Kf9AXspSXyU8njgcK2kTOXK1t5MNaGiTAk2mwTfMoKlcrTh+iscrXhej3oCipsim5pbBgiDDn6btSoFalhmtpkkADmzJPityw7W2fyzIEZgZbPvCAk7ZpDV3ud8lH13R9f3H5JZ9R1Yghh7XOVbvJ6odMg7CVIHVPa1NxhpJP5WuP6Kzz1vB3sP+SXbH2U+k8ufEFsWM7wf0ThQCjz1vB3sP+SPPW8Hew/5K9EoCjz1vB3sP+SPPW8Hew/5K+VKAz+et4O9h/yR563g72H/ACWhCArpVg7SbcQR8VYoVQxLS7LN+CAuQstXaNNpcHOALAC7WwOnb3Kae0KbjlDgTLgBfVsB3xCAsxGnessrRiuj3rJKArlbsH0e8pdKYYHod5QGhAQhACTUNvs5Usc5pc6oGsY088NIMOe0gR0Tx4pbtzbGPY5zaOGGS8VGnOcvGBoTwgrzWDrYx1XPSo53AyXEZiOMOqDm6mwWPJnqSSTNEMVq20fUFVVrhjC51mtEuPAbz2BV7PrPfTDqzOTeekzMHR3hW1aIewtdo5pa7sIg+4rXdq0cBHiBUxNR3m9ZraeXK5wkvY4ZgcgBgz1+qlmzPLdlKv5riJL+ULGPYBlJJAaMgPN1HHVK2bOriaDc5ycxwp80FocSCYEXDpvxW/ZH0eluJZXrvb9m/MxrBcxpmcfHf2rHhnqnbTO2WLUdjR7c7lKg7lK2nAEIQgOKjZBHEQsVLDEnnCCDrA/q1KYKtuHAMy7vcSPDRQ1ZNiTaGKY2uRUDCN+YHNdkOiDvaOG4Kxr8HBLMgDBzjSzDKAJlxbEWAudYTKts5j3S5sk68NIuNDZVjY9IaNH+AIAPEAaDQbkSoN2dPrh9IOboTY8RMAg7wdQVlla8TSDKcNECd3WZWGVJBxKZbP6HeUplNdnej7ygNSpxFUtEtYX9TY4dZVyAgMrMW4mDSeOslnzXHnz/AMGp4s/uV+IxbaYl5gQSSdBAkysz9u0BEVGuJ6IYQ4nuCq5xW9l1t3Ivp4lxIBpuaDvJbA7YK5dinAwKTiNxBbBt1lakKxWxW3brSCQ02151LsnpLtm183RYXG9mupk2jcHdZ8Ct3IN9UeAQ2i0GQADxAEoWuPscUaxdqwt4ZovrwKuRCEKEoUIQAhChyAjlRxVVLHMc9zA4Z23c3eAd/vWF2ErEnLUa1p6PN5w0iTv3+KwbOZG0aokmKQEnUxlEnrWbNmcJRSX5Ou52xY1NSb4K+w82h0O8JZKY7R9H3hKsy0nE4zJxsw/Z95UIQGtCEIDx3lft/K5lIZqfPEvEh4vADRoc06/sV7S2TTwjKdZj3ZuUYXNc/m1TMgOJ3zo7XushC8PNkbyNvgb4KlFLier2bj+WZmAI7dCYBOUm5F4mBotaEL2cbbimzFNVJohClCuVIQpQgBQpQgIUPNkIQGFmOj/KVbMJdtGs6ObyYEgGJ5tpQhZc0FKUL4O+53xS0xl8rwOdp+j7wlGZCFqOB//Z">
            <a:extLst>
              <a:ext uri="{FF2B5EF4-FFF2-40B4-BE49-F238E27FC236}">
                <a16:creationId xmlns:a16="http://schemas.microsoft.com/office/drawing/2014/main" id="{11B54D6F-FF09-495B-B3BD-A71A813E86B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sz="2400">
              <a:latin typeface="Times New Roman" panose="02020603050405020304" pitchFamily="18" charset="0"/>
            </a:endParaRPr>
          </a:p>
        </p:txBody>
      </p:sp>
      <p:sp>
        <p:nvSpPr>
          <p:cNvPr id="15365" name="AutoShape 11" descr="data:image/jpeg;base64,/9j/4AAQSkZJRgABAQAAAQABAAD/2wCEAAkGBhQQEBQUDxQVFBQUFRgVEBYPFxQVFBYWFxYbFRQVFBUXHCYeFxwjGhUUIC8hIyctLCwtGB4xNTAqNTIrLCkBCQoKDgwOGg8PGSwiHBw1NSwvLjUvLCwqLC8tNSw1LCwpKS8tLCwqLCoqKjIpKSksLykpKSkpLCksKSksKSwpLP/AABEIAHgAoAMBIgACEQEDEQH/xAAbAAACAwEBAQAAAAAAAAAAAAAABQEDBAIGB//EAEMQAAEDAgMDBwgIBQMFAAAAAAEAAhEDIQQSMQVBURMiMmFxgZEGFDNSkqGx0QcVI0JTYsHwJHKy0uGCoqMWNDWDk//EABkBAQADAQEAAAAAAAAAAAAAAAABAgQDBf/EACgRAAICAQEHAwUAAAAAAAAAAAABAhEDEiExQVOhsdEUUWEiIzJxkf/aAAwDAQACEQMRAD8A+ynFFjmNdHOzlxcYgNv8CFnqbQFV1MYeo0tcSS+mWvEDUAiRuKpxmLa8U3wYLecHAgZKjYNz3e/glfkx5MPwWHY1lTlSyo9wkZYa7Vpubi9+tRtsulHQ23t9h7tLblLC5BWcRmDiDBIhgBcXEaajXeUnf5XUalMPp1ntp5j9o6k7IQATlkjWWkDibawn7HtqCXsiJEPANiLgG8gquthKcO+zZLobGVvOO6eO7shSUFWH8tcOTlzve4tzkU6T+aLBwMTBBIkEyJTzB4ptWmyowy17WvadLOAcLbrELzm2djYh5ptwJoU6dOzhUY27rQ5vMdEAQsH1RtSmIZXw7ATo1ou47zFIcFFmiOGMletL++D3ChzoBJ0FyvAirtCP+9w08ST8OS6xvUv+sR08Zh4IBEgixE76R1Sy3p48yPXwe2OPpjV4t+kg/A+C6Zi2OMNcCdLcb29xXharcfcDF4YH819b/gi8Se9dNp7Qa4zi8PMZ+aIOWJn0RmyWPTx5kevg9w/GMBILhI1HbcKBjqfrt8f3xHivDVKW0ST/ABmF4CRNxrfk/wBypfS2hlBGKw17AxI6wIpJY9PHmR6+D3dTENb0iBeO/gufPGesN3viPiF4cHaB1xmGdJ5kTxsAOSMq47D2tNsRhgN3N0/4+oeCWT6ePMj18HqMXtumwAjng+oR8SVR/wBRt/Dd7VLu++l2ytkYhoqHaT2VmgA0xQaZETmkBoJ+7Guiuq+btHoax6m06pNrcFJnnDS6Tv8AQy+tHfgVvBn9yznynYCQWPBFiDlkRrN1Zhdm0ajA4MeAdz87XC8XabhWDYFHXJrrcoUIwW221Xhoa4Eg6xFuwpismH2XTpuDmNg9pWtAL6OHBcWvBOUkSNDImHeM95HbTUpvw92c5mgGrhwBH3u2QU0YwNECwVfSf1NH+4/If1IBY7FOyZ31qdNk3c7K0tk2Bm09UrZRpnQEuIsXv3cQ0cf3ded+kzDZ9n4n8rKbx/pqFNPJfanL4WhVJ9LSa5xPrtGV/jBPcVXV9Wk7vD9lZfmuw5p0w0QNyrBzOnc2w63HXwFu8qC8vs2w3u/t49qtYwAQNArHAXtxToHo7gZYrSDpcHIpOKO7k7EgTVGvs2NzZWs2Wwet1S4mN9kDZbPzd7j49qApG0TEjkT/AO0RN7Tl6iuhtAnTkiZiOVGm77uptZWfVbLdK0feO7jxR9Vst0rRBzGbdfh4BAVv2gR+FeYmqBIBgEc1SzaE/hW6RFUGB7KsGzGTPO9oxpFhoNNyj6pZfpX15zkBFLGknnckBfMW1JiDBtlG+yu8+pxOdntN+fWFFHANbpJ16RLtTO9Wmg31R4BAcvqgtkOtxZzt+7WUt50+kd/86vz7EyrENaTOQAEkgC3EpdhqzTB5cEHQFxafe7tUONkp0dsAHTdUM6ZRUHzV9HEMbMcof5m1Dp2hWDCg3zPM6c4qfNbzmfrPSMeChRSDbZ3TrB2k24gj4q1QpViDmVU6iCSQSCdcpN/0XeZQaoaJPuBPwQGbG7MZWp1KdWXNqtyP3HLfQgWNzdc7J2LSw1FtGi37NhloeS4gkzMu61pONb1+y75KynVDhI06wR7iorbZbVLTpvYdIUoUlTBisC97pD4HDn/l4PHA7t/bNQ2W/LHKcPX3f654+7vaIQspNC7D7MI6b3O7C8X36uK3tECOHFdIQhuyJRKlCEESiVKEBVXjKcwkQQREyDujel1PGUabBkpvyiwDaT546ESt2PqllJ7m6hpIXx/yW+kfEYnCmriMQ6m8ueGNpU2FlgMs5gTvvdSk3uFpbz6m/wAoabZlle1rUKx0ANobexH7mGgK+O47y6xdOP4mC6MrXNYXEE9LojK3rcl+I+knHCg+qzENOQOlppAEOaYg8FGwH3IlErzPkDt+pjcFTq1ozuawnLYS5oJ969HmQFcqDhGuu4SRob7uxc5lY0Et5pAvvE/qEAsfisM1xkGQSDDauoMbhdNMNUa5gLOidLEe4pRW2I3nE02XJc4kuAk9J3SgTJ4Jls2gGUmtaAAJjKSRczYknihZ1wNSEIQqCEIQAhCEAIQhASoQhAZdq+gqfylfCPou2a+ts52Wm52Wscrqb2Me10NmC8QRcL75i6Odjm+sCF812P8ARjiMDTNPC4mrTp5i6A+lqbTelOgHgpQPI+UGyWYb0rMVTzODg5tSi6XEZoL8pJMXO9ea2hUY2hiRSz5X5i0OcHADrsJPyC+kbV8gq+KP8RiK9SNMxpbhE+iXI+h976PJ8q7IRf0Ga+t+SlKS3FotbdR6P6Jf/GUv5Kf9AXspSXyU8njgcK2kTOXK1t5MNaGiTAk2mwTfMoKlcrTh+iscrXhej3oCipsim5pbBgiDDn6btSoFalhmtpkkADmzJPityw7W2fyzIEZgZbPvCAk7ZpDV3ud8lH13R9f3H5JZ9R1Yghh7XOVbvJ6odMg7CVIHVPa1NxhpJP5WuP6Kzz1vB3sP+SXbH2U+k8ufEFsWM7wf0ThQCjz1vB3sP+SPPW8Hew/5K9EoCjz1vB3sP+SPPW8Hew/5K+VKAz+et4O9h/yR563g72H/ACWhCArpVg7SbcQR8VYoVQxLS7LN+CAuQstXaNNpcHOALAC7WwOnb3Kae0KbjlDgTLgBfVsB3xCAsxGnessrRiuj3rJKArlbsH0e8pdKYYHod5QGhAQhACTUNvs5Usc5pc6oGsY088NIMOe0gR0Tx4pbtzbGPY5zaOGGS8VGnOcvGBoTwgrzWDrYx1XPSo53AyXEZiOMOqDm6mwWPJnqSSTNEMVq20fUFVVrhjC51mtEuPAbz2BV7PrPfTDqzOTeekzMHR3hW1aIewtdo5pa7sIg+4rXdq0cBHiBUxNR3m9ZraeXK5wkvY4ZgcgBgz1+qlmzPLdlKv5riJL+ULGPYBlJJAaMgPN1HHVK2bOriaDc5ycxwp80FocSCYEXDpvxW/ZH0eluJZXrvb9m/MxrBcxpmcfHf2rHhnqnbTO2WLUdjR7c7lKg7lK2nAEIQgOKjZBHEQsVLDEnnCCDrA/q1KYKtuHAMy7vcSPDRQ1ZNiTaGKY2uRUDCN+YHNdkOiDvaOG4Kxr8HBLMgDBzjSzDKAJlxbEWAudYTKts5j3S5sk68NIuNDZVjY9IaNH+AIAPEAaDQbkSoN2dPrh9IOboTY8RMAg7wdQVlla8TSDKcNECd3WZWGVJBxKZbP6HeUplNdnej7ygNSpxFUtEtYX9TY4dZVyAgMrMW4mDSeOslnzXHnz/AMGp4s/uV+IxbaYl5gQSSdBAkysz9u0BEVGuJ6IYQ4nuCq5xW9l1t3Ivp4lxIBpuaDvJbA7YK5dinAwKTiNxBbBt1lakKxWxW3brSCQ02151LsnpLtm183RYXG9mupk2jcHdZ8Ct3IN9UeAQ2i0GQADxAEoWuPscUaxdqwt4ZovrwKuRCEKEoUIQAhChyAjlRxVVLHMc9zA4Z23c3eAd/vWF2ErEnLUa1p6PN5w0iTv3+KwbOZG0aokmKQEnUxlEnrWbNmcJRSX5Ou52xY1NSb4K+w82h0O8JZKY7R9H3hKsy0nE4zJxsw/Z95UIQGtCEIDx3lft/K5lIZqfPEvEh4vADRoc06/sV7S2TTwjKdZj3ZuUYXNc/m1TMgOJ3zo7XushC8PNkbyNvgb4KlFLier2bj+WZmAI7dCYBOUm5F4mBotaEL2cbbimzFNVJohClCuVIQpQgBQpQgIUPNkIQGFmOj/KVbMJdtGs6ObyYEgGJ5tpQhZc0FKUL4O+53xS0xl8rwOdp+j7wlGZCFqOB//Z">
            <a:extLst>
              <a:ext uri="{FF2B5EF4-FFF2-40B4-BE49-F238E27FC236}">
                <a16:creationId xmlns:a16="http://schemas.microsoft.com/office/drawing/2014/main" id="{839E4CEB-0B82-4853-8B0D-02F069B84DE2}"/>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sz="2400">
              <a:latin typeface="Times New Roman" panose="02020603050405020304" pitchFamily="18" charset="0"/>
            </a:endParaRPr>
          </a:p>
        </p:txBody>
      </p:sp>
      <p:sp>
        <p:nvSpPr>
          <p:cNvPr id="15366" name="AutoShape 14" descr="9k=">
            <a:extLst>
              <a:ext uri="{FF2B5EF4-FFF2-40B4-BE49-F238E27FC236}">
                <a16:creationId xmlns:a16="http://schemas.microsoft.com/office/drawing/2014/main" id="{05364597-C38D-49E2-A5D0-62ECDB23A8D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7" name="AutoShape 16" descr="Flag_of_Burkina_Faso">
            <a:extLst>
              <a:ext uri="{FF2B5EF4-FFF2-40B4-BE49-F238E27FC236}">
                <a16:creationId xmlns:a16="http://schemas.microsoft.com/office/drawing/2014/main" id="{80697B6E-0078-4B8A-BA2D-C40B40DDD47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8" name="AutoShape 18" descr="Flag_of_Burkina_Faso">
            <a:extLst>
              <a:ext uri="{FF2B5EF4-FFF2-40B4-BE49-F238E27FC236}">
                <a16:creationId xmlns:a16="http://schemas.microsoft.com/office/drawing/2014/main" id="{3320EB59-2643-42B8-9139-A98CE6E0F85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9" name="AutoShape 20" descr="9k=">
            <a:extLst>
              <a:ext uri="{FF2B5EF4-FFF2-40B4-BE49-F238E27FC236}">
                <a16:creationId xmlns:a16="http://schemas.microsoft.com/office/drawing/2014/main" id="{AD5253F5-130B-4A2B-B9F2-0E358636EB2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5374" name="Picture 14" descr="Afficher l’image source">
            <a:extLst>
              <a:ext uri="{FF2B5EF4-FFF2-40B4-BE49-F238E27FC236}">
                <a16:creationId xmlns:a16="http://schemas.microsoft.com/office/drawing/2014/main" id="{E926920C-B6D4-4FDB-B23B-70739CC37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002093"/>
            <a:ext cx="4191000" cy="2598420"/>
          </a:xfrm>
          <a:prstGeom prst="rect">
            <a:avLst/>
          </a:prstGeom>
          <a:noFill/>
          <a:extLst>
            <a:ext uri="{909E8E84-426E-40DD-AFC4-6F175D3DCCD1}">
              <a14:hiddenFill xmlns:a14="http://schemas.microsoft.com/office/drawing/2010/main">
                <a:solidFill>
                  <a:srgbClr val="FFFFFF"/>
                </a:solidFill>
              </a14:hiddenFill>
            </a:ext>
          </a:extLst>
        </p:spPr>
      </p:pic>
      <p:pic>
        <p:nvPicPr>
          <p:cNvPr id="15377" name="Image 48" descr="Logo VYV">
            <a:extLst>
              <a:ext uri="{FF2B5EF4-FFF2-40B4-BE49-F238E27FC236}">
                <a16:creationId xmlns:a16="http://schemas.microsoft.com/office/drawing/2014/main" id="{A6BBD0E5-02BA-4A0F-9B22-1FD7AD4131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04048" y="5878841"/>
            <a:ext cx="1196975" cy="64770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Groupe VYV">
            <a:extLst>
              <a:ext uri="{FF2B5EF4-FFF2-40B4-BE49-F238E27FC236}">
                <a16:creationId xmlns:a16="http://schemas.microsoft.com/office/drawing/2014/main" id="{E708157F-D1EC-435E-B675-67ADAFA1BD4A}"/>
              </a:ext>
            </a:extLst>
          </p:cNvPr>
          <p:cNvSpPr>
            <a:spLocks noChangeAspect="1" noChangeArrowheads="1"/>
          </p:cNvSpPr>
          <p:nvPr/>
        </p:nvSpPr>
        <p:spPr bwMode="auto">
          <a:xfrm>
            <a:off x="6516216" y="44816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pic>
        <p:nvPicPr>
          <p:cNvPr id="15375" name="Image 3">
            <a:extLst>
              <a:ext uri="{FF2B5EF4-FFF2-40B4-BE49-F238E27FC236}">
                <a16:creationId xmlns:a16="http://schemas.microsoft.com/office/drawing/2014/main" id="{41397AFD-514E-494E-9589-8E8409F187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E1A2A3B7-AC8C-4B78-963E-267723817D9D}"/>
              </a:ext>
            </a:extLst>
          </p:cNvPr>
          <p:cNvSpPr>
            <a:spLocks noChangeArrowheads="1"/>
          </p:cNvSpPr>
          <p:nvPr/>
        </p:nvSpPr>
        <p:spPr bwMode="auto">
          <a:xfrm>
            <a:off x="6516216" y="448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19">
            <a:extLst>
              <a:ext uri="{FF2B5EF4-FFF2-40B4-BE49-F238E27FC236}">
                <a16:creationId xmlns:a16="http://schemas.microsoft.com/office/drawing/2014/main" id="{1F1C68B8-08A1-4DB3-870B-C71F4B6237B5}"/>
              </a:ext>
            </a:extLst>
          </p:cNvPr>
          <p:cNvSpPr>
            <a:spLocks noChangeArrowheads="1"/>
          </p:cNvSpPr>
          <p:nvPr/>
        </p:nvSpPr>
        <p:spPr bwMode="auto">
          <a:xfrm>
            <a:off x="6516216" y="5586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Calibri" panose="020F0502020204030204" pitchFamily="34" charset="0"/>
            </a:endParaRPr>
          </a:p>
        </p:txBody>
      </p:sp>
      <p:sp>
        <p:nvSpPr>
          <p:cNvPr id="4" name="Rectangle 20">
            <a:extLst>
              <a:ext uri="{FF2B5EF4-FFF2-40B4-BE49-F238E27FC236}">
                <a16:creationId xmlns:a16="http://schemas.microsoft.com/office/drawing/2014/main" id="{ED6ED18E-F9AB-4FB1-93D7-233BDDE819D1}"/>
              </a:ext>
            </a:extLst>
          </p:cNvPr>
          <p:cNvSpPr>
            <a:spLocks noChangeArrowheads="1"/>
          </p:cNvSpPr>
          <p:nvPr/>
        </p:nvSpPr>
        <p:spPr bwMode="auto">
          <a:xfrm>
            <a:off x="6516216" y="5891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Déclaration d’accessibilité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latin typeface="+mj-lt"/>
              </a:rPr>
              <a:t>Contenu de la déclaration d’accessibilité</a:t>
            </a:r>
          </a:p>
          <a:p>
            <a:pPr algn="l"/>
            <a:endParaRPr lang="fr-FR" sz="1800" dirty="0">
              <a:solidFill>
                <a:schemeClr val="tx1"/>
              </a:solidFill>
              <a:latin typeface="+mj-lt"/>
            </a:endParaRPr>
          </a:p>
          <a:p>
            <a:pPr algn="l"/>
            <a:endParaRPr lang="fr-FR" sz="1800" b="1" dirty="0">
              <a:solidFill>
                <a:schemeClr val="tx1"/>
              </a:solidFill>
              <a:latin typeface="+mj-lt"/>
            </a:endParaRPr>
          </a:p>
          <a:p>
            <a:pPr algn="l"/>
            <a:r>
              <a:rPr lang="fr-FR" sz="1800" b="1" dirty="0">
                <a:solidFill>
                  <a:schemeClr val="tx1"/>
                </a:solidFill>
                <a:latin typeface="+mj-lt"/>
              </a:rPr>
              <a:t>La déclaration d’accessibilité adopte obligatoirement ce format :</a:t>
            </a:r>
            <a:endParaRPr lang="fr-FR" sz="1800" dirty="0">
              <a:solidFill>
                <a:schemeClr val="tx1"/>
              </a:solidFill>
              <a:latin typeface="+mj-lt"/>
            </a:endParaRPr>
          </a:p>
          <a:p>
            <a:pPr algn="l"/>
            <a:endParaRPr lang="fr-FR" sz="1800" dirty="0">
              <a:solidFill>
                <a:schemeClr val="tx1"/>
              </a:solidFill>
              <a:latin typeface="+mj-lt"/>
            </a:endParaRPr>
          </a:p>
          <a:p>
            <a:pPr algn="l"/>
            <a:r>
              <a:rPr lang="fr-FR" sz="1800" dirty="0">
                <a:solidFill>
                  <a:schemeClr val="tx1"/>
                </a:solidFill>
                <a:latin typeface="+mj-lt"/>
              </a:rPr>
              <a:t>DÉCLARATION D’ACCESSIBILITÉ</a:t>
            </a:r>
          </a:p>
          <a:p>
            <a:pPr algn="l"/>
            <a:r>
              <a:rPr lang="fr-FR" sz="1800" dirty="0">
                <a:solidFill>
                  <a:schemeClr val="tx1"/>
                </a:solidFill>
                <a:latin typeface="+mj-lt"/>
              </a:rPr>
              <a:t>ÉTAT DE CONFORMITÉ</a:t>
            </a:r>
          </a:p>
          <a:p>
            <a:pPr algn="l"/>
            <a:r>
              <a:rPr lang="fr-FR" sz="1800" dirty="0">
                <a:solidFill>
                  <a:schemeClr val="tx1"/>
                </a:solidFill>
                <a:latin typeface="+mj-lt"/>
              </a:rPr>
              <a:t>RÉSULTATS DES TESTS</a:t>
            </a:r>
          </a:p>
          <a:p>
            <a:pPr algn="l"/>
            <a:r>
              <a:rPr lang="fr-FR" sz="1800" dirty="0">
                <a:solidFill>
                  <a:schemeClr val="tx1"/>
                </a:solidFill>
                <a:latin typeface="+mj-lt"/>
              </a:rPr>
              <a:t>CONTENUS NON ACCESSIBLES</a:t>
            </a:r>
          </a:p>
          <a:p>
            <a:pPr algn="l"/>
            <a:r>
              <a:rPr lang="fr-FR" sz="1800" dirty="0">
                <a:solidFill>
                  <a:schemeClr val="tx1"/>
                </a:solidFill>
                <a:latin typeface="+mj-lt"/>
              </a:rPr>
              <a:t>ÉTABLISSEMENT DE CETTE DÉCLARATION D’ACCESSIBILITÉ</a:t>
            </a:r>
          </a:p>
          <a:p>
            <a:pPr algn="l"/>
            <a:r>
              <a:rPr lang="fr-FR" sz="1800" dirty="0">
                <a:solidFill>
                  <a:schemeClr val="tx1"/>
                </a:solidFill>
                <a:latin typeface="+mj-lt"/>
              </a:rPr>
              <a:t>RETOUR D’INFORMATION ET CONTACT</a:t>
            </a:r>
          </a:p>
          <a:p>
            <a:pPr algn="l"/>
            <a:r>
              <a:rPr lang="fr-FR" sz="1800" dirty="0">
                <a:solidFill>
                  <a:schemeClr val="tx1"/>
                </a:solidFill>
                <a:latin typeface="+mj-lt"/>
              </a:rPr>
              <a:t>VOIES DE RECOURS</a:t>
            </a:r>
          </a:p>
          <a:p>
            <a:pPr algn="l"/>
            <a:endParaRPr lang="fr-FR" altLang="fr-FR" sz="1800" b="1" dirty="0">
              <a:solidFill>
                <a:schemeClr val="tx1"/>
              </a:solidFill>
              <a:latin typeface="+mj-lt"/>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46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93906A9-C2E1-401D-96E7-0D3717278505}"/>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34147" name="Text Box 5">
            <a:extLst>
              <a:ext uri="{FF2B5EF4-FFF2-40B4-BE49-F238E27FC236}">
                <a16:creationId xmlns:a16="http://schemas.microsoft.com/office/drawing/2014/main" id="{345FFB06-0FE3-4739-A705-5F224006FD7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Couleurs : </a:t>
            </a:r>
            <a:r>
              <a:rPr kumimoji="1" lang="fr-FR" altLang="fr-FR" sz="2400" dirty="0">
                <a:solidFill>
                  <a:srgbClr val="336699"/>
                </a:solidFill>
                <a:latin typeface="Trebuchet MS" panose="020B0603020202020204" pitchFamily="34" charset="0"/>
              </a:rPr>
              <a:t>Aide visuelle</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34148" name="Text Box 3">
            <a:extLst>
              <a:ext uri="{FF2B5EF4-FFF2-40B4-BE49-F238E27FC236}">
                <a16:creationId xmlns:a16="http://schemas.microsoft.com/office/drawing/2014/main" id="{CAD0D418-A6DC-4644-AF80-E700FD9B96D2}"/>
              </a:ext>
            </a:extLst>
          </p:cNvPr>
          <p:cNvSpPr txBox="1">
            <a:spLocks noChangeArrowheads="1"/>
          </p:cNvSpPr>
          <p:nvPr/>
        </p:nvSpPr>
        <p:spPr bwMode="auto">
          <a:xfrm>
            <a:off x="358775" y="2500604"/>
            <a:ext cx="8426450" cy="2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fr-FR" dirty="0">
                <a:latin typeface="+mn-lt"/>
              </a:rPr>
              <a:t>Si dans l'inconscient collectif, il est facile de comprendre la différence de connotation entre un texte en rouge et un texte en vert, </a:t>
            </a:r>
            <a:r>
              <a:rPr lang="fr-FR" b="1" dirty="0">
                <a:latin typeface="+mn-lt"/>
              </a:rPr>
              <a:t>un daltonien ayant une déficience sur l'une de ces deux couleurs risque de ne pas comprendre la différence.</a:t>
            </a:r>
            <a:endParaRPr lang="fr-FR" dirty="0">
              <a:latin typeface="+mn-lt"/>
            </a:endParaRPr>
          </a:p>
          <a:p>
            <a:r>
              <a:rPr lang="fr-FR" dirty="0">
                <a:latin typeface="+mn-lt"/>
              </a:rPr>
              <a:t>Dans le cadre d'un quiz par exemple, </a:t>
            </a:r>
            <a:r>
              <a:rPr lang="fr-FR" b="1" dirty="0">
                <a:latin typeface="+mn-lt"/>
              </a:rPr>
              <a:t>différencier une bonne réponse d'une mauvaise uniquement par des couleurs est une mauvaise idée.</a:t>
            </a:r>
            <a:r>
              <a:rPr lang="fr-FR" dirty="0">
                <a:latin typeface="+mn-lt"/>
              </a:rPr>
              <a:t> L'idéal est d'ajouter des aides visuelles afin d'éliminer toute ambiguïté.</a:t>
            </a:r>
          </a:p>
          <a:p>
            <a:r>
              <a:rPr lang="fr-FR" b="1" dirty="0">
                <a:latin typeface="+mn-lt"/>
              </a:rPr>
              <a:t>Une aide visuelle peut être une icône, un texte, une forme, un son</a:t>
            </a:r>
            <a:r>
              <a:rPr lang="fr-FR" dirty="0">
                <a:latin typeface="+mn-lt"/>
              </a:rPr>
              <a:t> (attention à ce que cela reste accessible pour les personnes malentendantes), ou tout ce qui pourra appuyer l'information d'origine.</a:t>
            </a:r>
          </a:p>
          <a:p>
            <a:endParaRPr kumimoji="1" lang="en-GB" altLang="fr-FR" sz="2400" dirty="0">
              <a:solidFill>
                <a:srgbClr val="000000"/>
              </a:solidFill>
              <a:latin typeface="Trebuchet MS" panose="020B0603020202020204" pitchFamily="34" charset="0"/>
              <a:ea typeface="MS Gothic" panose="020B0609070205080204" pitchFamily="49" charset="-128"/>
            </a:endParaRPr>
          </a:p>
        </p:txBody>
      </p:sp>
      <p:pic>
        <p:nvPicPr>
          <p:cNvPr id="7" name="Image 48" descr="Logo VYV">
            <a:extLst>
              <a:ext uri="{FF2B5EF4-FFF2-40B4-BE49-F238E27FC236}">
                <a16:creationId xmlns:a16="http://schemas.microsoft.com/office/drawing/2014/main" id="{106E4BEB-157C-49EE-8620-DCE4B031FA9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F0934B6-0B9F-4E06-BAEE-D1AC44D9CAF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F0EE26AE-D7AF-49D4-8513-34C47480F99F}"/>
              </a:ext>
            </a:extLst>
          </p:cNvPr>
          <p:cNvPicPr>
            <a:picLocks noChangeAspect="1"/>
          </p:cNvPicPr>
          <p:nvPr/>
        </p:nvPicPr>
        <p:blipFill>
          <a:blip r:embed="rId5"/>
          <a:stretch>
            <a:fillRect/>
          </a:stretch>
        </p:blipFill>
        <p:spPr>
          <a:xfrm>
            <a:off x="395288" y="5279332"/>
            <a:ext cx="4093369" cy="935831"/>
          </a:xfrm>
          <a:prstGeom prst="rect">
            <a:avLst/>
          </a:prstGeom>
        </p:spPr>
      </p:pic>
      <p:sp>
        <p:nvSpPr>
          <p:cNvPr id="9" name="Text Box 3">
            <a:extLst>
              <a:ext uri="{FF2B5EF4-FFF2-40B4-BE49-F238E27FC236}">
                <a16:creationId xmlns:a16="http://schemas.microsoft.com/office/drawing/2014/main" id="{967A784B-9928-45E2-89B9-8B312203B848}"/>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93906A9-C2E1-401D-96E7-0D3717278505}"/>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34147" name="Text Box 5">
            <a:extLst>
              <a:ext uri="{FF2B5EF4-FFF2-40B4-BE49-F238E27FC236}">
                <a16:creationId xmlns:a16="http://schemas.microsoft.com/office/drawing/2014/main" id="{345FFB06-0FE3-4739-A705-5F224006FD7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Couleurs : </a:t>
            </a:r>
            <a:r>
              <a:rPr kumimoji="1" lang="fr-FR" altLang="fr-FR" sz="2400" dirty="0">
                <a:solidFill>
                  <a:srgbClr val="37516D"/>
                </a:solidFill>
                <a:latin typeface="+mn-lt"/>
              </a:rPr>
              <a:t>Contrastes de couleurs</a:t>
            </a:r>
            <a:r>
              <a:rPr kumimoji="1" lang="en-GB" altLang="fr-FR" sz="2400" dirty="0">
                <a:latin typeface="+mn-lt"/>
              </a:rPr>
              <a:t> </a:t>
            </a:r>
            <a:endParaRPr kumimoji="1" lang="fr-FR" altLang="fr-FR" sz="2400" dirty="0">
              <a:latin typeface="+mn-lt"/>
            </a:endParaRPr>
          </a:p>
        </p:txBody>
      </p:sp>
      <p:sp>
        <p:nvSpPr>
          <p:cNvPr id="134148" name="Text Box 3">
            <a:extLst>
              <a:ext uri="{FF2B5EF4-FFF2-40B4-BE49-F238E27FC236}">
                <a16:creationId xmlns:a16="http://schemas.microsoft.com/office/drawing/2014/main" id="{CAD0D418-A6DC-4644-AF80-E700FD9B96D2}"/>
              </a:ext>
            </a:extLst>
          </p:cNvPr>
          <p:cNvSpPr txBox="1">
            <a:spLocks noChangeArrowheads="1"/>
          </p:cNvSpPr>
          <p:nvPr/>
        </p:nvSpPr>
        <p:spPr bwMode="auto">
          <a:xfrm>
            <a:off x="358775" y="2500604"/>
            <a:ext cx="8426450" cy="26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fr-FR" dirty="0">
                <a:latin typeface="+mn-lt"/>
                <a:hlinkClick r:id="rId3"/>
              </a:rPr>
              <a:t>Les ratios de contraste attendus par le RGAA</a:t>
            </a:r>
            <a:r>
              <a:rPr lang="fr-FR" dirty="0">
                <a:latin typeface="+mn-lt"/>
              </a:rPr>
              <a:t> dépendent de la taille de texte et de sa graisse. </a:t>
            </a:r>
          </a:p>
          <a:p>
            <a:r>
              <a:rPr lang="fr-FR" dirty="0">
                <a:latin typeface="+mn-lt"/>
              </a:rPr>
              <a:t>Ce critère d’accessibilité est de niveau AA, ce qui signifie qu’il est obligatoire de s’y conformer. </a:t>
            </a:r>
          </a:p>
          <a:p>
            <a:r>
              <a:rPr lang="fr-FR" dirty="0">
                <a:latin typeface="+mn-lt"/>
              </a:rPr>
              <a:t>Des contrastes insuffisants sur l’ensemble d’un site constituent un véritable problème d’accès aux contenus pour les personnes déficientes visuelles, dont la part augmente avec l’âge. Les couleurs constituent donc une problématique importante du design accessible.</a:t>
            </a:r>
          </a:p>
          <a:p>
            <a:endParaRPr kumimoji="1" lang="en-GB" altLang="fr-FR" sz="2400" dirty="0">
              <a:solidFill>
                <a:srgbClr val="000000"/>
              </a:solidFill>
              <a:latin typeface="Trebuchet MS" panose="020B0603020202020204" pitchFamily="34" charset="0"/>
              <a:ea typeface="MS Gothic" panose="020B0609070205080204" pitchFamily="49" charset="-128"/>
            </a:endParaRPr>
          </a:p>
        </p:txBody>
      </p:sp>
      <p:pic>
        <p:nvPicPr>
          <p:cNvPr id="7" name="Image 48" descr="Logo VYV">
            <a:extLst>
              <a:ext uri="{FF2B5EF4-FFF2-40B4-BE49-F238E27FC236}">
                <a16:creationId xmlns:a16="http://schemas.microsoft.com/office/drawing/2014/main" id="{106E4BEB-157C-49EE-8620-DCE4B031FA9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F0934B6-0B9F-4E06-BAEE-D1AC44D9CAF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F0FCD793-7CF1-4EF5-B942-5EF56562BE95}"/>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extLst>
      <p:ext uri="{BB962C8B-B14F-4D97-AF65-F5344CB8AC3E}">
        <p14:creationId xmlns:p14="http://schemas.microsoft.com/office/powerpoint/2010/main" val="9585003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93906A9-C2E1-401D-96E7-0D3717278505}"/>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34147" name="Text Box 5">
            <a:extLst>
              <a:ext uri="{FF2B5EF4-FFF2-40B4-BE49-F238E27FC236}">
                <a16:creationId xmlns:a16="http://schemas.microsoft.com/office/drawing/2014/main" id="{345FFB06-0FE3-4739-A705-5F224006FD7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Couleurs : </a:t>
            </a:r>
            <a:r>
              <a:rPr kumimoji="1" lang="fr-FR" altLang="fr-FR" sz="2400" dirty="0">
                <a:solidFill>
                  <a:srgbClr val="37516D"/>
                </a:solidFill>
                <a:latin typeface="+mn-lt"/>
              </a:rPr>
              <a:t>Contrastes de couleurs</a:t>
            </a:r>
            <a:r>
              <a:rPr kumimoji="1" lang="en-GB" altLang="fr-FR" sz="2400" dirty="0">
                <a:latin typeface="+mn-lt"/>
              </a:rPr>
              <a:t> </a:t>
            </a:r>
            <a:endParaRPr kumimoji="1" lang="fr-FR" altLang="fr-FR" sz="2400" dirty="0">
              <a:latin typeface="+mn-lt"/>
            </a:endParaRPr>
          </a:p>
        </p:txBody>
      </p:sp>
      <p:sp>
        <p:nvSpPr>
          <p:cNvPr id="134148" name="Text Box 3">
            <a:extLst>
              <a:ext uri="{FF2B5EF4-FFF2-40B4-BE49-F238E27FC236}">
                <a16:creationId xmlns:a16="http://schemas.microsoft.com/office/drawing/2014/main" id="{CAD0D418-A6DC-4644-AF80-E700FD9B96D2}"/>
              </a:ext>
            </a:extLst>
          </p:cNvPr>
          <p:cNvSpPr txBox="1">
            <a:spLocks noChangeArrowheads="1"/>
          </p:cNvSpPr>
          <p:nvPr/>
        </p:nvSpPr>
        <p:spPr bwMode="auto">
          <a:xfrm>
            <a:off x="358775" y="2500604"/>
            <a:ext cx="8426450" cy="25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r>
              <a:rPr lang="fr-FR" dirty="0">
                <a:latin typeface="+mn-lt"/>
              </a:rPr>
              <a:t>Ce besoin de contraste concerne non seulement </a:t>
            </a:r>
            <a:r>
              <a:rPr lang="fr-FR" b="1" dirty="0">
                <a:latin typeface="+mn-lt"/>
              </a:rPr>
              <a:t>le texte</a:t>
            </a:r>
            <a:r>
              <a:rPr lang="fr-FR" dirty="0">
                <a:latin typeface="+mn-lt"/>
              </a:rPr>
              <a:t>, mais aussi :</a:t>
            </a:r>
          </a:p>
          <a:p>
            <a:endParaRPr lang="fr-FR" dirty="0">
              <a:latin typeface="+mn-lt"/>
            </a:endParaRPr>
          </a:p>
          <a:p>
            <a:pPr marL="285750" indent="-285750">
              <a:buFont typeface="Arial" panose="020B0604020202020204" pitchFamily="34" charset="0"/>
              <a:buChar char="•"/>
            </a:pPr>
            <a:r>
              <a:rPr lang="fr-FR" b="1" dirty="0">
                <a:latin typeface="+mn-lt"/>
              </a:rPr>
              <a:t>les liens dont la nature n’est pas évidente dans un environnement de texte</a:t>
            </a:r>
            <a:r>
              <a:rPr lang="fr-FR" dirty="0">
                <a:latin typeface="+mn-lt"/>
              </a:rPr>
              <a:t>, par rapport au texte environnant ;</a:t>
            </a:r>
          </a:p>
          <a:p>
            <a:pPr marL="285750" indent="-285750">
              <a:buFont typeface="Arial" panose="020B0604020202020204" pitchFamily="34" charset="0"/>
              <a:buChar char="•"/>
            </a:pPr>
            <a:r>
              <a:rPr lang="fr-FR" dirty="0">
                <a:latin typeface="+mn-lt"/>
              </a:rPr>
              <a:t>le </a:t>
            </a:r>
            <a:r>
              <a:rPr lang="fr-FR" b="1" dirty="0">
                <a:latin typeface="+mn-lt"/>
              </a:rPr>
              <a:t>texte en image</a:t>
            </a:r>
            <a:r>
              <a:rPr lang="fr-FR" dirty="0">
                <a:latin typeface="+mn-lt"/>
              </a:rPr>
              <a:t> (c’est-à-dire le texte présent dans une image) ;</a:t>
            </a:r>
          </a:p>
          <a:p>
            <a:pPr marL="285750" indent="-285750">
              <a:buFont typeface="Arial" panose="020B0604020202020204" pitchFamily="34" charset="0"/>
              <a:buChar char="•"/>
            </a:pPr>
            <a:r>
              <a:rPr lang="fr-FR" dirty="0">
                <a:latin typeface="+mn-lt"/>
              </a:rPr>
              <a:t>le </a:t>
            </a:r>
            <a:r>
              <a:rPr lang="fr-FR" b="1" dirty="0">
                <a:latin typeface="+mn-lt"/>
              </a:rPr>
              <a:t>texte présent dans les animations</a:t>
            </a:r>
            <a:r>
              <a:rPr lang="fr-FR" dirty="0">
                <a:latin typeface="+mn-lt"/>
              </a:rPr>
              <a:t> ;</a:t>
            </a:r>
          </a:p>
          <a:p>
            <a:pPr marL="285750" indent="-285750">
              <a:buFont typeface="Arial" panose="020B0604020202020204" pitchFamily="34" charset="0"/>
              <a:buChar char="•"/>
            </a:pPr>
            <a:r>
              <a:rPr lang="fr-FR" dirty="0">
                <a:latin typeface="+mn-lt"/>
              </a:rPr>
              <a:t>le </a:t>
            </a:r>
            <a:r>
              <a:rPr lang="fr-FR" b="1" dirty="0">
                <a:latin typeface="+mn-lt"/>
              </a:rPr>
              <a:t>texte en image présent dans les animations</a:t>
            </a:r>
            <a:r>
              <a:rPr lang="fr-FR" dirty="0">
                <a:latin typeface="+mn-lt"/>
              </a:rPr>
              <a:t> ;</a:t>
            </a:r>
          </a:p>
          <a:p>
            <a:pPr marL="285750" indent="-285750">
              <a:buFont typeface="Arial" panose="020B0604020202020204" pitchFamily="34" charset="0"/>
              <a:buChar char="•"/>
            </a:pPr>
            <a:r>
              <a:rPr lang="fr-FR" dirty="0">
                <a:latin typeface="+mn-lt"/>
              </a:rPr>
              <a:t>le </a:t>
            </a:r>
            <a:r>
              <a:rPr lang="fr-FR" b="1" dirty="0">
                <a:latin typeface="+mn-lt"/>
              </a:rPr>
              <a:t>texte de sous-titrage</a:t>
            </a:r>
            <a:r>
              <a:rPr lang="fr-FR" dirty="0">
                <a:latin typeface="+mn-lt"/>
              </a:rPr>
              <a:t> et le </a:t>
            </a:r>
            <a:r>
              <a:rPr lang="fr-FR" b="1" dirty="0">
                <a:latin typeface="+mn-lt"/>
              </a:rPr>
              <a:t>texte incrusté dans les vidéos</a:t>
            </a:r>
            <a:r>
              <a:rPr lang="fr-FR" dirty="0">
                <a:latin typeface="+mn-lt"/>
              </a:rPr>
              <a:t> (si vous avez la main dessus).</a:t>
            </a:r>
          </a:p>
        </p:txBody>
      </p:sp>
      <p:pic>
        <p:nvPicPr>
          <p:cNvPr id="7" name="Image 48" descr="Logo VYV">
            <a:extLst>
              <a:ext uri="{FF2B5EF4-FFF2-40B4-BE49-F238E27FC236}">
                <a16:creationId xmlns:a16="http://schemas.microsoft.com/office/drawing/2014/main" id="{106E4BEB-157C-49EE-8620-DCE4B031FA9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F0934B6-0B9F-4E06-BAEE-D1AC44D9CAF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F0FCD793-7CF1-4EF5-B942-5EF56562BE95}"/>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extLst>
      <p:ext uri="{BB962C8B-B14F-4D97-AF65-F5344CB8AC3E}">
        <p14:creationId xmlns:p14="http://schemas.microsoft.com/office/powerpoint/2010/main" val="10129869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8642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titre et/ou un résumé pour chaque vidéo et contenu audio</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51D962A3-75FA-4469-A095-66CEA25514C6}"/>
              </a:ext>
            </a:extLst>
          </p:cNvPr>
          <p:cNvPicPr>
            <a:picLocks noChangeAspect="1"/>
          </p:cNvPicPr>
          <p:nvPr/>
        </p:nvPicPr>
        <p:blipFill>
          <a:blip r:embed="rId5"/>
          <a:stretch>
            <a:fillRect/>
          </a:stretch>
        </p:blipFill>
        <p:spPr>
          <a:xfrm>
            <a:off x="431006" y="3247834"/>
            <a:ext cx="4338638" cy="3438525"/>
          </a:xfrm>
          <a:prstGeom prst="rect">
            <a:avLst/>
          </a:prstGeom>
        </p:spPr>
      </p:pic>
    </p:spTree>
    <p:extLst>
      <p:ext uri="{BB962C8B-B14F-4D97-AF65-F5344CB8AC3E}">
        <p14:creationId xmlns:p14="http://schemas.microsoft.com/office/powerpoint/2010/main" val="310157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54086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moyen d’accès à la transcription textuelle de</a:t>
            </a:r>
          </a:p>
          <a:p>
            <a:pPr marL="36512" indent="0"/>
            <a:r>
              <a:rPr lang="fr-FR" dirty="0"/>
              <a:t> chaque vidéo et contenu audio</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7E98779B-83E3-41B0-8C15-68D3B570FEE9}"/>
              </a:ext>
            </a:extLst>
          </p:cNvPr>
          <p:cNvPicPr>
            <a:picLocks noChangeAspect="1"/>
          </p:cNvPicPr>
          <p:nvPr/>
        </p:nvPicPr>
        <p:blipFill>
          <a:blip r:embed="rId5"/>
          <a:stretch>
            <a:fillRect/>
          </a:stretch>
        </p:blipFill>
        <p:spPr>
          <a:xfrm>
            <a:off x="5659430" y="1176438"/>
            <a:ext cx="3451289" cy="4714875"/>
          </a:xfrm>
          <a:prstGeom prst="rect">
            <a:avLst/>
          </a:prstGeom>
        </p:spPr>
      </p:pic>
    </p:spTree>
    <p:extLst>
      <p:ext uri="{BB962C8B-B14F-4D97-AF65-F5344CB8AC3E}">
        <p14:creationId xmlns:p14="http://schemas.microsoft.com/office/powerpoint/2010/main" val="3745355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5652119" y="2564904"/>
            <a:ext cx="32410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Des moyens pour contrôler la lecture et le son de chaque vidéo et contenu audio</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AB074052-399A-46BD-A6FE-9CCC83431309}"/>
              </a:ext>
            </a:extLst>
          </p:cNvPr>
          <p:cNvPicPr>
            <a:picLocks noChangeAspect="1"/>
          </p:cNvPicPr>
          <p:nvPr/>
        </p:nvPicPr>
        <p:blipFill>
          <a:blip r:embed="rId5"/>
          <a:stretch>
            <a:fillRect/>
          </a:stretch>
        </p:blipFill>
        <p:spPr>
          <a:xfrm>
            <a:off x="718452" y="2428875"/>
            <a:ext cx="3907631" cy="4421981"/>
          </a:xfrm>
          <a:prstGeom prst="rect">
            <a:avLst/>
          </a:prstGeom>
        </p:spPr>
      </p:pic>
    </p:spTree>
    <p:extLst>
      <p:ext uri="{BB962C8B-B14F-4D97-AF65-F5344CB8AC3E}">
        <p14:creationId xmlns:p14="http://schemas.microsoft.com/office/powerpoint/2010/main" val="25545433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5622925" y="2564904"/>
            <a:ext cx="3270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moyen d’afficher les sous-titres</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EC4D99EC-537A-4FDF-B72B-EE073008887B}"/>
              </a:ext>
            </a:extLst>
          </p:cNvPr>
          <p:cNvPicPr>
            <a:picLocks noChangeAspect="1"/>
          </p:cNvPicPr>
          <p:nvPr/>
        </p:nvPicPr>
        <p:blipFill>
          <a:blip r:embed="rId5"/>
          <a:stretch>
            <a:fillRect/>
          </a:stretch>
        </p:blipFill>
        <p:spPr>
          <a:xfrm>
            <a:off x="189784" y="2565699"/>
            <a:ext cx="4834890" cy="3797618"/>
          </a:xfrm>
          <a:prstGeom prst="rect">
            <a:avLst/>
          </a:prstGeom>
        </p:spPr>
      </p:pic>
    </p:spTree>
    <p:extLst>
      <p:ext uri="{BB962C8B-B14F-4D97-AF65-F5344CB8AC3E}">
        <p14:creationId xmlns:p14="http://schemas.microsoft.com/office/powerpoint/2010/main" val="2167038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8642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Une mise en forme des sous-titres qui permet de garantir leur lisibilité</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39277B96-A733-48A0-B5E3-ACE2B1D19CE5}"/>
              </a:ext>
            </a:extLst>
          </p:cNvPr>
          <p:cNvPicPr>
            <a:picLocks noChangeAspect="1"/>
          </p:cNvPicPr>
          <p:nvPr/>
        </p:nvPicPr>
        <p:blipFill>
          <a:blip r:embed="rId5"/>
          <a:stretch>
            <a:fillRect/>
          </a:stretch>
        </p:blipFill>
        <p:spPr>
          <a:xfrm>
            <a:off x="660595" y="3354093"/>
            <a:ext cx="4175760" cy="3169920"/>
          </a:xfrm>
          <a:prstGeom prst="rect">
            <a:avLst/>
          </a:prstGeom>
        </p:spPr>
      </p:pic>
    </p:spTree>
    <p:extLst>
      <p:ext uri="{BB962C8B-B14F-4D97-AF65-F5344CB8AC3E}">
        <p14:creationId xmlns:p14="http://schemas.microsoft.com/office/powerpoint/2010/main" val="30233637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8642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moyen d’activer l’audiodescription</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0011E90B-1149-4972-9844-7B06EF918EAE}"/>
              </a:ext>
            </a:extLst>
          </p:cNvPr>
          <p:cNvPicPr>
            <a:picLocks noChangeAspect="1"/>
          </p:cNvPicPr>
          <p:nvPr/>
        </p:nvPicPr>
        <p:blipFill>
          <a:blip r:embed="rId5"/>
          <a:stretch>
            <a:fillRect/>
          </a:stretch>
        </p:blipFill>
        <p:spPr>
          <a:xfrm>
            <a:off x="4428791" y="2556986"/>
            <a:ext cx="4267200" cy="3284220"/>
          </a:xfrm>
          <a:prstGeom prst="rect">
            <a:avLst/>
          </a:prstGeom>
        </p:spPr>
      </p:pic>
    </p:spTree>
    <p:extLst>
      <p:ext uri="{BB962C8B-B14F-4D97-AF65-F5344CB8AC3E}">
        <p14:creationId xmlns:p14="http://schemas.microsoft.com/office/powerpoint/2010/main" val="1825650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49895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moyen pour contrôler chaque </a:t>
            </a:r>
          </a:p>
          <a:p>
            <a:pPr marL="36512" indent="0"/>
            <a:r>
              <a:rPr lang="fr-FR" dirty="0"/>
              <a:t>contenu animé</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B0EE53B0-6FC6-42C9-8D34-041F363FC367}"/>
              </a:ext>
            </a:extLst>
          </p:cNvPr>
          <p:cNvPicPr>
            <a:picLocks noChangeAspect="1"/>
          </p:cNvPicPr>
          <p:nvPr/>
        </p:nvPicPr>
        <p:blipFill>
          <a:blip r:embed="rId5"/>
          <a:stretch>
            <a:fillRect/>
          </a:stretch>
        </p:blipFill>
        <p:spPr>
          <a:xfrm>
            <a:off x="5240387" y="1184529"/>
            <a:ext cx="3564446" cy="4425696"/>
          </a:xfrm>
          <a:prstGeom prst="rect">
            <a:avLst/>
          </a:prstGeom>
        </p:spPr>
      </p:pic>
    </p:spTree>
    <p:extLst>
      <p:ext uri="{BB962C8B-B14F-4D97-AF65-F5344CB8AC3E}">
        <p14:creationId xmlns:p14="http://schemas.microsoft.com/office/powerpoint/2010/main" val="289891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Schéma pluriannuel de mise en accessibilité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gn="l">
              <a:buFont typeface="Arial" panose="020B0604020202020204" pitchFamily="34" charset="0"/>
              <a:buChar char="•"/>
            </a:pPr>
            <a:r>
              <a:rPr lang="fr-FR" sz="1800" dirty="0">
                <a:solidFill>
                  <a:schemeClr val="tx1"/>
                </a:solidFill>
              </a:rPr>
              <a:t>la prise en compte de l’accessibilité numérique</a:t>
            </a:r>
          </a:p>
          <a:p>
            <a:pPr marL="285750" indent="-285750" algn="l">
              <a:buFont typeface="Arial" panose="020B0604020202020204" pitchFamily="34" charset="0"/>
              <a:buChar char="•"/>
            </a:pPr>
            <a:r>
              <a:rPr lang="fr-FR" sz="1800" dirty="0">
                <a:solidFill>
                  <a:schemeClr val="tx1"/>
                </a:solidFill>
              </a:rPr>
              <a:t>la position fonctionnelle et les missions du référent accessibilité numérique de l’entité </a:t>
            </a:r>
          </a:p>
          <a:p>
            <a:pPr marL="285750" indent="-285750" algn="l">
              <a:buFont typeface="Arial" panose="020B0604020202020204" pitchFamily="34" charset="0"/>
              <a:buChar char="•"/>
            </a:pPr>
            <a:r>
              <a:rPr lang="fr-FR" sz="1800" dirty="0">
                <a:solidFill>
                  <a:schemeClr val="tx1"/>
                </a:solidFill>
              </a:rPr>
              <a:t>les ressources humaines et financières affectées à l’accessibilité numérique ;</a:t>
            </a:r>
          </a:p>
          <a:p>
            <a:pPr marL="285750" indent="-285750" algn="l">
              <a:buFont typeface="Arial" panose="020B0604020202020204" pitchFamily="34" charset="0"/>
              <a:buChar char="•"/>
            </a:pPr>
            <a:r>
              <a:rPr lang="fr-FR" sz="1800" dirty="0">
                <a:solidFill>
                  <a:schemeClr val="tx1"/>
                </a:solidFill>
              </a:rPr>
              <a:t>la prise en compte des compétences ou connaissances requises dans les fiches de poste et dans les processus de recrutement </a:t>
            </a:r>
          </a:p>
          <a:p>
            <a:pPr marL="285750" indent="-285750" algn="l">
              <a:buFont typeface="Arial" panose="020B0604020202020204" pitchFamily="34" charset="0"/>
              <a:buChar char="•"/>
            </a:pPr>
            <a:r>
              <a:rPr lang="fr-FR" sz="1800" dirty="0">
                <a:solidFill>
                  <a:schemeClr val="tx1"/>
                </a:solidFill>
              </a:rPr>
              <a:t>les actions de formation et de sensibilisation des agents </a:t>
            </a:r>
          </a:p>
          <a:p>
            <a:pPr marL="285750" indent="-285750" algn="l">
              <a:buFont typeface="Arial" panose="020B0604020202020204" pitchFamily="34" charset="0"/>
              <a:buChar char="•"/>
            </a:pPr>
            <a:r>
              <a:rPr lang="fr-FR" sz="1800" dirty="0">
                <a:solidFill>
                  <a:schemeClr val="tx1"/>
                </a:solidFill>
              </a:rPr>
              <a:t>la mise en œuvre des ressources et expertises externes </a:t>
            </a:r>
          </a:p>
          <a:p>
            <a:pPr marL="285750" indent="-285750" algn="l">
              <a:buFont typeface="Arial" panose="020B0604020202020204" pitchFamily="34" charset="0"/>
              <a:buChar char="•"/>
            </a:pPr>
            <a:r>
              <a:rPr lang="fr-FR" sz="1800" dirty="0">
                <a:solidFill>
                  <a:schemeClr val="tx1"/>
                </a:solidFill>
              </a:rPr>
              <a:t>l’organisation interne pour mettre en œuvre les obligations d’accessibilité des services de communication au public en ligne</a:t>
            </a:r>
          </a:p>
          <a:p>
            <a:pPr marL="285750" indent="-285750" algn="l">
              <a:buFont typeface="Arial" panose="020B0604020202020204" pitchFamily="34" charset="0"/>
              <a:buChar char="•"/>
            </a:pPr>
            <a:r>
              <a:rPr lang="fr-FR" sz="1800" dirty="0">
                <a:solidFill>
                  <a:schemeClr val="tx1"/>
                </a:solidFill>
              </a:rPr>
              <a:t>l’intégration de l’accessibilité numérique dans les clauses contractuelles</a:t>
            </a:r>
          </a:p>
          <a:p>
            <a:pPr marL="285750" indent="-285750" algn="l">
              <a:buFont typeface="Arial" panose="020B0604020202020204" pitchFamily="34" charset="0"/>
              <a:buChar char="•"/>
            </a:pPr>
            <a:r>
              <a:rPr lang="fr-FR" sz="1800" dirty="0">
                <a:solidFill>
                  <a:schemeClr val="tx1"/>
                </a:solidFill>
              </a:rPr>
              <a:t>les travaux de mise en conformité des services de communication au public en ligne la prise en compte de l’accessibilité numérique dans les nouveaux projets </a:t>
            </a: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379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Principes essentiels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8642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t>Prévoir :</a:t>
            </a:r>
          </a:p>
          <a:p>
            <a:pPr>
              <a:buFont typeface="Arial" panose="020B0604020202020204" pitchFamily="34" charset="0"/>
              <a:buChar char="•"/>
            </a:pPr>
            <a:r>
              <a:rPr lang="fr-FR" dirty="0"/>
              <a:t>Un moyen d’accès à la description détaillée de chaque contenu riche</a:t>
            </a:r>
          </a:p>
          <a:p>
            <a:endParaRPr lang="fr-FR" dirty="0">
              <a:latin typeface="+mn-lt"/>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D318FD11-B4AD-4F4D-8F7F-E4A2808A10C3}"/>
              </a:ext>
            </a:extLst>
          </p:cNvPr>
          <p:cNvPicPr>
            <a:picLocks noChangeAspect="1"/>
          </p:cNvPicPr>
          <p:nvPr/>
        </p:nvPicPr>
        <p:blipFill>
          <a:blip r:embed="rId5"/>
          <a:stretch>
            <a:fillRect/>
          </a:stretch>
        </p:blipFill>
        <p:spPr>
          <a:xfrm>
            <a:off x="393052" y="3293566"/>
            <a:ext cx="4282440" cy="3040380"/>
          </a:xfrm>
          <a:prstGeom prst="rect">
            <a:avLst/>
          </a:prstGeom>
        </p:spPr>
      </p:pic>
    </p:spTree>
    <p:extLst>
      <p:ext uri="{BB962C8B-B14F-4D97-AF65-F5344CB8AC3E}">
        <p14:creationId xmlns:p14="http://schemas.microsoft.com/office/powerpoint/2010/main" val="16268320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Mauvais exemple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379413" y="5645150"/>
            <a:ext cx="8369300" cy="4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r>
              <a:rPr lang="fr-FR" sz="2400" dirty="0">
                <a:hlinkClick r:id="rId3"/>
              </a:rPr>
              <a:t>Patrick Roger - Boutique en Ligne</a:t>
            </a:r>
            <a:endParaRPr kumimoji="1" lang="en-GB" altLang="fr-FR" sz="2400" dirty="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2" name="Image 1">
            <a:extLst>
              <a:ext uri="{FF2B5EF4-FFF2-40B4-BE49-F238E27FC236}">
                <a16:creationId xmlns:a16="http://schemas.microsoft.com/office/drawing/2014/main" id="{B543C069-1975-4FAF-BB7B-9D3921099C75}"/>
              </a:ext>
            </a:extLst>
          </p:cNvPr>
          <p:cNvPicPr>
            <a:picLocks noChangeAspect="1"/>
          </p:cNvPicPr>
          <p:nvPr/>
        </p:nvPicPr>
        <p:blipFill>
          <a:blip r:embed="rId6"/>
          <a:stretch>
            <a:fillRect/>
          </a:stretch>
        </p:blipFill>
        <p:spPr>
          <a:xfrm>
            <a:off x="3059832" y="2675038"/>
            <a:ext cx="4560856" cy="2580608"/>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Comprendre les besoins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250825" y="2564904"/>
            <a:ext cx="864235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latin typeface="+mn-lt"/>
              </a:rPr>
              <a:t>Personnes sourdes</a:t>
            </a:r>
            <a:r>
              <a:rPr lang="fr-FR" dirty="0">
                <a:latin typeface="+mn-lt"/>
              </a:rPr>
              <a:t> (obtiennent les informations audio via les </a:t>
            </a:r>
            <a:r>
              <a:rPr lang="fr-FR" b="1" dirty="0">
                <a:latin typeface="+mn-lt"/>
              </a:rPr>
              <a:t>transcriptions</a:t>
            </a:r>
            <a:r>
              <a:rPr lang="fr-FR" dirty="0">
                <a:latin typeface="+mn-lt"/>
              </a:rPr>
              <a:t> ou </a:t>
            </a:r>
            <a:r>
              <a:rPr lang="fr-FR" b="1" dirty="0">
                <a:latin typeface="+mn-lt"/>
              </a:rPr>
              <a:t>légendes</a:t>
            </a:r>
            <a:r>
              <a:rPr lang="fr-FR" dirty="0">
                <a:latin typeface="+mn-lt"/>
              </a:rPr>
              <a:t>. Certaines personnes préfèrent la </a:t>
            </a:r>
            <a:r>
              <a:rPr lang="fr-FR" b="1" dirty="0">
                <a:latin typeface="+mn-lt"/>
              </a:rPr>
              <a:t>langue des signes</a:t>
            </a:r>
            <a:r>
              <a:rPr lang="fr-FR" dirty="0">
                <a:latin typeface="+mn-lt"/>
              </a:rPr>
              <a:t>.)</a:t>
            </a:r>
          </a:p>
          <a:p>
            <a:r>
              <a:rPr lang="fr-FR" b="1" dirty="0">
                <a:latin typeface="+mn-lt"/>
              </a:rPr>
              <a:t>Personnes aveugles</a:t>
            </a:r>
            <a:r>
              <a:rPr lang="fr-FR" dirty="0">
                <a:latin typeface="+mn-lt"/>
              </a:rPr>
              <a:t> (utilisent </a:t>
            </a:r>
            <a:r>
              <a:rPr lang="fr-FR" b="1" dirty="0">
                <a:latin typeface="+mn-lt"/>
              </a:rPr>
              <a:t>description audio des informations visuelles</a:t>
            </a:r>
            <a:r>
              <a:rPr lang="fr-FR" dirty="0">
                <a:latin typeface="+mn-lt"/>
              </a:rPr>
              <a:t> pour comprendre ce qui se passe visuellement.)</a:t>
            </a:r>
          </a:p>
          <a:p>
            <a:r>
              <a:rPr lang="fr-FR" dirty="0">
                <a:latin typeface="+mn-lt"/>
              </a:rPr>
              <a:t>D’autres utilisent un lecteur d'écran et une plage braille pour lire les </a:t>
            </a:r>
            <a:r>
              <a:rPr lang="fr-FR" b="1" dirty="0">
                <a:latin typeface="+mn-lt"/>
              </a:rPr>
              <a:t>transcriptions descriptives</a:t>
            </a:r>
            <a:r>
              <a:rPr lang="fr-FR" dirty="0">
                <a:latin typeface="+mn-lt"/>
              </a:rPr>
              <a:t> qui incluent les informations audio et visuelles sous forme de texte.</a:t>
            </a:r>
          </a:p>
          <a:p>
            <a:r>
              <a:rPr lang="fr-FR" dirty="0">
                <a:latin typeface="+mn-lt"/>
              </a:rPr>
              <a:t>Certaines personnes </a:t>
            </a:r>
            <a:r>
              <a:rPr lang="fr-FR" b="1" dirty="0">
                <a:latin typeface="+mn-lt"/>
              </a:rPr>
              <a:t>ne peuvent pas se concentrer et comprendre les informations auditives ou visuelles</a:t>
            </a:r>
            <a:r>
              <a:rPr lang="fr-FR" dirty="0">
                <a:latin typeface="+mn-lt"/>
              </a:rPr>
              <a:t> quand il y a de l’animation. </a:t>
            </a:r>
          </a:p>
          <a:p>
            <a:r>
              <a:rPr lang="fr-FR" dirty="0">
                <a:latin typeface="+mn-lt"/>
              </a:rPr>
              <a:t>Certaines personnes ne peuvent pas utiliser leurs mains et doivent </a:t>
            </a:r>
            <a:r>
              <a:rPr lang="fr-FR" b="1" dirty="0">
                <a:latin typeface="+mn-lt"/>
              </a:rPr>
              <a:t>utiliser un logiciel de reconnaissance vocale</a:t>
            </a:r>
            <a:r>
              <a:rPr lang="fr-FR" dirty="0">
                <a:latin typeface="+mn-lt"/>
              </a:rPr>
              <a:t> pour faire fonctionner leur ordinateur, y compris le </a:t>
            </a:r>
            <a:r>
              <a:rPr lang="fr-FR" b="1" dirty="0">
                <a:latin typeface="+mn-lt"/>
              </a:rPr>
              <a:t>lecteur multimédia</a:t>
            </a:r>
            <a:r>
              <a:rPr lang="fr-FR" dirty="0">
                <a:latin typeface="+mn-lt"/>
              </a:rPr>
              <a:t>. </a:t>
            </a: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Tree>
    <p:extLst>
      <p:ext uri="{BB962C8B-B14F-4D97-AF65-F5344CB8AC3E}">
        <p14:creationId xmlns:p14="http://schemas.microsoft.com/office/powerpoint/2010/main" val="12067644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source">
            <a:hlinkClick r:id="rId3"/>
            <a:extLst>
              <a:ext uri="{FF2B5EF4-FFF2-40B4-BE49-F238E27FC236}">
                <a16:creationId xmlns:a16="http://schemas.microsoft.com/office/drawing/2014/main" id="{D0F5E5B2-133A-401D-BF06-604DFB2F1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018" y="531752"/>
            <a:ext cx="2374982" cy="1119634"/>
          </a:xfrm>
          <a:prstGeom prst="rect">
            <a:avLst/>
          </a:prstGeom>
          <a:noFill/>
          <a:extLst>
            <a:ext uri="{909E8E84-426E-40DD-AFC4-6F175D3DCCD1}">
              <a14:hiddenFill xmlns:a14="http://schemas.microsoft.com/office/drawing/2010/main">
                <a:solidFill>
                  <a:srgbClr val="FFFFFF"/>
                </a:solidFill>
              </a14:hiddenFill>
            </a:ext>
          </a:extLst>
        </p:spPr>
      </p:pic>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Accessibilité</a:t>
            </a:r>
            <a:r>
              <a:rPr kumimoji="1" lang="en-GB" altLang="fr-FR" sz="2400" dirty="0">
                <a:solidFill>
                  <a:srgbClr val="37516D"/>
                </a:solidFill>
                <a:latin typeface="+mn-lt"/>
              </a:rPr>
              <a:t> d’un player</a:t>
            </a:r>
            <a:r>
              <a:rPr kumimoji="1" lang="fr-FR" altLang="fr-FR" sz="2400" dirty="0">
                <a:solidFill>
                  <a:srgbClr val="37516D"/>
                </a:solidFill>
                <a:latin typeface="+mn-lt"/>
              </a:rPr>
              <a:t>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sp>
        <p:nvSpPr>
          <p:cNvPr id="193541" name="Rectangle 1">
            <a:extLst>
              <a:ext uri="{FF2B5EF4-FFF2-40B4-BE49-F238E27FC236}">
                <a16:creationId xmlns:a16="http://schemas.microsoft.com/office/drawing/2014/main" id="{DABE19FD-46F1-4BA8-BA52-218A750FEB98}"/>
              </a:ext>
            </a:extLst>
          </p:cNvPr>
          <p:cNvSpPr>
            <a:spLocks noChangeArrowheads="1"/>
          </p:cNvSpPr>
          <p:nvPr/>
        </p:nvSpPr>
        <p:spPr bwMode="auto">
          <a:xfrm>
            <a:off x="190029" y="2518592"/>
            <a:ext cx="8703146" cy="415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r>
              <a:rPr lang="fr-FR" b="1" dirty="0">
                <a:latin typeface="+mn-lt"/>
              </a:rPr>
              <a:t>Les lecteurs multimédias doivent:</a:t>
            </a:r>
          </a:p>
          <a:p>
            <a:r>
              <a:rPr lang="fr-FR" dirty="0">
                <a:latin typeface="+mn-lt"/>
              </a:rPr>
              <a:t>Fournir une prise en charge du clavier</a:t>
            </a:r>
          </a:p>
          <a:p>
            <a:r>
              <a:rPr lang="fr-FR" dirty="0">
                <a:latin typeface="+mn-lt"/>
              </a:rPr>
              <a:t>Fournir des étiquettes claires</a:t>
            </a:r>
          </a:p>
          <a:p>
            <a:r>
              <a:rPr lang="fr-FR" dirty="0">
                <a:latin typeface="+mn-lt"/>
              </a:rPr>
              <a:t>Avoir un contraste suffisant entre les couleurs pour le texte, les commandes </a:t>
            </a:r>
          </a:p>
          <a:p>
            <a:r>
              <a:rPr lang="fr-FR" dirty="0">
                <a:latin typeface="+mn-lt"/>
              </a:rPr>
              <a:t>et les arrière-plans</a:t>
            </a:r>
          </a:p>
          <a:p>
            <a:endParaRPr lang="fr-FR" dirty="0">
              <a:latin typeface="+mn-lt"/>
            </a:endParaRPr>
          </a:p>
          <a:p>
            <a:r>
              <a:rPr lang="fr-FR" dirty="0">
                <a:latin typeface="+mn-lt"/>
              </a:rPr>
              <a:t>Certains lecteurs multimédias offrent des fonctionnalités d'accessibilité </a:t>
            </a:r>
          </a:p>
          <a:p>
            <a:r>
              <a:rPr lang="fr-FR" dirty="0">
                <a:latin typeface="+mn-lt"/>
              </a:rPr>
              <a:t>supplémentaires aux utilisateurs tels que:</a:t>
            </a:r>
          </a:p>
          <a:p>
            <a:r>
              <a:rPr lang="fr-FR" dirty="0">
                <a:latin typeface="+mn-lt"/>
              </a:rPr>
              <a:t>Changer la vitesse de la vidéo</a:t>
            </a:r>
          </a:p>
          <a:p>
            <a:r>
              <a:rPr lang="fr-FR" dirty="0">
                <a:latin typeface="+mn-lt"/>
              </a:rPr>
              <a:t>Définir la façon dont les légendes sont affichées (par ex., style de texte, </a:t>
            </a:r>
          </a:p>
          <a:p>
            <a:r>
              <a:rPr lang="fr-FR" dirty="0">
                <a:latin typeface="+mn-lt"/>
              </a:rPr>
              <a:t>taille de texte, couleurs et position des légendes)</a:t>
            </a:r>
          </a:p>
          <a:p>
            <a:r>
              <a:rPr lang="fr-FR" dirty="0">
                <a:latin typeface="+mn-lt"/>
              </a:rPr>
              <a:t>Lecture	des légendes avec un lecteur d'écran et un appareil braille</a:t>
            </a:r>
          </a:p>
          <a:p>
            <a:r>
              <a:rPr lang="fr-FR" dirty="0">
                <a:latin typeface="+mn-lt"/>
              </a:rPr>
              <a:t>Transcriptions interactives</a:t>
            </a:r>
          </a:p>
          <a:p>
            <a:pPr algn="just" eaLnBrk="1" hangingPunct="1">
              <a:lnSpc>
                <a:spcPct val="96000"/>
              </a:lnSpc>
              <a:spcBef>
                <a:spcPts val="800"/>
              </a:spcBef>
            </a:pPr>
            <a:endParaRPr kumimoji="1" lang="en-GB" altLang="fr-FR" sz="2400" dirty="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Tree>
    <p:extLst>
      <p:ext uri="{BB962C8B-B14F-4D97-AF65-F5344CB8AC3E}">
        <p14:creationId xmlns:p14="http://schemas.microsoft.com/office/powerpoint/2010/main" val="28781947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Niveau d’accessibilité</a:t>
            </a:r>
            <a:r>
              <a:rPr kumimoji="1" lang="en-GB" altLang="fr-FR" sz="2400" dirty="0">
                <a:solidFill>
                  <a:srgbClr val="37516D"/>
                </a:solidFill>
                <a:latin typeface="+mn-lt"/>
              </a:rPr>
              <a:t> </a:t>
            </a:r>
            <a:r>
              <a:rPr kumimoji="1" lang="fr-FR" altLang="fr-FR" sz="2400" dirty="0">
                <a:solidFill>
                  <a:srgbClr val="37516D"/>
                </a:solidFill>
                <a:latin typeface="+mn-lt"/>
              </a:rPr>
              <a:t>visé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pic>
        <p:nvPicPr>
          <p:cNvPr id="3" name="Image 2">
            <a:extLst>
              <a:ext uri="{FF2B5EF4-FFF2-40B4-BE49-F238E27FC236}">
                <a16:creationId xmlns:a16="http://schemas.microsoft.com/office/drawing/2014/main" id="{6D8669B6-99C2-444D-85A2-CE01E0BA8D9D}"/>
              </a:ext>
            </a:extLst>
          </p:cNvPr>
          <p:cNvPicPr>
            <a:picLocks noChangeAspect="1"/>
          </p:cNvPicPr>
          <p:nvPr/>
        </p:nvPicPr>
        <p:blipFill>
          <a:blip r:embed="rId5"/>
          <a:stretch>
            <a:fillRect/>
          </a:stretch>
        </p:blipFill>
        <p:spPr>
          <a:xfrm>
            <a:off x="1966912" y="2725178"/>
            <a:ext cx="5210175" cy="3095625"/>
          </a:xfrm>
          <a:prstGeom prst="rect">
            <a:avLst/>
          </a:prstGeom>
        </p:spPr>
      </p:pic>
    </p:spTree>
    <p:extLst>
      <p:ext uri="{BB962C8B-B14F-4D97-AF65-F5344CB8AC3E}">
        <p14:creationId xmlns:p14="http://schemas.microsoft.com/office/powerpoint/2010/main" val="20191326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2585323"/>
          </a:xfrm>
          <a:prstGeom prst="rect">
            <a:avLst/>
          </a:prstGeom>
        </p:spPr>
        <p:txBody>
          <a:bodyPr wrap="square">
            <a:spAutoFit/>
          </a:bodyPr>
          <a:lstStyle/>
          <a:p>
            <a:r>
              <a:rPr lang="fr-FR" b="1" dirty="0"/>
              <a:t>Titrer les médias audio-visuels</a:t>
            </a:r>
          </a:p>
          <a:p>
            <a:r>
              <a:rPr lang="fr-FR" dirty="0"/>
              <a:t>Les utilisateurs aveugles et malvoyants doivent pouvoir identifier les contenus sonores et/ou vidéo proposés. Il faut donc commencer par les introduire par un titre placé avant le lecteur audio ou vidéo. </a:t>
            </a:r>
          </a:p>
          <a:p>
            <a:r>
              <a:rPr lang="fr-FR" dirty="0"/>
              <a:t>Mentionner le type de média, dans ce titre, est une bonne pratique. </a:t>
            </a:r>
          </a:p>
          <a:p>
            <a:r>
              <a:rPr lang="fr-FR" dirty="0"/>
              <a:t>Bien qu’il ne soit pas indispensable, un résumé est également bienvenu. Présentez en quelques mots le support multimédia pour que le lecteur sache à quoi s'attendre. Par exemple, lorsqu'une personne aveugle est informée que la vidéo est la visite virtuelle d'un musée sans commentaire audio, elle sait qu'elle peut l’ignorer. </a:t>
            </a:r>
          </a:p>
        </p:txBody>
      </p:sp>
    </p:spTree>
    <p:extLst>
      <p:ext uri="{BB962C8B-B14F-4D97-AF65-F5344CB8AC3E}">
        <p14:creationId xmlns:p14="http://schemas.microsoft.com/office/powerpoint/2010/main" val="823358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1754326"/>
          </a:xfrm>
          <a:prstGeom prst="rect">
            <a:avLst/>
          </a:prstGeom>
        </p:spPr>
        <p:txBody>
          <a:bodyPr wrap="square">
            <a:spAutoFit/>
          </a:bodyPr>
          <a:lstStyle/>
          <a:p>
            <a:r>
              <a:rPr lang="fr-FR" b="1" dirty="0"/>
              <a:t>Sous-titres</a:t>
            </a:r>
          </a:p>
          <a:p>
            <a:r>
              <a:rPr lang="fr-FR" dirty="0"/>
              <a:t>Les utilisateurs sourds et malentendants doivent avoir accès aux informations sonores significatives proposées dans les vidéos. Les vidéos doivent être accompagnées de sous-titres pour que ces utilisateurs aient accès à ces informations. Les sous-titres sont des textes, qui s’affichent en même temps que la projection vidéo, de façon synchronisée avec celle-ci. </a:t>
            </a:r>
          </a:p>
        </p:txBody>
      </p:sp>
    </p:spTree>
    <p:extLst>
      <p:ext uri="{BB962C8B-B14F-4D97-AF65-F5344CB8AC3E}">
        <p14:creationId xmlns:p14="http://schemas.microsoft.com/office/powerpoint/2010/main" val="28718649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2308324"/>
          </a:xfrm>
          <a:prstGeom prst="rect">
            <a:avLst/>
          </a:prstGeom>
        </p:spPr>
        <p:txBody>
          <a:bodyPr wrap="square">
            <a:spAutoFit/>
          </a:bodyPr>
          <a:lstStyle/>
          <a:p>
            <a:r>
              <a:rPr lang="fr-FR" b="1" dirty="0"/>
              <a:t>Audiodescription</a:t>
            </a:r>
          </a:p>
          <a:p>
            <a:r>
              <a:rPr lang="fr-FR" dirty="0"/>
              <a:t>Les utilisateurs aveugles et malvoyants doivent avoir accès aux informations visuelles significatives proposées dans les vidéos. En proposant une audiodescription à une vidéo, ces utilisateurs ont accès à ces informations. </a:t>
            </a:r>
          </a:p>
          <a:p>
            <a:r>
              <a:rPr lang="fr-FR" dirty="0"/>
              <a:t>L’audiodescription est une bande son supplémentaire qui décrit l’information visuelle significative, en complément de la bande sonore. Par exemple, dans un film, l’audiodescription complète les dialogues des acteurs, en décrivant oralement leurs actions à l’écran. </a:t>
            </a:r>
          </a:p>
        </p:txBody>
      </p:sp>
    </p:spTree>
    <p:extLst>
      <p:ext uri="{BB962C8B-B14F-4D97-AF65-F5344CB8AC3E}">
        <p14:creationId xmlns:p14="http://schemas.microsoft.com/office/powerpoint/2010/main" val="24760661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3693319"/>
          </a:xfrm>
          <a:prstGeom prst="rect">
            <a:avLst/>
          </a:prstGeom>
        </p:spPr>
        <p:txBody>
          <a:bodyPr wrap="square">
            <a:spAutoFit/>
          </a:bodyPr>
          <a:lstStyle/>
          <a:p>
            <a:r>
              <a:rPr lang="fr-FR" b="1" dirty="0"/>
              <a:t>Transcription textuelle</a:t>
            </a:r>
          </a:p>
          <a:p>
            <a:r>
              <a:rPr lang="fr-FR" dirty="0"/>
              <a:t>Les utilisateurs malentendants, sourds, aveugles et malvoyants doivent avoir accès aux informations visuelles et sonores significatives proposées dans les vidéos et dans les bandes sons, qu’il s’agisse d’une émission radiophonique, d’une interview, d’une chanson, etc. </a:t>
            </a:r>
          </a:p>
          <a:p>
            <a:r>
              <a:rPr lang="fr-FR" dirty="0"/>
              <a:t>En proposant une transcription textuelle à une bande son ou vidéo, ces utilisateurs ont accès à ces informations. </a:t>
            </a:r>
          </a:p>
          <a:p>
            <a:r>
              <a:rPr lang="fr-FR" dirty="0"/>
              <a:t>Les utilisateurs sourds et malentendants peuvent ainsi lire cette transcription, tandis que les utilisateurs aveugles et malvoyants peuvent en demander restitution par leur lecteur d'écran.  Cette transcription textuelle est un texte, affiché dans la page, ou proposé au téléchargement, ou dans une autre page liée à proximité du contenu sonore correspondant. </a:t>
            </a:r>
          </a:p>
          <a:p>
            <a:r>
              <a:rPr lang="fr-FR" dirty="0"/>
              <a:t> </a:t>
            </a:r>
          </a:p>
        </p:txBody>
      </p:sp>
    </p:spTree>
    <p:extLst>
      <p:ext uri="{BB962C8B-B14F-4D97-AF65-F5344CB8AC3E}">
        <p14:creationId xmlns:p14="http://schemas.microsoft.com/office/powerpoint/2010/main" val="37414258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1754326"/>
          </a:xfrm>
          <a:prstGeom prst="rect">
            <a:avLst/>
          </a:prstGeom>
        </p:spPr>
        <p:txBody>
          <a:bodyPr wrap="square">
            <a:spAutoFit/>
          </a:bodyPr>
          <a:lstStyle/>
          <a:p>
            <a:r>
              <a:rPr lang="fr-FR" b="1" dirty="0"/>
              <a:t>Pertinence de l’alternative</a:t>
            </a:r>
          </a:p>
          <a:p>
            <a:r>
              <a:rPr lang="fr-FR" dirty="0"/>
              <a:t>L’alternative doit être pertinente : il ne s’agit pas de décrire exhaustivement le document dans son caractère sonore et/ou visuel, mais de rendre accessible l’information qu’il véhicule. </a:t>
            </a:r>
          </a:p>
          <a:p>
            <a:r>
              <a:rPr lang="fr-FR" dirty="0"/>
              <a:t>La pertinence de l’alternative dépend aussi du contexte. </a:t>
            </a:r>
          </a:p>
          <a:p>
            <a:r>
              <a:rPr lang="fr-FR" dirty="0"/>
              <a:t> </a:t>
            </a:r>
          </a:p>
        </p:txBody>
      </p:sp>
    </p:spTree>
    <p:extLst>
      <p:ext uri="{BB962C8B-B14F-4D97-AF65-F5344CB8AC3E}">
        <p14:creationId xmlns:p14="http://schemas.microsoft.com/office/powerpoint/2010/main" val="376375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Schéma pluriannuel de mise en accessibilité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gn="l">
              <a:buFont typeface="Arial" panose="020B0604020202020204" pitchFamily="34" charset="0"/>
              <a:buChar char="•"/>
            </a:pPr>
            <a:r>
              <a:rPr lang="fr-FR" sz="1800" dirty="0">
                <a:solidFill>
                  <a:schemeClr val="tx1"/>
                </a:solidFill>
              </a:rPr>
              <a:t>la prise en compte des personnes en situation de handicap dans les tests utilisateurs</a:t>
            </a:r>
          </a:p>
          <a:p>
            <a:pPr marL="285750" indent="-285750" algn="l">
              <a:buFont typeface="Arial" panose="020B0604020202020204" pitchFamily="34" charset="0"/>
              <a:buChar char="•"/>
            </a:pPr>
            <a:r>
              <a:rPr lang="fr-FR" sz="1800" dirty="0">
                <a:solidFill>
                  <a:schemeClr val="tx1"/>
                </a:solidFill>
              </a:rPr>
              <a:t>les évaluations (ou audits) de conformité prévus pour l’ensemble des services de communication </a:t>
            </a:r>
          </a:p>
          <a:p>
            <a:pPr marL="285750" indent="-285750" algn="l">
              <a:buFont typeface="Arial" panose="020B0604020202020204" pitchFamily="34" charset="0"/>
              <a:buChar char="•"/>
            </a:pPr>
            <a:r>
              <a:rPr lang="fr-FR" sz="1800" dirty="0">
                <a:solidFill>
                  <a:schemeClr val="tx1"/>
                </a:solidFill>
              </a:rPr>
              <a:t>les mesures correctives qui seront prises pour traiter les contenus non accessibles</a:t>
            </a:r>
          </a:p>
          <a:p>
            <a:pPr marL="285750" indent="-285750" algn="l">
              <a:buFont typeface="Arial" panose="020B0604020202020204" pitchFamily="34" charset="0"/>
              <a:buChar char="•"/>
            </a:pPr>
            <a:r>
              <a:rPr lang="fr-FR" sz="1800" dirty="0">
                <a:solidFill>
                  <a:schemeClr val="tx1"/>
                </a:solidFill>
              </a:rPr>
              <a:t>les mesures d’accessibilité non obligatoires, notamment l’accès aux contenus audios et vidéos en langue des signes</a:t>
            </a:r>
          </a:p>
          <a:p>
            <a:pPr marL="285750" indent="-285750" algn="l">
              <a:buFont typeface="Arial" panose="020B0604020202020204" pitchFamily="34" charset="0"/>
              <a:buChar char="•"/>
            </a:pPr>
            <a:r>
              <a:rPr lang="fr-FR" sz="1800" dirty="0">
                <a:solidFill>
                  <a:schemeClr val="tx1"/>
                </a:solidFill>
              </a:rPr>
              <a:t>le bilan des plans d’actions annuels.</a:t>
            </a:r>
          </a:p>
          <a:p>
            <a:pPr marL="285750" indent="-285750" algn="l">
              <a:buFont typeface="Arial" panose="020B0604020202020204" pitchFamily="34" charset="0"/>
              <a:buChar char="•"/>
            </a:pPr>
            <a:r>
              <a:rPr lang="fr-FR" sz="1800" dirty="0">
                <a:solidFill>
                  <a:schemeClr val="tx1"/>
                </a:solidFill>
              </a:rPr>
              <a:t>Ces travaux de mise en conformité et les actions en faveur de l’accessibilité numérique sont planifiés annuellement dans des plans d’actions.</a:t>
            </a:r>
          </a:p>
          <a:p>
            <a:pPr marL="285750" indent="-285750" algn="l">
              <a:buFont typeface="Arial" panose="020B0604020202020204" pitchFamily="34" charset="0"/>
              <a:buChar char="•"/>
            </a:pPr>
            <a:r>
              <a:rPr lang="fr-FR" sz="1800" dirty="0">
                <a:solidFill>
                  <a:schemeClr val="tx1"/>
                </a:solidFill>
              </a:rPr>
              <a:t>Publication du schéma</a:t>
            </a:r>
          </a:p>
          <a:p>
            <a:pPr algn="l"/>
            <a:endParaRPr lang="fr-FR" altLang="fr-FR" sz="1800" dirty="0">
              <a:solidFill>
                <a:schemeClr val="tx1"/>
              </a:solidFill>
              <a:latin typeface="+mj-lt"/>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3755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Quelques définitions </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3139321"/>
          </a:xfrm>
          <a:prstGeom prst="rect">
            <a:avLst/>
          </a:prstGeom>
        </p:spPr>
        <p:txBody>
          <a:bodyPr wrap="square">
            <a:spAutoFit/>
          </a:bodyPr>
          <a:lstStyle/>
          <a:p>
            <a:r>
              <a:rPr lang="fr-FR" b="1" dirty="0"/>
              <a:t>Langue des signes</a:t>
            </a:r>
          </a:p>
          <a:p>
            <a:r>
              <a:rPr lang="fr-FR" dirty="0"/>
              <a:t>Certains utilisateurs sourds et malentendants peuvent éprouver des difficultés à exploiter correctement les sous-titres et auront plutôt besoin d'une interprétation du son en langue des signes. </a:t>
            </a:r>
          </a:p>
          <a:p>
            <a:r>
              <a:rPr lang="fr-FR" dirty="0"/>
              <a:t>La langue des signes est une langue gestuelle (produite par les mouvements des mains, du visage et du corps dans son ensemble) que les personnes atteintes de surdité ont développée pour communiquer. Elle assure toutes les fonctions remplies par les langues orales. </a:t>
            </a:r>
          </a:p>
          <a:p>
            <a:r>
              <a:rPr lang="fr-FR" dirty="0"/>
              <a:t>L’interprétation en langue des signes se met en œuvre en s'incrustant dans la vidéo, sous la forme d’une vidéo montrant un interprète en train de signer. </a:t>
            </a:r>
          </a:p>
          <a:p>
            <a:r>
              <a:rPr lang="fr-FR" dirty="0"/>
              <a:t> </a:t>
            </a:r>
          </a:p>
        </p:txBody>
      </p:sp>
    </p:spTree>
    <p:extLst>
      <p:ext uri="{BB962C8B-B14F-4D97-AF65-F5344CB8AC3E}">
        <p14:creationId xmlns:p14="http://schemas.microsoft.com/office/powerpoint/2010/main" val="2259103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A038BCE-7410-45CE-905D-11C2AF99B0D7}"/>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Thématiques</a:t>
            </a:r>
            <a:r>
              <a:rPr lang="en-GB" altLang="fr-FR" dirty="0">
                <a:latin typeface="Trebuchet MS" panose="020B0603020202020204" pitchFamily="34" charset="0"/>
              </a:rPr>
              <a:t> RGAA</a:t>
            </a:r>
          </a:p>
        </p:txBody>
      </p:sp>
      <p:sp>
        <p:nvSpPr>
          <p:cNvPr id="193539" name="Text Box 5">
            <a:extLst>
              <a:ext uri="{FF2B5EF4-FFF2-40B4-BE49-F238E27FC236}">
                <a16:creationId xmlns:a16="http://schemas.microsoft.com/office/drawing/2014/main" id="{6DB15794-C36D-4D82-95B7-C4768A63DE55}"/>
              </a:ext>
            </a:extLst>
          </p:cNvPr>
          <p:cNvSpPr txBox="1">
            <a:spLocks noChangeArrowheads="1"/>
          </p:cNvSpPr>
          <p:nvPr/>
        </p:nvSpPr>
        <p:spPr bwMode="auto">
          <a:xfrm>
            <a:off x="684213" y="2060575"/>
            <a:ext cx="7488237"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mn-lt"/>
              </a:rPr>
              <a:t>Multimedia : </a:t>
            </a:r>
            <a:r>
              <a:rPr kumimoji="1" lang="fr-FR" altLang="fr-FR" sz="2400" dirty="0">
                <a:solidFill>
                  <a:srgbClr val="37516D"/>
                </a:solidFill>
                <a:latin typeface="+mn-lt"/>
              </a:rPr>
              <a:t>Exemple d’une vidéo avec LSF</a:t>
            </a:r>
            <a:r>
              <a:rPr kumimoji="1" lang="fr-FR" altLang="fr-FR" sz="2400" dirty="0">
                <a:solidFill>
                  <a:schemeClr val="bg2"/>
                </a:solidFill>
                <a:latin typeface="+mn-lt"/>
              </a:rPr>
              <a:t>     </a:t>
            </a:r>
          </a:p>
        </p:txBody>
      </p:sp>
      <p:sp>
        <p:nvSpPr>
          <p:cNvPr id="193540" name="Rectangle 5">
            <a:extLst>
              <a:ext uri="{FF2B5EF4-FFF2-40B4-BE49-F238E27FC236}">
                <a16:creationId xmlns:a16="http://schemas.microsoft.com/office/drawing/2014/main" id="{2B03DA0C-3CE4-449B-A56D-82095B7B34EC}"/>
              </a:ext>
            </a:extLst>
          </p:cNvPr>
          <p:cNvSpPr>
            <a:spLocks noChangeArrowheads="1"/>
          </p:cNvSpPr>
          <p:nvPr/>
        </p:nvSpPr>
        <p:spPr bwMode="auto">
          <a:xfrm>
            <a:off x="250825" y="5610225"/>
            <a:ext cx="842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a:solidFill>
                <a:srgbClr val="000000"/>
              </a:solidFill>
              <a:latin typeface="Trebuchet MS" panose="020B0603020202020204" pitchFamily="34" charset="0"/>
            </a:endParaRPr>
          </a:p>
        </p:txBody>
      </p:sp>
      <p:pic>
        <p:nvPicPr>
          <p:cNvPr id="9" name="Image 48" descr="Logo VYV">
            <a:extLst>
              <a:ext uri="{FF2B5EF4-FFF2-40B4-BE49-F238E27FC236}">
                <a16:creationId xmlns:a16="http://schemas.microsoft.com/office/drawing/2014/main" id="{DB6BF0D6-52E6-46C7-A44C-61D74B97DB2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3">
            <a:extLst>
              <a:ext uri="{FF2B5EF4-FFF2-40B4-BE49-F238E27FC236}">
                <a16:creationId xmlns:a16="http://schemas.microsoft.com/office/drawing/2014/main" id="{45E42703-8AC9-48BB-9616-53C45BDECF4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008AF14D-9B61-4230-A0F5-C10E5B31C814}"/>
              </a:ext>
            </a:extLst>
          </p:cNvPr>
          <p:cNvSpPr txBox="1">
            <a:spLocks noChangeArrowheads="1"/>
          </p:cNvSpPr>
          <p:nvPr/>
        </p:nvSpPr>
        <p:spPr bwMode="auto">
          <a:xfrm>
            <a:off x="899592" y="188913"/>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2" name="Rectangle 1">
            <a:extLst>
              <a:ext uri="{FF2B5EF4-FFF2-40B4-BE49-F238E27FC236}">
                <a16:creationId xmlns:a16="http://schemas.microsoft.com/office/drawing/2014/main" id="{4F1A38ED-A329-4FF7-9CAE-2280CDBAD8E0}"/>
              </a:ext>
            </a:extLst>
          </p:cNvPr>
          <p:cNvSpPr/>
          <p:nvPr/>
        </p:nvSpPr>
        <p:spPr>
          <a:xfrm>
            <a:off x="395288" y="2726888"/>
            <a:ext cx="8420100" cy="923330"/>
          </a:xfrm>
          <a:prstGeom prst="rect">
            <a:avLst/>
          </a:prstGeom>
        </p:spPr>
        <p:txBody>
          <a:bodyPr wrap="square">
            <a:spAutoFit/>
          </a:bodyPr>
          <a:lstStyle/>
          <a:p>
            <a:endParaRPr lang="fr-FR" dirty="0"/>
          </a:p>
          <a:p>
            <a:endParaRPr lang="fr-FR" dirty="0"/>
          </a:p>
          <a:p>
            <a:r>
              <a:rPr lang="fr-FR" dirty="0"/>
              <a:t> </a:t>
            </a:r>
          </a:p>
        </p:txBody>
      </p:sp>
      <p:pic>
        <p:nvPicPr>
          <p:cNvPr id="3" name="Média en ligne 2">
            <a:hlinkClick r:id="" action="ppaction://media"/>
            <a:extLst>
              <a:ext uri="{FF2B5EF4-FFF2-40B4-BE49-F238E27FC236}">
                <a16:creationId xmlns:a16="http://schemas.microsoft.com/office/drawing/2014/main" id="{B4D4AEDC-21FD-4B4C-96A3-6D37AC1D8CEA}"/>
              </a:ext>
            </a:extLst>
          </p:cNvPr>
          <p:cNvPicPr>
            <a:picLocks noRot="1" noChangeAspect="1"/>
          </p:cNvPicPr>
          <p:nvPr>
            <a:videoFile r:link="rId1"/>
          </p:nvPr>
        </p:nvPicPr>
        <p:blipFill>
          <a:blip r:embed="rId6"/>
          <a:stretch>
            <a:fillRect/>
          </a:stretch>
        </p:blipFill>
        <p:spPr>
          <a:xfrm>
            <a:off x="1717437" y="2744256"/>
            <a:ext cx="5486876" cy="3086367"/>
          </a:xfrm>
          <a:prstGeom prst="rect">
            <a:avLst/>
          </a:prstGeom>
        </p:spPr>
      </p:pic>
    </p:spTree>
    <p:extLst>
      <p:ext uri="{BB962C8B-B14F-4D97-AF65-F5344CB8AC3E}">
        <p14:creationId xmlns:p14="http://schemas.microsoft.com/office/powerpoint/2010/main" val="22134999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3338785" cy="1477328"/>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Un intitulé explicite </a:t>
            </a:r>
          </a:p>
          <a:p>
            <a:r>
              <a:rPr lang="fr-FR" dirty="0">
                <a:latin typeface="+mn-lt"/>
              </a:rPr>
              <a:t>pour chaque champ </a:t>
            </a:r>
          </a:p>
          <a:p>
            <a:r>
              <a:rPr lang="fr-FR" dirty="0">
                <a:latin typeface="+mn-lt"/>
              </a:rPr>
              <a:t>de formulaire</a:t>
            </a:r>
          </a:p>
          <a:p>
            <a:pPr marL="285750" indent="-285750">
              <a:buFont typeface="Arial" panose="020B0604020202020204" pitchFamily="34" charset="0"/>
              <a:buChar char="•"/>
            </a:pPr>
            <a:endParaRPr lang="fr-FR" dirty="0">
              <a:latin typeface="+mn-lt"/>
            </a:endParaRPr>
          </a:p>
        </p:txBody>
      </p:sp>
      <p:pic>
        <p:nvPicPr>
          <p:cNvPr id="3" name="Image 2">
            <a:extLst>
              <a:ext uri="{FF2B5EF4-FFF2-40B4-BE49-F238E27FC236}">
                <a16:creationId xmlns:a16="http://schemas.microsoft.com/office/drawing/2014/main" id="{B49685E2-CDE8-463A-9AA1-5A159312C42E}"/>
              </a:ext>
            </a:extLst>
          </p:cNvPr>
          <p:cNvPicPr>
            <a:picLocks noChangeAspect="1"/>
          </p:cNvPicPr>
          <p:nvPr/>
        </p:nvPicPr>
        <p:blipFill>
          <a:blip r:embed="rId5"/>
          <a:stretch>
            <a:fillRect/>
          </a:stretch>
        </p:blipFill>
        <p:spPr>
          <a:xfrm>
            <a:off x="3322458" y="2475049"/>
            <a:ext cx="5791200" cy="326898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5508103" y="2551837"/>
            <a:ext cx="2997919" cy="2862322"/>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De positionner chaque intitulé à proximité de son champ</a:t>
            </a:r>
          </a:p>
          <a:p>
            <a:r>
              <a:rPr lang="fr-FR" dirty="0">
                <a:latin typeface="+mn-lt"/>
              </a:rPr>
              <a:t>(</a:t>
            </a:r>
            <a:r>
              <a:rPr lang="fr-FR" dirty="0"/>
              <a:t>Seuls quelques pixels doivent séparer un intitulé de son champ correspondant de manière à ce que leur association soit visuellement évidente.)</a:t>
            </a:r>
            <a:endParaRPr lang="fr-FR" dirty="0">
              <a:latin typeface="+mn-lt"/>
            </a:endParaRPr>
          </a:p>
        </p:txBody>
      </p:sp>
      <p:pic>
        <p:nvPicPr>
          <p:cNvPr id="3" name="Image 2">
            <a:extLst>
              <a:ext uri="{FF2B5EF4-FFF2-40B4-BE49-F238E27FC236}">
                <a16:creationId xmlns:a16="http://schemas.microsoft.com/office/drawing/2014/main" id="{4453C5BA-298F-4681-A475-C45DEFB718C0}"/>
              </a:ext>
            </a:extLst>
          </p:cNvPr>
          <p:cNvPicPr>
            <a:picLocks noChangeAspect="1"/>
          </p:cNvPicPr>
          <p:nvPr/>
        </p:nvPicPr>
        <p:blipFill>
          <a:blip r:embed="rId5"/>
          <a:stretch>
            <a:fillRect/>
          </a:stretch>
        </p:blipFill>
        <p:spPr>
          <a:xfrm>
            <a:off x="289532" y="2521998"/>
            <a:ext cx="4494848" cy="3979355"/>
          </a:xfrm>
          <a:prstGeom prst="rect">
            <a:avLst/>
          </a:prstGeom>
        </p:spPr>
      </p:pic>
    </p:spTree>
    <p:extLst>
      <p:ext uri="{BB962C8B-B14F-4D97-AF65-F5344CB8AC3E}">
        <p14:creationId xmlns:p14="http://schemas.microsoft.com/office/powerpoint/2010/main" val="35986775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8064896" cy="646331"/>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Un intitulé explicite pour chaque bouton de formulaire</a:t>
            </a:r>
          </a:p>
        </p:txBody>
      </p:sp>
      <p:pic>
        <p:nvPicPr>
          <p:cNvPr id="3" name="Image 2">
            <a:extLst>
              <a:ext uri="{FF2B5EF4-FFF2-40B4-BE49-F238E27FC236}">
                <a16:creationId xmlns:a16="http://schemas.microsoft.com/office/drawing/2014/main" id="{4963E20F-0310-4B0A-A46B-B25FCFF2869C}"/>
              </a:ext>
            </a:extLst>
          </p:cNvPr>
          <p:cNvPicPr>
            <a:picLocks noChangeAspect="1"/>
          </p:cNvPicPr>
          <p:nvPr/>
        </p:nvPicPr>
        <p:blipFill>
          <a:blip r:embed="rId5"/>
          <a:stretch>
            <a:fillRect/>
          </a:stretch>
        </p:blipFill>
        <p:spPr>
          <a:xfrm>
            <a:off x="5975604" y="2551837"/>
            <a:ext cx="3168396" cy="2791206"/>
          </a:xfrm>
          <a:prstGeom prst="rect">
            <a:avLst/>
          </a:prstGeom>
        </p:spPr>
      </p:pic>
      <p:pic>
        <p:nvPicPr>
          <p:cNvPr id="4" name="Image 3">
            <a:extLst>
              <a:ext uri="{FF2B5EF4-FFF2-40B4-BE49-F238E27FC236}">
                <a16:creationId xmlns:a16="http://schemas.microsoft.com/office/drawing/2014/main" id="{8146025B-8719-407D-BFA7-D4963D583993}"/>
              </a:ext>
            </a:extLst>
          </p:cNvPr>
          <p:cNvPicPr>
            <a:picLocks noChangeAspect="1"/>
          </p:cNvPicPr>
          <p:nvPr/>
        </p:nvPicPr>
        <p:blipFill>
          <a:blip r:embed="rId6"/>
          <a:stretch>
            <a:fillRect/>
          </a:stretch>
        </p:blipFill>
        <p:spPr>
          <a:xfrm>
            <a:off x="1421068" y="3379951"/>
            <a:ext cx="3174683" cy="2835212"/>
          </a:xfrm>
          <a:prstGeom prst="rect">
            <a:avLst/>
          </a:prstGeom>
        </p:spPr>
      </p:pic>
    </p:spTree>
    <p:extLst>
      <p:ext uri="{BB962C8B-B14F-4D97-AF65-F5344CB8AC3E}">
        <p14:creationId xmlns:p14="http://schemas.microsoft.com/office/powerpoint/2010/main" val="16972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8064896" cy="2031325"/>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D’indiquer clairement les champs obligatoires</a:t>
            </a:r>
          </a:p>
          <a:p>
            <a:r>
              <a:rPr lang="fr-FR" dirty="0"/>
              <a:t>Un signe distinctif (symbole « </a:t>
            </a:r>
            <a:r>
              <a:rPr lang="fr-FR" i="1" dirty="0"/>
              <a:t>*</a:t>
            </a:r>
            <a:r>
              <a:rPr lang="fr-FR" dirty="0"/>
              <a:t> », mention « </a:t>
            </a:r>
            <a:r>
              <a:rPr lang="fr-FR" i="1" dirty="0"/>
              <a:t>(obligatoire)</a:t>
            </a:r>
            <a:r>
              <a:rPr lang="fr-FR" dirty="0"/>
              <a:t> », etc.) doit être prévu dans l’intitulé de chaque champ obligatoire.</a:t>
            </a:r>
          </a:p>
          <a:p>
            <a:r>
              <a:rPr lang="fr-FR" dirty="0"/>
              <a:t>Dans le cas où un symbole est utilisé pour déclarer les champs obligatoires, une légende placée </a:t>
            </a:r>
            <a:r>
              <a:rPr lang="fr-FR" b="1" dirty="0"/>
              <a:t>au début</a:t>
            </a:r>
            <a:r>
              <a:rPr lang="fr-FR" dirty="0"/>
              <a:t> du formulaire doit annoncer la fonction de ce dernier.</a:t>
            </a:r>
          </a:p>
          <a:p>
            <a:pPr marL="285750" indent="-285750">
              <a:buFont typeface="Arial" panose="020B0604020202020204" pitchFamily="34" charset="0"/>
              <a:buChar char="•"/>
            </a:pPr>
            <a:endParaRPr lang="fr-FR" dirty="0">
              <a:latin typeface="+mn-lt"/>
            </a:endParaRPr>
          </a:p>
        </p:txBody>
      </p:sp>
      <p:pic>
        <p:nvPicPr>
          <p:cNvPr id="3" name="Image 2">
            <a:extLst>
              <a:ext uri="{FF2B5EF4-FFF2-40B4-BE49-F238E27FC236}">
                <a16:creationId xmlns:a16="http://schemas.microsoft.com/office/drawing/2014/main" id="{95AACA40-9511-4B94-89AE-6FF77D7875C6}"/>
              </a:ext>
            </a:extLst>
          </p:cNvPr>
          <p:cNvPicPr>
            <a:picLocks noChangeAspect="1"/>
          </p:cNvPicPr>
          <p:nvPr/>
        </p:nvPicPr>
        <p:blipFill>
          <a:blip r:embed="rId5"/>
          <a:stretch>
            <a:fillRect/>
          </a:stretch>
        </p:blipFill>
        <p:spPr>
          <a:xfrm>
            <a:off x="1426369" y="4240212"/>
            <a:ext cx="3343275" cy="2428875"/>
          </a:xfrm>
          <a:prstGeom prst="rect">
            <a:avLst/>
          </a:prstGeom>
        </p:spPr>
      </p:pic>
    </p:spTree>
    <p:extLst>
      <p:ext uri="{BB962C8B-B14F-4D97-AF65-F5344CB8AC3E}">
        <p14:creationId xmlns:p14="http://schemas.microsoft.com/office/powerpoint/2010/main" val="12194391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8064896" cy="1754326"/>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Des aides à la saisie</a:t>
            </a:r>
          </a:p>
          <a:p>
            <a:r>
              <a:rPr lang="fr-FR" dirty="0"/>
              <a:t>Chaque fois qu’un format de saisie spécifique est attendu dans un champ de formulaire, celui-ci doit être indiqué a priori.</a:t>
            </a:r>
          </a:p>
          <a:p>
            <a:br>
              <a:rPr lang="fr-FR" dirty="0"/>
            </a:br>
            <a:endParaRPr lang="fr-FR" dirty="0">
              <a:latin typeface="+mn-lt"/>
            </a:endParaRPr>
          </a:p>
        </p:txBody>
      </p:sp>
      <p:pic>
        <p:nvPicPr>
          <p:cNvPr id="3" name="Image 2">
            <a:extLst>
              <a:ext uri="{FF2B5EF4-FFF2-40B4-BE49-F238E27FC236}">
                <a16:creationId xmlns:a16="http://schemas.microsoft.com/office/drawing/2014/main" id="{8B1B577D-F4E8-4B68-B52A-4AFC6EF2DD59}"/>
              </a:ext>
            </a:extLst>
          </p:cNvPr>
          <p:cNvPicPr>
            <a:picLocks noChangeAspect="1"/>
          </p:cNvPicPr>
          <p:nvPr/>
        </p:nvPicPr>
        <p:blipFill>
          <a:blip r:embed="rId5"/>
          <a:stretch>
            <a:fillRect/>
          </a:stretch>
        </p:blipFill>
        <p:spPr>
          <a:xfrm>
            <a:off x="1692275" y="3789040"/>
            <a:ext cx="4533900" cy="1866900"/>
          </a:xfrm>
          <a:prstGeom prst="rect">
            <a:avLst/>
          </a:prstGeom>
        </p:spPr>
      </p:pic>
    </p:spTree>
    <p:extLst>
      <p:ext uri="{BB962C8B-B14F-4D97-AF65-F5344CB8AC3E}">
        <p14:creationId xmlns:p14="http://schemas.microsoft.com/office/powerpoint/2010/main" val="2328119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Principes essentiels</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4130873" cy="1200329"/>
          </a:xfrm>
          <a:prstGeom prst="rect">
            <a:avLst/>
          </a:prstGeom>
        </p:spPr>
        <p:txBody>
          <a:bodyPr wrap="square">
            <a:spAutoFit/>
          </a:bodyPr>
          <a:lstStyle/>
          <a:p>
            <a:r>
              <a:rPr lang="fr-FR" b="1" dirty="0">
                <a:latin typeface="+mn-lt"/>
              </a:rPr>
              <a:t>Prévoir :</a:t>
            </a:r>
          </a:p>
          <a:p>
            <a:pPr marL="285750" indent="-285750">
              <a:buFont typeface="Arial" panose="020B0604020202020204" pitchFamily="34" charset="0"/>
              <a:buChar char="•"/>
            </a:pPr>
            <a:r>
              <a:rPr lang="fr-FR" dirty="0">
                <a:latin typeface="+mn-lt"/>
              </a:rPr>
              <a:t>Des messages d’erreur explicites </a:t>
            </a:r>
          </a:p>
          <a:p>
            <a:r>
              <a:rPr lang="fr-FR" dirty="0">
                <a:latin typeface="+mn-lt"/>
              </a:rPr>
              <a:t>et des suggestions de correction</a:t>
            </a:r>
          </a:p>
          <a:p>
            <a:pPr marL="285750" indent="-285750">
              <a:buFont typeface="Arial" panose="020B0604020202020204" pitchFamily="34" charset="0"/>
              <a:buChar char="•"/>
            </a:pPr>
            <a:endParaRPr lang="fr-FR" b="0" i="0" dirty="0">
              <a:effectLst/>
              <a:latin typeface="+mn-lt"/>
            </a:endParaRPr>
          </a:p>
        </p:txBody>
      </p:sp>
      <p:pic>
        <p:nvPicPr>
          <p:cNvPr id="3" name="Image 2">
            <a:extLst>
              <a:ext uri="{FF2B5EF4-FFF2-40B4-BE49-F238E27FC236}">
                <a16:creationId xmlns:a16="http://schemas.microsoft.com/office/drawing/2014/main" id="{8B92D988-C884-42DC-87A7-F6DD16DF8EB7}"/>
              </a:ext>
            </a:extLst>
          </p:cNvPr>
          <p:cNvPicPr>
            <a:picLocks noChangeAspect="1"/>
          </p:cNvPicPr>
          <p:nvPr/>
        </p:nvPicPr>
        <p:blipFill>
          <a:blip r:embed="rId5"/>
          <a:stretch>
            <a:fillRect/>
          </a:stretch>
        </p:blipFill>
        <p:spPr>
          <a:xfrm>
            <a:off x="4782521" y="2714191"/>
            <a:ext cx="3378994" cy="2814638"/>
          </a:xfrm>
          <a:prstGeom prst="rect">
            <a:avLst/>
          </a:prstGeom>
        </p:spPr>
      </p:pic>
      <p:pic>
        <p:nvPicPr>
          <p:cNvPr id="4" name="Image 3">
            <a:extLst>
              <a:ext uri="{FF2B5EF4-FFF2-40B4-BE49-F238E27FC236}">
                <a16:creationId xmlns:a16="http://schemas.microsoft.com/office/drawing/2014/main" id="{8B74CE9A-302C-4D7F-98B9-335A16D9AFE2}"/>
              </a:ext>
            </a:extLst>
          </p:cNvPr>
          <p:cNvPicPr>
            <a:picLocks noChangeAspect="1"/>
          </p:cNvPicPr>
          <p:nvPr/>
        </p:nvPicPr>
        <p:blipFill>
          <a:blip r:embed="rId6"/>
          <a:stretch>
            <a:fillRect/>
          </a:stretch>
        </p:blipFill>
        <p:spPr>
          <a:xfrm>
            <a:off x="251961" y="3675754"/>
            <a:ext cx="3486150" cy="2986088"/>
          </a:xfrm>
          <a:prstGeom prst="rect">
            <a:avLst/>
          </a:prstGeom>
        </p:spPr>
      </p:pic>
    </p:spTree>
    <p:extLst>
      <p:ext uri="{BB962C8B-B14F-4D97-AF65-F5344CB8AC3E}">
        <p14:creationId xmlns:p14="http://schemas.microsoft.com/office/powerpoint/2010/main" val="19155164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Accessibilité</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8409322" cy="923330"/>
          </a:xfrm>
          <a:prstGeom prst="rect">
            <a:avLst/>
          </a:prstGeom>
        </p:spPr>
        <p:txBody>
          <a:bodyPr wrap="square">
            <a:spAutoFit/>
          </a:bodyPr>
          <a:lstStyle/>
          <a:p>
            <a:r>
              <a:rPr lang="fr-FR" dirty="0"/>
              <a:t>Un formulaire est un espace de saisie, pouvant comporter plusieurs « champs » où l’on peut renseigner du texte, cocher des cases, effectuer un choix dans une liste de termes prédéfinis, appuyer sur des boutons, etc.</a:t>
            </a:r>
          </a:p>
        </p:txBody>
      </p:sp>
      <p:sp>
        <p:nvSpPr>
          <p:cNvPr id="5" name="Rectangle 1">
            <a:extLst>
              <a:ext uri="{FF2B5EF4-FFF2-40B4-BE49-F238E27FC236}">
                <a16:creationId xmlns:a16="http://schemas.microsoft.com/office/drawing/2014/main" id="{8916F5FD-D1B4-4514-A3A1-6121736C516A}"/>
              </a:ext>
            </a:extLst>
          </p:cNvPr>
          <p:cNvSpPr>
            <a:spLocks noChangeArrowheads="1"/>
          </p:cNvSpPr>
          <p:nvPr/>
        </p:nvSpPr>
        <p:spPr bwMode="auto">
          <a:xfrm>
            <a:off x="319535" y="3700641"/>
            <a:ext cx="28123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solidFill>
                  <a:schemeClr val="tx1"/>
                </a:solidFill>
                <a:effectLst/>
                <a:latin typeface="Arial" panose="020B0604020202020204" pitchFamily="34" charset="0"/>
              </a:rPr>
              <a:t>Zone d’édition</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BFECF01B-736B-4E45-A510-2E1E788B2276}"/>
              </a:ext>
            </a:extLst>
          </p:cNvPr>
          <p:cNvSpPr>
            <a:spLocks noChangeArrowheads="1"/>
          </p:cNvSpPr>
          <p:nvPr/>
        </p:nvSpPr>
        <p:spPr bwMode="auto">
          <a:xfrm>
            <a:off x="459784" y="5550018"/>
            <a:ext cx="28123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i="1" dirty="0">
                <a:latin typeface="Arial" panose="020B0604020202020204" pitchFamily="34" charset="0"/>
              </a:rPr>
              <a:t>Boutons Radio</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5" name="Rectangle 1">
            <a:extLst>
              <a:ext uri="{FF2B5EF4-FFF2-40B4-BE49-F238E27FC236}">
                <a16:creationId xmlns:a16="http://schemas.microsoft.com/office/drawing/2014/main" id="{A0ACAEAF-666A-43F2-9115-5662E898962F}"/>
              </a:ext>
            </a:extLst>
          </p:cNvPr>
          <p:cNvSpPr>
            <a:spLocks noChangeArrowheads="1"/>
          </p:cNvSpPr>
          <p:nvPr/>
        </p:nvSpPr>
        <p:spPr bwMode="auto">
          <a:xfrm>
            <a:off x="4064961" y="3749781"/>
            <a:ext cx="28123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1" u="none" strike="noStrike" cap="none" normalizeH="0" baseline="0" dirty="0">
                <a:ln>
                  <a:noFill/>
                </a:ln>
                <a:solidFill>
                  <a:schemeClr val="tx1"/>
                </a:solidFill>
                <a:effectLst/>
                <a:latin typeface="Arial" panose="020B0604020202020204" pitchFamily="34" charset="0"/>
              </a:rPr>
              <a:t>Zone de liste déroulante</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6" name="Rectangle 1">
            <a:extLst>
              <a:ext uri="{FF2B5EF4-FFF2-40B4-BE49-F238E27FC236}">
                <a16:creationId xmlns:a16="http://schemas.microsoft.com/office/drawing/2014/main" id="{E022F1EA-44CA-49D6-9684-3E1DC396E523}"/>
              </a:ext>
            </a:extLst>
          </p:cNvPr>
          <p:cNvSpPr>
            <a:spLocks noChangeArrowheads="1"/>
          </p:cNvSpPr>
          <p:nvPr/>
        </p:nvSpPr>
        <p:spPr bwMode="auto">
          <a:xfrm>
            <a:off x="2627784" y="4762471"/>
            <a:ext cx="28123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i="1" dirty="0">
                <a:latin typeface="Arial" panose="020B0604020202020204" pitchFamily="34" charset="0"/>
              </a:rPr>
              <a:t>Cases à cocher</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7" name="Rectangle 1">
            <a:extLst>
              <a:ext uri="{FF2B5EF4-FFF2-40B4-BE49-F238E27FC236}">
                <a16:creationId xmlns:a16="http://schemas.microsoft.com/office/drawing/2014/main" id="{FFF6C77D-264E-41BB-A38F-385213DD27BD}"/>
              </a:ext>
            </a:extLst>
          </p:cNvPr>
          <p:cNvSpPr>
            <a:spLocks noChangeArrowheads="1"/>
          </p:cNvSpPr>
          <p:nvPr/>
        </p:nvSpPr>
        <p:spPr bwMode="auto">
          <a:xfrm>
            <a:off x="5959736" y="4626688"/>
            <a:ext cx="28123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i="1" dirty="0">
                <a:latin typeface="Arial" panose="020B0604020202020204" pitchFamily="34" charset="0"/>
              </a:rPr>
              <a:t>Bouton</a:t>
            </a:r>
            <a:br>
              <a:rPr kumimoji="0" lang="fr-FR" altLang="fr-FR" sz="1800" b="0" i="0" u="none" strike="noStrike" cap="none" normalizeH="0" baseline="0" dirty="0">
                <a:ln>
                  <a:noFill/>
                </a:ln>
                <a:solidFill>
                  <a:schemeClr val="tx1"/>
                </a:solidFill>
                <a:effectLst/>
                <a:latin typeface="Arial" panose="020B0604020202020204" pitchFamily="34" charset="0"/>
              </a:rPr>
            </a:br>
            <a:br>
              <a:rPr kumimoji="0" lang="fr-FR" altLang="fr-FR" sz="1800" b="0" i="0" u="none" strike="noStrike" cap="none" normalizeH="0" baseline="0" dirty="0">
                <a:ln>
                  <a:noFill/>
                </a:ln>
                <a:solidFill>
                  <a:schemeClr val="tx1"/>
                </a:solidFill>
                <a:effectLst/>
                <a:latin typeface="Arial" panose="020B0604020202020204" pitchFamily="34" charset="0"/>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396970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A8506831-F0A6-4F57-8D25-3F998B3FB18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3667" name="Text Box 5">
            <a:extLst>
              <a:ext uri="{FF2B5EF4-FFF2-40B4-BE49-F238E27FC236}">
                <a16:creationId xmlns:a16="http://schemas.microsoft.com/office/drawing/2014/main" id="{ABBD98B0-30B8-44DA-BDCF-1622E16528CD}"/>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Formulaires :</a:t>
            </a:r>
            <a:r>
              <a:rPr kumimoji="1" lang="en-GB" altLang="fr-FR" sz="2400" dirty="0">
                <a:solidFill>
                  <a:srgbClr val="37516D"/>
                </a:solidFill>
                <a:latin typeface="Trebuchet MS" panose="020B0603020202020204" pitchFamily="34" charset="0"/>
              </a:rPr>
              <a:t> </a:t>
            </a:r>
            <a:r>
              <a:rPr kumimoji="1" lang="fr-FR" altLang="fr-FR" sz="2400" dirty="0">
                <a:solidFill>
                  <a:srgbClr val="37516D"/>
                </a:solidFill>
                <a:latin typeface="Trebuchet MS" panose="020B0603020202020204" pitchFamily="34" charset="0"/>
              </a:rPr>
              <a:t>Accessibilité</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AE1B3F49-4294-42D9-8CA7-D120B1B2BF1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7E4FDA7-716B-421A-BCF9-6296413EA1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6602BB36-D30B-4FB4-886D-B092BB784BD7}"/>
              </a:ext>
            </a:extLst>
          </p:cNvPr>
          <p:cNvSpPr txBox="1">
            <a:spLocks noChangeArrowheads="1"/>
          </p:cNvSpPr>
          <p:nvPr/>
        </p:nvSpPr>
        <p:spPr bwMode="auto">
          <a:xfrm>
            <a:off x="5696929" y="121173"/>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2" name="Rectangle 1">
            <a:extLst>
              <a:ext uri="{FF2B5EF4-FFF2-40B4-BE49-F238E27FC236}">
                <a16:creationId xmlns:a16="http://schemas.microsoft.com/office/drawing/2014/main" id="{99F7C289-65A7-442E-877A-FDBC5109A594}"/>
              </a:ext>
            </a:extLst>
          </p:cNvPr>
          <p:cNvSpPr/>
          <p:nvPr/>
        </p:nvSpPr>
        <p:spPr>
          <a:xfrm>
            <a:off x="441127" y="2551837"/>
            <a:ext cx="8409322" cy="3139321"/>
          </a:xfrm>
          <a:prstGeom prst="rect">
            <a:avLst/>
          </a:prstGeom>
        </p:spPr>
        <p:txBody>
          <a:bodyPr wrap="square">
            <a:spAutoFit/>
          </a:bodyPr>
          <a:lstStyle/>
          <a:p>
            <a:r>
              <a:rPr lang="fr-FR" dirty="0"/>
              <a:t>Les formulaires bien conçus seront accessibles aux personnes navigantes à l'aide de technologies d'assistance à condition qu'ils respectent quelques règles simples :</a:t>
            </a:r>
          </a:p>
          <a:p>
            <a:endParaRPr lang="fr-FR" dirty="0"/>
          </a:p>
          <a:p>
            <a:pPr marL="285750" indent="-285750">
              <a:buFont typeface="Arial" panose="020B0604020202020204" pitchFamily="34" charset="0"/>
              <a:buChar char="•"/>
            </a:pPr>
            <a:r>
              <a:rPr lang="fr-FR" dirty="0"/>
              <a:t>Le cheminement (ordre de tabulation) doit être logique et compréhensible ;</a:t>
            </a:r>
          </a:p>
          <a:p>
            <a:pPr marL="285750" indent="-285750">
              <a:buFont typeface="Arial" panose="020B0604020202020204" pitchFamily="34" charset="0"/>
              <a:buChar char="•"/>
            </a:pPr>
            <a:r>
              <a:rPr lang="fr-FR" dirty="0"/>
              <a:t>Chaque champ de formulaire doit être identifié ;</a:t>
            </a:r>
          </a:p>
          <a:p>
            <a:pPr marL="285750" indent="-285750">
              <a:buFont typeface="Arial" panose="020B0604020202020204" pitchFamily="34" charset="0"/>
              <a:buChar char="•"/>
            </a:pPr>
            <a:r>
              <a:rPr lang="fr-FR" dirty="0"/>
              <a:t>Les champs du formulaire doivent être éditables ;</a:t>
            </a:r>
          </a:p>
          <a:p>
            <a:pPr marL="285750" indent="-285750">
              <a:buFont typeface="Arial" panose="020B0604020202020204" pitchFamily="34" charset="0"/>
              <a:buChar char="•"/>
            </a:pPr>
            <a:r>
              <a:rPr lang="fr-FR" dirty="0"/>
              <a:t>Les informations de même nature doivent être regroupées et signalées clairement ;</a:t>
            </a:r>
          </a:p>
          <a:p>
            <a:pPr marL="285750" indent="-285750">
              <a:buFont typeface="Arial" panose="020B0604020202020204" pitchFamily="34" charset="0"/>
              <a:buChar char="•"/>
            </a:pPr>
            <a:r>
              <a:rPr lang="fr-FR" dirty="0"/>
              <a:t>Si possible, les informations de même nature doivent être regroupées ;</a:t>
            </a:r>
          </a:p>
          <a:p>
            <a:pPr marL="285750" indent="-285750">
              <a:buFont typeface="Arial" panose="020B0604020202020204" pitchFamily="34" charset="0"/>
              <a:buChar char="•"/>
            </a:pPr>
            <a:r>
              <a:rPr lang="fr-FR" dirty="0"/>
              <a:t>Pour des formulaires complexes, une brève description permettant de connaître le nombre de questions ou de sections et une estimation du temps nécessaire pour renseigner le formulaire peut éventuellement être proposée.</a:t>
            </a:r>
          </a:p>
        </p:txBody>
      </p:sp>
    </p:spTree>
    <p:extLst>
      <p:ext uri="{BB962C8B-B14F-4D97-AF65-F5344CB8AC3E}">
        <p14:creationId xmlns:p14="http://schemas.microsoft.com/office/powerpoint/2010/main" val="209824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Mentions et pages obligatoires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rPr>
              <a:t>Mention obligatoire sur la page d’accueil</a:t>
            </a:r>
          </a:p>
          <a:p>
            <a:pPr algn="l"/>
            <a:endParaRPr lang="fr-FR" sz="1800" dirty="0">
              <a:solidFill>
                <a:schemeClr val="tx1"/>
              </a:solidFill>
            </a:endParaRPr>
          </a:p>
          <a:p>
            <a:pPr algn="l"/>
            <a:r>
              <a:rPr lang="fr-FR" sz="1800" dirty="0">
                <a:solidFill>
                  <a:schemeClr val="tx1"/>
                </a:solidFill>
              </a:rPr>
              <a:t>« Accessibilité : totalement conforme » si tous les critères de contrôle du RGAA sont respectés ;</a:t>
            </a:r>
          </a:p>
          <a:p>
            <a:pPr algn="l"/>
            <a:r>
              <a:rPr lang="fr-FR" sz="1800" dirty="0">
                <a:solidFill>
                  <a:schemeClr val="tx1"/>
                </a:solidFill>
              </a:rPr>
              <a:t>« Accessibilité : partiellement conforme » si au moins 50 % des critères de contrôle du RGAA sont respectés ;</a:t>
            </a:r>
          </a:p>
          <a:p>
            <a:pPr algn="l"/>
            <a:r>
              <a:rPr lang="fr-FR" sz="1800" dirty="0">
                <a:solidFill>
                  <a:schemeClr val="tx1"/>
                </a:solidFill>
              </a:rPr>
              <a:t>« Accessibilité : non conforme » s’il n’existe aucun résultat d’audit en cours de validité permettant de mesurer le respect des critères ou si moins de 50 % des critères de contrôle du RGAA sont respectés.</a:t>
            </a:r>
          </a:p>
          <a:p>
            <a:pPr algn="l"/>
            <a:endParaRPr lang="fr-FR" sz="1800" dirty="0">
              <a:solidFill>
                <a:schemeClr val="tx1"/>
              </a:solidFill>
            </a:endParaRPr>
          </a:p>
          <a:p>
            <a:pPr algn="l"/>
            <a:r>
              <a:rPr lang="fr-FR" sz="1800" dirty="0">
                <a:solidFill>
                  <a:schemeClr val="tx1"/>
                </a:solidFill>
              </a:rPr>
              <a:t>Page accessibilité et liens obligatoires</a:t>
            </a:r>
          </a:p>
          <a:p>
            <a:pPr algn="l"/>
            <a:endParaRPr lang="fr-FR" altLang="fr-FR" sz="1800" dirty="0">
              <a:solidFill>
                <a:schemeClr val="tx1"/>
              </a:solidFill>
              <a:latin typeface="+mj-lt"/>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146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Navigation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8ED31CC6-D3E4-490A-9A2D-985C049C0C55}"/>
              </a:ext>
            </a:extLst>
          </p:cNvPr>
          <p:cNvSpPr txBox="1">
            <a:spLocks noChangeArrowheads="1"/>
          </p:cNvSpPr>
          <p:nvPr/>
        </p:nvSpPr>
        <p:spPr bwMode="auto">
          <a:xfrm>
            <a:off x="611560" y="18891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
        <p:nvSpPr>
          <p:cNvPr id="2" name="Rectangle 1">
            <a:extLst>
              <a:ext uri="{FF2B5EF4-FFF2-40B4-BE49-F238E27FC236}">
                <a16:creationId xmlns:a16="http://schemas.microsoft.com/office/drawing/2014/main" id="{0CB77216-EC58-48E8-91A0-4827265AB331}"/>
              </a:ext>
            </a:extLst>
          </p:cNvPr>
          <p:cNvSpPr/>
          <p:nvPr/>
        </p:nvSpPr>
        <p:spPr>
          <a:xfrm>
            <a:off x="539552" y="2413338"/>
            <a:ext cx="8064896" cy="3416320"/>
          </a:xfrm>
          <a:prstGeom prst="rect">
            <a:avLst/>
          </a:prstGeom>
        </p:spPr>
        <p:txBody>
          <a:bodyPr wrap="square">
            <a:spAutoFit/>
          </a:bodyPr>
          <a:lstStyle/>
          <a:p>
            <a:r>
              <a:rPr lang="fr-FR" b="1" dirty="0">
                <a:latin typeface="+mn-lt"/>
              </a:rPr>
              <a:t>Il faut :</a:t>
            </a:r>
          </a:p>
          <a:p>
            <a:pPr marL="285750" indent="-285750">
              <a:buFont typeface="Arial" panose="020B0604020202020204" pitchFamily="34" charset="0"/>
              <a:buChar char="•"/>
            </a:pPr>
            <a:r>
              <a:rPr lang="fr-FR" dirty="0">
                <a:latin typeface="+mn-lt"/>
              </a:rPr>
              <a:t>Garantir le fonctionnement de l’interface à la souris et au clavier</a:t>
            </a:r>
          </a:p>
          <a:p>
            <a:endParaRPr lang="fr-FR" dirty="0"/>
          </a:p>
          <a:p>
            <a:r>
              <a:rPr lang="fr-FR" dirty="0"/>
              <a:t>Toutes les interactions réalisables à la souris doivent également être possibles au clavier (et inversement).</a:t>
            </a:r>
          </a:p>
          <a:p>
            <a:r>
              <a:rPr lang="fr-FR" dirty="0"/>
              <a:t>En d’autres termes, chaque fois qu’il est possible d’interagir avec un composant à la souris, celui-ci doit également être atteignable et fonctionnel au clavier.</a:t>
            </a:r>
          </a:p>
          <a:p>
            <a:r>
              <a:rPr lang="fr-FR" dirty="0"/>
              <a:t>C’est par exemple le cas lors de l’affichage/masquage :</a:t>
            </a:r>
          </a:p>
          <a:p>
            <a:r>
              <a:rPr lang="fr-FR" dirty="0"/>
              <a:t>D’un sous-menu.</a:t>
            </a:r>
          </a:p>
          <a:p>
            <a:r>
              <a:rPr lang="fr-FR" dirty="0"/>
              <a:t>D’une fenêtre modale.</a:t>
            </a:r>
          </a:p>
          <a:p>
            <a:r>
              <a:rPr lang="fr-FR" dirty="0"/>
              <a:t>D’une infobulle personnalisée.</a:t>
            </a:r>
          </a:p>
          <a:p>
            <a:endParaRPr lang="fr-FR" dirty="0">
              <a:latin typeface="+mn-lt"/>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AE695CB5-328C-4732-A4D9-A27FE16FF84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60771" name="Text Box 5">
            <a:extLst>
              <a:ext uri="{FF2B5EF4-FFF2-40B4-BE49-F238E27FC236}">
                <a16:creationId xmlns:a16="http://schemas.microsoft.com/office/drawing/2014/main" id="{D7A70F11-680A-4F19-B801-D1785095F413}"/>
              </a:ext>
            </a:extLst>
          </p:cNvPr>
          <p:cNvSpPr txBox="1">
            <a:spLocks noChangeArrowheads="1"/>
          </p:cNvSpPr>
          <p:nvPr/>
        </p:nvSpPr>
        <p:spPr bwMode="auto">
          <a:xfrm>
            <a:off x="1714500" y="2060575"/>
            <a:ext cx="6094413" cy="36830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Navigation : les principes essentiels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sp>
        <p:nvSpPr>
          <p:cNvPr id="160772" name="Rectangle 5">
            <a:extLst>
              <a:ext uri="{FF2B5EF4-FFF2-40B4-BE49-F238E27FC236}">
                <a16:creationId xmlns:a16="http://schemas.microsoft.com/office/drawing/2014/main" id="{3543D8DB-03B2-4065-A6A1-142E65670BC9}"/>
              </a:ext>
            </a:extLst>
          </p:cNvPr>
          <p:cNvSpPr>
            <a:spLocks noChangeArrowheads="1"/>
          </p:cNvSpPr>
          <p:nvPr/>
        </p:nvSpPr>
        <p:spPr bwMode="auto">
          <a:xfrm>
            <a:off x="757238" y="169862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Présence/Cohérence des menus de navigation</a:t>
            </a: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Mettre des liens d’accès rapide</a:t>
            </a: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Fil d'Ariane, plan de site ou moteur de recherche</a:t>
            </a: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Avoir des liens explicites et concis</a:t>
            </a: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Signaler nouvelle fenêtre / poids / format / langue </a:t>
            </a:r>
          </a:p>
          <a:p>
            <a:pPr marL="322262" indent="-285750" eaLnBrk="1" hangingPunct="1">
              <a:lnSpc>
                <a:spcPct val="96000"/>
              </a:lnSpc>
              <a:spcBef>
                <a:spcPts val="700"/>
              </a:spcBef>
              <a:buFont typeface="Arial" panose="020B0604020202020204" pitchFamily="34" charset="0"/>
              <a:buChar char="•"/>
            </a:pPr>
            <a:r>
              <a:rPr kumimoji="1" lang="fr-FR" altLang="fr-FR" dirty="0">
                <a:solidFill>
                  <a:srgbClr val="000000"/>
                </a:solidFill>
                <a:latin typeface="+mn-lt"/>
              </a:rPr>
              <a:t> Laisser le contrôle des rafraichissements / redirections</a:t>
            </a:r>
            <a:endParaRPr kumimoji="1" lang="en-GB" altLang="fr-FR" dirty="0">
              <a:solidFill>
                <a:srgbClr val="000000"/>
              </a:solidFill>
              <a:latin typeface="+mn-lt"/>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52B8ADC5-946A-4A4C-8B41-8EDABAD341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8E4A8487-9CC8-4B6F-898C-AC1421C0B17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CD0A8B85-F922-46E1-BADB-4973AA71219F}"/>
              </a:ext>
            </a:extLst>
          </p:cNvPr>
          <p:cNvSpPr txBox="1">
            <a:spLocks noChangeArrowheads="1"/>
          </p:cNvSpPr>
          <p:nvPr/>
        </p:nvSpPr>
        <p:spPr bwMode="auto">
          <a:xfrm>
            <a:off x="611560" y="18891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Tree>
    <p:extLst>
      <p:ext uri="{BB962C8B-B14F-4D97-AF65-F5344CB8AC3E}">
        <p14:creationId xmlns:p14="http://schemas.microsoft.com/office/powerpoint/2010/main" val="1390465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Navigation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8ED31CC6-D3E4-490A-9A2D-985C049C0C55}"/>
              </a:ext>
            </a:extLst>
          </p:cNvPr>
          <p:cNvSpPr txBox="1">
            <a:spLocks noChangeArrowheads="1"/>
          </p:cNvSpPr>
          <p:nvPr/>
        </p:nvSpPr>
        <p:spPr bwMode="auto">
          <a:xfrm>
            <a:off x="611560" y="18891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
        <p:nvSpPr>
          <p:cNvPr id="2" name="Rectangle 1">
            <a:extLst>
              <a:ext uri="{FF2B5EF4-FFF2-40B4-BE49-F238E27FC236}">
                <a16:creationId xmlns:a16="http://schemas.microsoft.com/office/drawing/2014/main" id="{0CB77216-EC58-48E8-91A0-4827265AB331}"/>
              </a:ext>
            </a:extLst>
          </p:cNvPr>
          <p:cNvSpPr/>
          <p:nvPr/>
        </p:nvSpPr>
        <p:spPr>
          <a:xfrm>
            <a:off x="539552" y="2413338"/>
            <a:ext cx="8064896" cy="2308324"/>
          </a:xfrm>
          <a:prstGeom prst="rect">
            <a:avLst/>
          </a:prstGeom>
        </p:spPr>
        <p:txBody>
          <a:bodyPr wrap="square">
            <a:spAutoFit/>
          </a:bodyPr>
          <a:lstStyle/>
          <a:p>
            <a:r>
              <a:rPr lang="fr-FR" b="1" dirty="0">
                <a:latin typeface="+mn-lt"/>
              </a:rPr>
              <a:t>Il faut :</a:t>
            </a:r>
          </a:p>
          <a:p>
            <a:pPr marL="285750" indent="-285750">
              <a:buFont typeface="Arial" panose="020B0604020202020204" pitchFamily="34" charset="0"/>
              <a:buChar char="•"/>
            </a:pPr>
            <a:r>
              <a:rPr lang="fr-FR" dirty="0">
                <a:latin typeface="+mn-lt"/>
              </a:rPr>
              <a:t>Veiller à ce que l’ordre de tabulation suive la logique de l’ordre de lecture</a:t>
            </a:r>
          </a:p>
          <a:p>
            <a:pPr marL="285750" indent="-285750">
              <a:buFont typeface="Arial" panose="020B0604020202020204" pitchFamily="34" charset="0"/>
              <a:buChar char="•"/>
            </a:pPr>
            <a:endParaRPr lang="fr-FR" dirty="0">
              <a:latin typeface="+mn-lt"/>
            </a:endParaRPr>
          </a:p>
          <a:p>
            <a:r>
              <a:rPr lang="fr-FR" dirty="0"/>
              <a:t>L’ordre de tabulation doit suivre la logique de l’ordre de lecture visuel de la page.</a:t>
            </a:r>
          </a:p>
          <a:p>
            <a:r>
              <a:rPr lang="fr-FR" dirty="0"/>
              <a:t>C’est-à-dire que lorsqu’un élément interactif en précède immédiatement un autre lors du parcours visuel de la page, le focus doit continuer sur le second élément immédiatement après avoir quitté le premier.</a:t>
            </a:r>
          </a:p>
          <a:p>
            <a:pPr marL="285750" indent="-285750">
              <a:buFont typeface="Arial" panose="020B0604020202020204" pitchFamily="34" charset="0"/>
              <a:buChar char="•"/>
            </a:pPr>
            <a:endParaRPr lang="fr-FR" dirty="0">
              <a:latin typeface="+mn-lt"/>
            </a:endParaRPr>
          </a:p>
        </p:txBody>
      </p:sp>
    </p:spTree>
    <p:extLst>
      <p:ext uri="{BB962C8B-B14F-4D97-AF65-F5344CB8AC3E}">
        <p14:creationId xmlns:p14="http://schemas.microsoft.com/office/powerpoint/2010/main" val="1517900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Navigation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8ED31CC6-D3E4-490A-9A2D-985C049C0C55}"/>
              </a:ext>
            </a:extLst>
          </p:cNvPr>
          <p:cNvSpPr txBox="1">
            <a:spLocks noChangeArrowheads="1"/>
          </p:cNvSpPr>
          <p:nvPr/>
        </p:nvSpPr>
        <p:spPr bwMode="auto">
          <a:xfrm>
            <a:off x="611560" y="18891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
        <p:nvSpPr>
          <p:cNvPr id="2" name="Rectangle 1">
            <a:extLst>
              <a:ext uri="{FF2B5EF4-FFF2-40B4-BE49-F238E27FC236}">
                <a16:creationId xmlns:a16="http://schemas.microsoft.com/office/drawing/2014/main" id="{0CB77216-EC58-48E8-91A0-4827265AB331}"/>
              </a:ext>
            </a:extLst>
          </p:cNvPr>
          <p:cNvSpPr/>
          <p:nvPr/>
        </p:nvSpPr>
        <p:spPr>
          <a:xfrm>
            <a:off x="539552" y="2413338"/>
            <a:ext cx="8064896" cy="1754326"/>
          </a:xfrm>
          <a:prstGeom prst="rect">
            <a:avLst/>
          </a:prstGeom>
        </p:spPr>
        <p:txBody>
          <a:bodyPr wrap="square">
            <a:spAutoFit/>
          </a:bodyPr>
          <a:lstStyle/>
          <a:p>
            <a:r>
              <a:rPr lang="fr-FR" b="1" dirty="0">
                <a:latin typeface="+mn-lt"/>
              </a:rPr>
              <a:t>Il faut :</a:t>
            </a:r>
          </a:p>
          <a:p>
            <a:pPr marL="285750" indent="-285750">
              <a:buFont typeface="Arial" panose="020B0604020202020204" pitchFamily="34" charset="0"/>
              <a:buChar char="•"/>
            </a:pPr>
            <a:r>
              <a:rPr lang="fr-FR" dirty="0">
                <a:latin typeface="+mn-lt"/>
              </a:rPr>
              <a:t>Garantir la visibilité de la prise de focus au clavier</a:t>
            </a:r>
          </a:p>
          <a:p>
            <a:pPr marL="285750" indent="-285750">
              <a:buFont typeface="Arial" panose="020B0604020202020204" pitchFamily="34" charset="0"/>
              <a:buChar char="•"/>
            </a:pPr>
            <a:endParaRPr lang="fr-FR" dirty="0">
              <a:latin typeface="+mn-lt"/>
            </a:endParaRPr>
          </a:p>
          <a:p>
            <a:r>
              <a:rPr lang="fr-FR" dirty="0"/>
              <a:t>Afin de permettre aux personnes qui naviguent au clavier de se situer dans la page, chaque élément interactif (liens, boutons, champs de formulaires, etc.) doit être visuellement mis en avant lors de la prise de focus.</a:t>
            </a:r>
            <a:endParaRPr lang="fr-FR" dirty="0">
              <a:latin typeface="+mn-lt"/>
            </a:endParaRPr>
          </a:p>
        </p:txBody>
      </p:sp>
      <p:pic>
        <p:nvPicPr>
          <p:cNvPr id="3" name="Image 2">
            <a:extLst>
              <a:ext uri="{FF2B5EF4-FFF2-40B4-BE49-F238E27FC236}">
                <a16:creationId xmlns:a16="http://schemas.microsoft.com/office/drawing/2014/main" id="{101795F1-011E-48B5-A3DC-6A9D2F030743}"/>
              </a:ext>
            </a:extLst>
          </p:cNvPr>
          <p:cNvPicPr>
            <a:picLocks noChangeAspect="1"/>
          </p:cNvPicPr>
          <p:nvPr/>
        </p:nvPicPr>
        <p:blipFill>
          <a:blip r:embed="rId5"/>
          <a:stretch>
            <a:fillRect/>
          </a:stretch>
        </p:blipFill>
        <p:spPr>
          <a:xfrm>
            <a:off x="845241" y="4313592"/>
            <a:ext cx="4230815" cy="2225421"/>
          </a:xfrm>
          <a:prstGeom prst="rect">
            <a:avLst/>
          </a:prstGeom>
        </p:spPr>
      </p:pic>
    </p:spTree>
    <p:extLst>
      <p:ext uri="{BB962C8B-B14F-4D97-AF65-F5344CB8AC3E}">
        <p14:creationId xmlns:p14="http://schemas.microsoft.com/office/powerpoint/2010/main" val="35228604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Navigation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8ED31CC6-D3E4-490A-9A2D-985C049C0C55}"/>
              </a:ext>
            </a:extLst>
          </p:cNvPr>
          <p:cNvSpPr txBox="1">
            <a:spLocks noChangeArrowheads="1"/>
          </p:cNvSpPr>
          <p:nvPr/>
        </p:nvSpPr>
        <p:spPr bwMode="auto">
          <a:xfrm>
            <a:off x="611560" y="18891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
        <p:nvSpPr>
          <p:cNvPr id="2" name="Rectangle 1">
            <a:extLst>
              <a:ext uri="{FF2B5EF4-FFF2-40B4-BE49-F238E27FC236}">
                <a16:creationId xmlns:a16="http://schemas.microsoft.com/office/drawing/2014/main" id="{0CB77216-EC58-48E8-91A0-4827265AB331}"/>
              </a:ext>
            </a:extLst>
          </p:cNvPr>
          <p:cNvSpPr/>
          <p:nvPr/>
        </p:nvSpPr>
        <p:spPr>
          <a:xfrm>
            <a:off x="539552" y="2413338"/>
            <a:ext cx="8064896" cy="2585323"/>
          </a:xfrm>
          <a:prstGeom prst="rect">
            <a:avLst/>
          </a:prstGeom>
        </p:spPr>
        <p:txBody>
          <a:bodyPr wrap="square">
            <a:spAutoFit/>
          </a:bodyPr>
          <a:lstStyle/>
          <a:p>
            <a:r>
              <a:rPr lang="fr-FR" b="1" dirty="0">
                <a:latin typeface="+mn-lt"/>
              </a:rPr>
              <a:t>Il faut :</a:t>
            </a:r>
          </a:p>
          <a:p>
            <a:pPr marL="285750" indent="-285750">
              <a:buFont typeface="Arial" panose="020B0604020202020204" pitchFamily="34" charset="0"/>
              <a:buChar char="•"/>
            </a:pPr>
            <a:r>
              <a:rPr lang="fr-FR" dirty="0">
                <a:latin typeface="+mn-lt"/>
              </a:rPr>
              <a:t>Mettre en place un lien d’évitement</a:t>
            </a:r>
          </a:p>
          <a:p>
            <a:pPr marL="285750" indent="-285750">
              <a:buFont typeface="Arial" panose="020B0604020202020204" pitchFamily="34" charset="0"/>
              <a:buChar char="•"/>
            </a:pPr>
            <a:endParaRPr lang="fr-FR" b="0" i="0" dirty="0">
              <a:effectLst/>
              <a:latin typeface="+mn-lt"/>
            </a:endParaRPr>
          </a:p>
          <a:p>
            <a:r>
              <a:rPr lang="fr-FR" dirty="0"/>
              <a:t>Un lien d’évitement du type « Aller au contenu » doit systématiquement être présent sur chaque page afin de faciliter la navigation au clavier.</a:t>
            </a:r>
          </a:p>
          <a:p>
            <a:r>
              <a:rPr lang="fr-FR" dirty="0"/>
              <a:t>Ce lien doit être le premier élément interactif dans le code HTML.</a:t>
            </a:r>
          </a:p>
          <a:p>
            <a:r>
              <a:rPr lang="fr-FR" dirty="0"/>
              <a:t>Il s’agit d’un lien interne qui doit permettre un accès direct au contenu principal de la page.</a:t>
            </a:r>
          </a:p>
          <a:p>
            <a:endParaRPr lang="fr-FR" b="0" i="0" dirty="0">
              <a:effectLst/>
              <a:latin typeface="+mn-lt"/>
            </a:endParaRPr>
          </a:p>
        </p:txBody>
      </p:sp>
      <p:pic>
        <p:nvPicPr>
          <p:cNvPr id="3" name="Image 2">
            <a:extLst>
              <a:ext uri="{FF2B5EF4-FFF2-40B4-BE49-F238E27FC236}">
                <a16:creationId xmlns:a16="http://schemas.microsoft.com/office/drawing/2014/main" id="{8D54E2BF-8D1C-4EF3-8047-5971066569CD}"/>
              </a:ext>
            </a:extLst>
          </p:cNvPr>
          <p:cNvPicPr>
            <a:picLocks noChangeAspect="1"/>
          </p:cNvPicPr>
          <p:nvPr/>
        </p:nvPicPr>
        <p:blipFill>
          <a:blip r:embed="rId5"/>
          <a:stretch>
            <a:fillRect/>
          </a:stretch>
        </p:blipFill>
        <p:spPr>
          <a:xfrm>
            <a:off x="817946" y="4696561"/>
            <a:ext cx="4136517" cy="1948815"/>
          </a:xfrm>
          <a:prstGeom prst="rect">
            <a:avLst/>
          </a:prstGeom>
        </p:spPr>
      </p:pic>
    </p:spTree>
    <p:extLst>
      <p:ext uri="{BB962C8B-B14F-4D97-AF65-F5344CB8AC3E}">
        <p14:creationId xmlns:p14="http://schemas.microsoft.com/office/powerpoint/2010/main" val="29674699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Cadres / Iframe : </a:t>
            </a:r>
            <a:r>
              <a:rPr kumimoji="1" lang="fr-FR" altLang="fr-FR" sz="2400" dirty="0">
                <a:solidFill>
                  <a:srgbClr val="37516D"/>
                </a:solidFill>
                <a:latin typeface="Trebuchet MS" panose="020B0603020202020204" pitchFamily="34" charset="0"/>
              </a:rPr>
              <a:t>Définition</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a:extLst>
              <a:ext uri="{FF2B5EF4-FFF2-40B4-BE49-F238E27FC236}">
                <a16:creationId xmlns:a16="http://schemas.microsoft.com/office/drawing/2014/main" id="{68372364-DDD6-49A8-BB6F-66725A73ACDE}"/>
              </a:ext>
            </a:extLst>
          </p:cNvPr>
          <p:cNvSpPr txBox="1">
            <a:spLocks noChangeArrowheads="1"/>
          </p:cNvSpPr>
          <p:nvPr/>
        </p:nvSpPr>
        <p:spPr bwMode="auto">
          <a:xfrm>
            <a:off x="357188" y="188913"/>
            <a:ext cx="2351906" cy="3571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Cadres / Iframe</a:t>
            </a:r>
          </a:p>
        </p:txBody>
      </p:sp>
      <p:sp>
        <p:nvSpPr>
          <p:cNvPr id="2" name="Rectangle 1">
            <a:extLst>
              <a:ext uri="{FF2B5EF4-FFF2-40B4-BE49-F238E27FC236}">
                <a16:creationId xmlns:a16="http://schemas.microsoft.com/office/drawing/2014/main" id="{4D32B80B-01BA-45A9-80F4-0C1336E12F58}"/>
              </a:ext>
            </a:extLst>
          </p:cNvPr>
          <p:cNvSpPr/>
          <p:nvPr/>
        </p:nvSpPr>
        <p:spPr>
          <a:xfrm>
            <a:off x="205259" y="2492896"/>
            <a:ext cx="8748711" cy="3416320"/>
          </a:xfrm>
          <a:prstGeom prst="rect">
            <a:avLst/>
          </a:prstGeom>
        </p:spPr>
        <p:txBody>
          <a:bodyPr wrap="square">
            <a:spAutoFit/>
          </a:bodyPr>
          <a:lstStyle/>
          <a:p>
            <a:r>
              <a:rPr lang="fr-FR" dirty="0">
                <a:latin typeface="+mn-lt"/>
              </a:rPr>
              <a:t>Le terme </a:t>
            </a:r>
            <a:r>
              <a:rPr lang="fr-FR" b="1" dirty="0">
                <a:latin typeface="+mn-lt"/>
              </a:rPr>
              <a:t>iFrame</a:t>
            </a:r>
            <a:r>
              <a:rPr lang="fr-FR" dirty="0">
                <a:latin typeface="+mn-lt"/>
              </a:rPr>
              <a:t> signifie « </a:t>
            </a:r>
            <a:r>
              <a:rPr lang="fr-FR" b="1" dirty="0">
                <a:latin typeface="+mn-lt"/>
              </a:rPr>
              <a:t>inline Frame </a:t>
            </a:r>
            <a:r>
              <a:rPr lang="fr-FR" dirty="0">
                <a:latin typeface="+mn-lt"/>
              </a:rPr>
              <a:t>». On pourrait traduire cette expression par « cadre ou programme en ligne ». Il s’agit d’une page </a:t>
            </a:r>
            <a:r>
              <a:rPr lang="fr-FR" b="1" dirty="0">
                <a:latin typeface="+mn-lt"/>
              </a:rPr>
              <a:t>HTML</a:t>
            </a:r>
            <a:r>
              <a:rPr lang="fr-FR" dirty="0">
                <a:latin typeface="+mn-lt"/>
              </a:rPr>
              <a:t> qui va être intégrée au sein d’une autre page </a:t>
            </a:r>
            <a:r>
              <a:rPr lang="fr-FR" b="1" dirty="0">
                <a:latin typeface="+mn-lt"/>
              </a:rPr>
              <a:t>HTML</a:t>
            </a:r>
            <a:r>
              <a:rPr lang="fr-FR" dirty="0">
                <a:latin typeface="+mn-lt"/>
              </a:rPr>
              <a:t>. C’est le nom même d’une balise HTML permettant, entre autres, les tags publicitaires .</a:t>
            </a:r>
          </a:p>
          <a:p>
            <a:endParaRPr lang="fr-FR" dirty="0">
              <a:latin typeface="+mn-lt"/>
            </a:endParaRPr>
          </a:p>
          <a:p>
            <a:r>
              <a:rPr lang="fr-FR" b="1" dirty="0">
                <a:latin typeface="+mn-lt"/>
              </a:rPr>
              <a:t>Une page intégrée à une autre</a:t>
            </a:r>
          </a:p>
          <a:p>
            <a:r>
              <a:rPr lang="fr-FR" dirty="0">
                <a:latin typeface="+mn-lt"/>
              </a:rPr>
              <a:t>En navigant sur une page web, l’internaute peut voir s’afficher un élément correspondant à un autre site, mais intégré à la page sur laquelle il est. Par exemple, sur un site d’annonces, un encadré peut indiquer la position où trouver le produit ou le lieu grâce à </a:t>
            </a:r>
            <a:r>
              <a:rPr lang="fr-FR" b="1" dirty="0">
                <a:latin typeface="+mn-lt"/>
              </a:rPr>
              <a:t>Google Maps</a:t>
            </a:r>
            <a:r>
              <a:rPr lang="fr-FR" dirty="0">
                <a:latin typeface="+mn-lt"/>
              </a:rPr>
              <a:t>.</a:t>
            </a:r>
          </a:p>
          <a:p>
            <a:r>
              <a:rPr lang="fr-FR" dirty="0">
                <a:latin typeface="+mn-lt"/>
              </a:rPr>
              <a:t>Cet affichage de </a:t>
            </a:r>
            <a:r>
              <a:rPr lang="fr-FR" b="1" dirty="0">
                <a:latin typeface="+mn-lt"/>
              </a:rPr>
              <a:t>Google Maps</a:t>
            </a:r>
            <a:r>
              <a:rPr lang="fr-FR" dirty="0">
                <a:latin typeface="+mn-lt"/>
              </a:rPr>
              <a:t> utilise une balise </a:t>
            </a:r>
            <a:r>
              <a:rPr lang="fr-FR" b="1" dirty="0">
                <a:latin typeface="+mn-lt"/>
              </a:rPr>
              <a:t>HTML</a:t>
            </a:r>
            <a:r>
              <a:rPr lang="fr-FR" dirty="0">
                <a:latin typeface="+mn-lt"/>
              </a:rPr>
              <a:t> que l’on nomme </a:t>
            </a:r>
            <a:r>
              <a:rPr lang="fr-FR" b="1" dirty="0">
                <a:latin typeface="+mn-lt"/>
              </a:rPr>
              <a:t>iFrame</a:t>
            </a:r>
            <a:r>
              <a:rPr lang="fr-FR" dirty="0">
                <a:latin typeface="+mn-lt"/>
              </a:rPr>
              <a:t>. Elle permet au service de localisation de s’intégrer parfaitement à la page web en question en terme de développement web et mobile.</a:t>
            </a:r>
          </a:p>
        </p:txBody>
      </p:sp>
    </p:spTree>
    <p:extLst>
      <p:ext uri="{BB962C8B-B14F-4D97-AF65-F5344CB8AC3E}">
        <p14:creationId xmlns:p14="http://schemas.microsoft.com/office/powerpoint/2010/main" val="9702703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Cadres / Iframe : </a:t>
            </a:r>
            <a:r>
              <a:rPr kumimoji="1" lang="fr-FR" altLang="fr-FR" sz="2400" dirty="0">
                <a:solidFill>
                  <a:srgbClr val="37516D"/>
                </a:solidFill>
                <a:latin typeface="Trebuchet MS" panose="020B0603020202020204" pitchFamily="34" charset="0"/>
              </a:rPr>
              <a:t>Attribut</a:t>
            </a:r>
            <a:r>
              <a:rPr kumimoji="1" lang="en-GB" altLang="fr-FR" sz="2400" dirty="0">
                <a:solidFill>
                  <a:srgbClr val="37516D"/>
                </a:solidFill>
                <a:latin typeface="Trebuchet MS" panose="020B0603020202020204" pitchFamily="34" charset="0"/>
              </a:rPr>
              <a:t> “Title”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a:extLst>
              <a:ext uri="{FF2B5EF4-FFF2-40B4-BE49-F238E27FC236}">
                <a16:creationId xmlns:a16="http://schemas.microsoft.com/office/drawing/2014/main" id="{68372364-DDD6-49A8-BB6F-66725A73ACDE}"/>
              </a:ext>
            </a:extLst>
          </p:cNvPr>
          <p:cNvSpPr txBox="1">
            <a:spLocks noChangeArrowheads="1"/>
          </p:cNvSpPr>
          <p:nvPr/>
        </p:nvSpPr>
        <p:spPr bwMode="auto">
          <a:xfrm>
            <a:off x="357188" y="188913"/>
            <a:ext cx="2351906" cy="3571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Cadres / Iframe</a:t>
            </a:r>
          </a:p>
        </p:txBody>
      </p:sp>
      <p:sp>
        <p:nvSpPr>
          <p:cNvPr id="2" name="Rectangle 1">
            <a:extLst>
              <a:ext uri="{FF2B5EF4-FFF2-40B4-BE49-F238E27FC236}">
                <a16:creationId xmlns:a16="http://schemas.microsoft.com/office/drawing/2014/main" id="{4D32B80B-01BA-45A9-80F4-0C1336E12F58}"/>
              </a:ext>
            </a:extLst>
          </p:cNvPr>
          <p:cNvSpPr/>
          <p:nvPr/>
        </p:nvSpPr>
        <p:spPr>
          <a:xfrm>
            <a:off x="205259" y="2492896"/>
            <a:ext cx="8748711" cy="1200329"/>
          </a:xfrm>
          <a:prstGeom prst="rect">
            <a:avLst/>
          </a:prstGeom>
        </p:spPr>
        <p:txBody>
          <a:bodyPr wrap="square">
            <a:spAutoFit/>
          </a:bodyPr>
          <a:lstStyle/>
          <a:p>
            <a:r>
              <a:rPr lang="fr-FR" dirty="0">
                <a:latin typeface="+mn-lt"/>
              </a:rPr>
              <a:t>Chaque fois qu’une balise &lt;</a:t>
            </a:r>
            <a:r>
              <a:rPr lang="fr-FR" dirty="0" err="1">
                <a:latin typeface="+mn-lt"/>
              </a:rPr>
              <a:t>iframe</a:t>
            </a:r>
            <a:r>
              <a:rPr lang="fr-FR" dirty="0">
                <a:latin typeface="+mn-lt"/>
              </a:rPr>
              <a:t>&gt; est intégrée dans la page, il faut ajouter un attribut « title » sur cette dernière.</a:t>
            </a:r>
          </a:p>
          <a:p>
            <a:endParaRPr lang="fr-FR" dirty="0">
              <a:latin typeface="+mn-lt"/>
            </a:endParaRPr>
          </a:p>
          <a:p>
            <a:endParaRPr lang="fr-FR" dirty="0">
              <a:latin typeface="+mn-lt"/>
            </a:endParaRPr>
          </a:p>
        </p:txBody>
      </p:sp>
      <p:pic>
        <p:nvPicPr>
          <p:cNvPr id="7" name="Image 6">
            <a:extLst>
              <a:ext uri="{FF2B5EF4-FFF2-40B4-BE49-F238E27FC236}">
                <a16:creationId xmlns:a16="http://schemas.microsoft.com/office/drawing/2014/main" id="{03DB67E4-6846-483C-AEB5-BCC4F4C5DCFC}"/>
              </a:ext>
            </a:extLst>
          </p:cNvPr>
          <p:cNvPicPr>
            <a:picLocks noChangeAspect="1"/>
          </p:cNvPicPr>
          <p:nvPr/>
        </p:nvPicPr>
        <p:blipFill>
          <a:blip r:embed="rId5"/>
          <a:stretch>
            <a:fillRect/>
          </a:stretch>
        </p:blipFill>
        <p:spPr>
          <a:xfrm>
            <a:off x="954087" y="3247658"/>
            <a:ext cx="7038975" cy="2476500"/>
          </a:xfrm>
          <a:prstGeom prst="rect">
            <a:avLst/>
          </a:prstGeom>
        </p:spPr>
      </p:pic>
    </p:spTree>
    <p:extLst>
      <p:ext uri="{BB962C8B-B14F-4D97-AF65-F5344CB8AC3E}">
        <p14:creationId xmlns:p14="http://schemas.microsoft.com/office/powerpoint/2010/main" val="35888210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94421B5-1441-4859-AED6-35EF89376B1A}"/>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7763" name="Text Box 5">
            <a:extLst>
              <a:ext uri="{FF2B5EF4-FFF2-40B4-BE49-F238E27FC236}">
                <a16:creationId xmlns:a16="http://schemas.microsoft.com/office/drawing/2014/main" id="{8CDE7A5D-2B8D-4E7D-9067-4608EF6D6F32}"/>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36699"/>
                </a:solidFill>
                <a:latin typeface="Trebuchet MS" panose="020B0603020202020204" pitchFamily="34" charset="0"/>
              </a:rPr>
              <a:t>Scripts : </a:t>
            </a:r>
            <a:r>
              <a:rPr kumimoji="1" lang="fr-FR" altLang="fr-FR" sz="2400" dirty="0">
                <a:solidFill>
                  <a:schemeClr val="bg2"/>
                </a:solidFill>
                <a:latin typeface="Trebuchet MS" panose="020B0603020202020204" pitchFamily="34" charset="0"/>
              </a:rPr>
              <a:t>outils</a:t>
            </a:r>
          </a:p>
        </p:txBody>
      </p:sp>
      <p:sp>
        <p:nvSpPr>
          <p:cNvPr id="117764" name="Text Box 3">
            <a:extLst>
              <a:ext uri="{FF2B5EF4-FFF2-40B4-BE49-F238E27FC236}">
                <a16:creationId xmlns:a16="http://schemas.microsoft.com/office/drawing/2014/main" id="{5C9E478A-3C1F-4F1F-8912-3D572C9F4DB1}"/>
              </a:ext>
            </a:extLst>
          </p:cNvPr>
          <p:cNvSpPr txBox="1">
            <a:spLocks noChangeArrowheads="1"/>
          </p:cNvSpPr>
          <p:nvPr/>
        </p:nvSpPr>
        <p:spPr bwMode="auto">
          <a:xfrm>
            <a:off x="358775" y="2571750"/>
            <a:ext cx="8426450" cy="18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3"/>
              </a:buBlip>
            </a:pPr>
            <a:r>
              <a:rPr kumimoji="1" lang="en-GB" altLang="fr-FR" sz="2400" dirty="0">
                <a:solidFill>
                  <a:srgbClr val="000000"/>
                </a:solidFill>
                <a:latin typeface="+mn-lt"/>
                <a:ea typeface="MS Gothic" panose="020B0609070205080204" pitchFamily="49" charset="-128"/>
                <a:cs typeface="Arial Unicode MS" pitchFamily="34" charset="-128"/>
              </a:rPr>
              <a:t> </a:t>
            </a:r>
            <a:r>
              <a:rPr lang="fr-FR" dirty="0"/>
              <a:t>JavaScript est un langage de programmation qui vous permet de mettre en œuvre des éléments complexes sur des pages Web (une page Web contenant plus que de simples informations statiques). Chaque fois qu'une page affiche des mises à jour de contenu en temps réel, des cartes interactives, des animations graphiques 2D / 3D ou un juke-box vidéo défilant, etc… JavaScript est probablement impliqué.</a:t>
            </a:r>
            <a:r>
              <a:rPr kumimoji="1" lang="fr-FR" altLang="fr-FR" dirty="0">
                <a:solidFill>
                  <a:srgbClr val="000000"/>
                </a:solidFill>
                <a:latin typeface="+mn-lt"/>
                <a:ea typeface="MS Gothic" panose="020B0609070205080204" pitchFamily="49" charset="-128"/>
                <a:cs typeface="Arial Unicode MS" pitchFamily="34" charset="-128"/>
              </a:rPr>
              <a:t>.</a:t>
            </a:r>
            <a:r>
              <a:rPr kumimoji="1" lang="en-GB" altLang="fr-FR" sz="2400" dirty="0">
                <a:solidFill>
                  <a:srgbClr val="000000"/>
                </a:solidFill>
                <a:latin typeface="+mn-lt"/>
                <a:ea typeface="MS Gothic" panose="020B0609070205080204" pitchFamily="49" charset="-128"/>
                <a:cs typeface="Arial Unicode MS" pitchFamily="34" charset="-128"/>
              </a:rPr>
              <a:t> </a:t>
            </a:r>
            <a:endParaRPr kumimoji="1" lang="en-GB" altLang="fr-FR" dirty="0">
              <a:solidFill>
                <a:srgbClr val="000000"/>
              </a:solidFill>
              <a:latin typeface="+mn-lt"/>
              <a:ea typeface="MS Gothic" panose="020B0609070205080204" pitchFamily="49" charset="-128"/>
              <a:cs typeface="Arial Unicode MS" pitchFamily="34" charset="-128"/>
            </a:endParaRPr>
          </a:p>
        </p:txBody>
      </p:sp>
      <p:pic>
        <p:nvPicPr>
          <p:cNvPr id="7" name="Image 48" descr="Logo VYV">
            <a:extLst>
              <a:ext uri="{FF2B5EF4-FFF2-40B4-BE49-F238E27FC236}">
                <a16:creationId xmlns:a16="http://schemas.microsoft.com/office/drawing/2014/main" id="{85616E23-4247-47BC-A9AA-CA4BA17AA28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69A7B76-4B93-4C02-A9C1-0C9A1FB4BF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
            <a:extLst>
              <a:ext uri="{FF2B5EF4-FFF2-40B4-BE49-F238E27FC236}">
                <a16:creationId xmlns:a16="http://schemas.microsoft.com/office/drawing/2014/main" id="{5CB203C8-573D-4D11-B93A-4D79B0D995EC}"/>
              </a:ext>
            </a:extLst>
          </p:cNvPr>
          <p:cNvSpPr txBox="1">
            <a:spLocks noChangeArrowheads="1"/>
          </p:cNvSpPr>
          <p:nvPr/>
        </p:nvSpPr>
        <p:spPr bwMode="auto">
          <a:xfrm>
            <a:off x="5673207" y="116468"/>
            <a:ext cx="3096716" cy="445990"/>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Scripts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94421B5-1441-4859-AED6-35EF89376B1A}"/>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7763" name="Text Box 5">
            <a:extLst>
              <a:ext uri="{FF2B5EF4-FFF2-40B4-BE49-F238E27FC236}">
                <a16:creationId xmlns:a16="http://schemas.microsoft.com/office/drawing/2014/main" id="{8CDE7A5D-2B8D-4E7D-9067-4608EF6D6F32}"/>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36699"/>
                </a:solidFill>
                <a:latin typeface="Trebuchet MS" panose="020B0603020202020204" pitchFamily="34" charset="0"/>
              </a:rPr>
              <a:t>Scripts : Les questions à se poser</a:t>
            </a:r>
            <a:endParaRPr kumimoji="1" lang="fr-FR" altLang="fr-FR" sz="2400" dirty="0">
              <a:solidFill>
                <a:schemeClr val="bg2"/>
              </a:solidFill>
              <a:latin typeface="Trebuchet MS" panose="020B0603020202020204" pitchFamily="34" charset="0"/>
            </a:endParaRPr>
          </a:p>
        </p:txBody>
      </p:sp>
      <p:sp>
        <p:nvSpPr>
          <p:cNvPr id="117764" name="Text Box 3">
            <a:extLst>
              <a:ext uri="{FF2B5EF4-FFF2-40B4-BE49-F238E27FC236}">
                <a16:creationId xmlns:a16="http://schemas.microsoft.com/office/drawing/2014/main" id="{5C9E478A-3C1F-4F1F-8912-3D572C9F4DB1}"/>
              </a:ext>
            </a:extLst>
          </p:cNvPr>
          <p:cNvSpPr txBox="1">
            <a:spLocks noChangeArrowheads="1"/>
          </p:cNvSpPr>
          <p:nvPr/>
        </p:nvSpPr>
        <p:spPr bwMode="auto">
          <a:xfrm>
            <a:off x="358775" y="2571750"/>
            <a:ext cx="8426450" cy="281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3"/>
              </a:buBlip>
            </a:pPr>
            <a:r>
              <a:rPr kumimoji="1" lang="fr-FR" altLang="fr-FR" dirty="0">
                <a:solidFill>
                  <a:srgbClr val="000000"/>
                </a:solidFill>
                <a:latin typeface="+mn-lt"/>
                <a:ea typeface="MS Gothic" panose="020B0609070205080204" pitchFamily="49" charset="-128"/>
                <a:cs typeface="Arial Unicode MS" pitchFamily="34" charset="-128"/>
              </a:rPr>
              <a:t> Vérifier la compatibilité d’un script avec une technologie d’assistance, permettant d’accéder aux mêmes fonctionnalités</a:t>
            </a:r>
          </a:p>
          <a:p>
            <a:pPr eaLnBrk="1" hangingPunct="1">
              <a:lnSpc>
                <a:spcPct val="113000"/>
              </a:lnSpc>
              <a:spcBef>
                <a:spcPts val="600"/>
              </a:spcBef>
              <a:buClr>
                <a:srgbClr val="FF0000"/>
              </a:buClr>
              <a:buBlip>
                <a:blip r:embed="rId3"/>
              </a:buBlip>
            </a:pPr>
            <a:r>
              <a:rPr kumimoji="1" lang="fr-FR" altLang="fr-FR" dirty="0">
                <a:solidFill>
                  <a:srgbClr val="000000"/>
                </a:solidFill>
                <a:latin typeface="+mn-lt"/>
                <a:ea typeface="MS Gothic" panose="020B0609070205080204" pitchFamily="49" charset="-128"/>
                <a:cs typeface="Arial Unicode MS" pitchFamily="34" charset="-128"/>
              </a:rPr>
              <a:t> Vérifier si chaque script est contrôlable par le clavier  (</a:t>
            </a:r>
            <a:r>
              <a:rPr kumimoji="1" lang="fr-FR" altLang="fr-FR" dirty="0">
                <a:solidFill>
                  <a:srgbClr val="000000"/>
                </a:solidFill>
              </a:rPr>
              <a:t>Interface/Page utilisable au clavier)</a:t>
            </a:r>
            <a:endParaRPr kumimoji="1" lang="fr-FR" altLang="fr-FR" dirty="0">
              <a:solidFill>
                <a:srgbClr val="000000"/>
              </a:solidFill>
              <a:latin typeface="+mn-lt"/>
              <a:ea typeface="MS Gothic" panose="020B0609070205080204" pitchFamily="49" charset="-128"/>
              <a:cs typeface="Arial Unicode MS" pitchFamily="34" charset="-128"/>
            </a:endParaRPr>
          </a:p>
          <a:p>
            <a:pPr eaLnBrk="1" hangingPunct="1">
              <a:lnSpc>
                <a:spcPct val="113000"/>
              </a:lnSpc>
              <a:spcBef>
                <a:spcPts val="600"/>
              </a:spcBef>
              <a:buClr>
                <a:srgbClr val="FF0000"/>
              </a:buClr>
              <a:buBlip>
                <a:blip r:embed="rId3"/>
              </a:buBlip>
            </a:pPr>
            <a:r>
              <a:rPr kumimoji="1" lang="fr-FR" altLang="fr-FR" dirty="0">
                <a:solidFill>
                  <a:srgbClr val="000000"/>
                </a:solidFill>
                <a:latin typeface="+mn-lt"/>
                <a:ea typeface="MS Gothic" panose="020B0609070205080204" pitchFamily="49" charset="-128"/>
                <a:cs typeface="Arial Unicode MS" pitchFamily="34" charset="-128"/>
              </a:rPr>
              <a:t> Vérifier si l’utilisateur est averti de chaque changement de contexte (</a:t>
            </a:r>
            <a:r>
              <a:rPr kumimoji="1" lang="fr-FR" altLang="fr-FR" dirty="0">
                <a:solidFill>
                  <a:srgbClr val="000000"/>
                </a:solidFill>
              </a:rPr>
              <a:t>Laisser le contrôle et avertir des alertes et changements)</a:t>
            </a:r>
            <a:endParaRPr kumimoji="1" lang="fr-FR" altLang="fr-FR" dirty="0">
              <a:solidFill>
                <a:srgbClr val="000000"/>
              </a:solidFill>
              <a:latin typeface="+mn-lt"/>
              <a:ea typeface="MS Gothic" panose="020B0609070205080204" pitchFamily="49" charset="-128"/>
              <a:cs typeface="Arial Unicode MS" pitchFamily="34" charset="-128"/>
            </a:endParaRPr>
          </a:p>
          <a:p>
            <a:pPr eaLnBrk="1" hangingPunct="1">
              <a:lnSpc>
                <a:spcPct val="113000"/>
              </a:lnSpc>
              <a:spcBef>
                <a:spcPts val="600"/>
              </a:spcBef>
              <a:buClr>
                <a:srgbClr val="FF0000"/>
              </a:buClr>
              <a:buBlip>
                <a:blip r:embed="rId3"/>
              </a:buBlip>
            </a:pPr>
            <a:r>
              <a:rPr kumimoji="1" lang="fr-FR" altLang="fr-FR" dirty="0">
                <a:solidFill>
                  <a:srgbClr val="000000"/>
                </a:solidFill>
                <a:latin typeface="+mn-lt"/>
                <a:ea typeface="MS Gothic" panose="020B0609070205080204" pitchFamily="49" charset="-128"/>
                <a:cs typeface="Arial Unicode MS" pitchFamily="34" charset="-128"/>
              </a:rPr>
              <a:t> Vérifier dans chaque page Web,  si les messages  de statut sont restitués  (</a:t>
            </a:r>
            <a:r>
              <a:rPr kumimoji="1" lang="fr-FR" altLang="fr-FR" dirty="0">
                <a:solidFill>
                  <a:srgbClr val="000000"/>
                </a:solidFill>
              </a:rPr>
              <a:t>Laisser la maitrise des limites de temps ou session</a:t>
            </a:r>
            <a:r>
              <a:rPr kumimoji="1" lang="fr-FR" altLang="fr-FR" dirty="0">
                <a:solidFill>
                  <a:srgbClr val="000000"/>
                </a:solidFill>
                <a:latin typeface="+mn-lt"/>
                <a:ea typeface="MS Gothic" panose="020B0609070205080204" pitchFamily="49" charset="-128"/>
              </a:rPr>
              <a:t>)</a:t>
            </a:r>
            <a:endParaRPr kumimoji="1" lang="fr-FR" altLang="fr-FR" dirty="0">
              <a:solidFill>
                <a:srgbClr val="000000"/>
              </a:solidFill>
            </a:endParaRPr>
          </a:p>
        </p:txBody>
      </p:sp>
      <p:pic>
        <p:nvPicPr>
          <p:cNvPr id="7" name="Image 48" descr="Logo VYV">
            <a:extLst>
              <a:ext uri="{FF2B5EF4-FFF2-40B4-BE49-F238E27FC236}">
                <a16:creationId xmlns:a16="http://schemas.microsoft.com/office/drawing/2014/main" id="{85616E23-4247-47BC-A9AA-CA4BA17AA28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69A7B76-4B93-4C02-A9C1-0C9A1FB4BF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3">
            <a:extLst>
              <a:ext uri="{FF2B5EF4-FFF2-40B4-BE49-F238E27FC236}">
                <a16:creationId xmlns:a16="http://schemas.microsoft.com/office/drawing/2014/main" id="{5CB203C8-573D-4D11-B93A-4D79B0D995EC}"/>
              </a:ext>
            </a:extLst>
          </p:cNvPr>
          <p:cNvSpPr txBox="1">
            <a:spLocks noChangeArrowheads="1"/>
          </p:cNvSpPr>
          <p:nvPr/>
        </p:nvSpPr>
        <p:spPr bwMode="auto">
          <a:xfrm>
            <a:off x="5673207" y="116468"/>
            <a:ext cx="3096716" cy="445990"/>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Scripts</a:t>
            </a:r>
          </a:p>
        </p:txBody>
      </p:sp>
    </p:spTree>
    <p:extLst>
      <p:ext uri="{BB962C8B-B14F-4D97-AF65-F5344CB8AC3E}">
        <p14:creationId xmlns:p14="http://schemas.microsoft.com/office/powerpoint/2010/main" val="3737417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A9273D2-367D-49D6-9283-FF4148B65F3C}"/>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40291" name="Text Box 5">
            <a:extLst>
              <a:ext uri="{FF2B5EF4-FFF2-40B4-BE49-F238E27FC236}">
                <a16:creationId xmlns:a16="http://schemas.microsoft.com/office/drawing/2014/main" id="{B310DC89-A604-454E-84EC-7CD01AE4D17C}"/>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Eléments obligatoires</a:t>
            </a:r>
            <a:r>
              <a:rPr kumimoji="1" lang="en-GB" altLang="fr-FR" sz="2400" dirty="0">
                <a:solidFill>
                  <a:srgbClr val="37516D"/>
                </a:solidFill>
                <a:latin typeface="Trebuchet MS" panose="020B0603020202020204" pitchFamily="34" charset="0"/>
              </a:rPr>
              <a:t> : </a:t>
            </a:r>
            <a:r>
              <a:rPr kumimoji="1" lang="en-GB" altLang="fr-FR" sz="2400" dirty="0">
                <a:solidFill>
                  <a:schemeClr val="bg2"/>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sp>
        <p:nvSpPr>
          <p:cNvPr id="140293" name="AutoShape 10"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8BB8E8B1-CEC3-42D1-9A4F-2424ACFA44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40294" name="AutoShape 12"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96779194-EB21-4FB6-9311-8713D37514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0" name="Image 48" descr="Logo VYV">
            <a:extLst>
              <a:ext uri="{FF2B5EF4-FFF2-40B4-BE49-F238E27FC236}">
                <a16:creationId xmlns:a16="http://schemas.microsoft.com/office/drawing/2014/main" id="{2E534A83-0004-428A-A298-4AFCAEB6CF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E552648-C463-4469-9821-7DF0EBEEAE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56440BB8-D2F2-4CDD-89F4-26199A238CBE}"/>
              </a:ext>
            </a:extLst>
          </p:cNvPr>
          <p:cNvSpPr txBox="1">
            <a:spLocks noChangeArrowheads="1"/>
          </p:cNvSpPr>
          <p:nvPr/>
        </p:nvSpPr>
        <p:spPr bwMode="auto">
          <a:xfrm>
            <a:off x="3279650" y="153193"/>
            <a:ext cx="2279899" cy="319088"/>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Eléments obligatoires</a:t>
            </a:r>
          </a:p>
        </p:txBody>
      </p:sp>
      <p:sp>
        <p:nvSpPr>
          <p:cNvPr id="13" name="Text Box 3">
            <a:extLst>
              <a:ext uri="{FF2B5EF4-FFF2-40B4-BE49-F238E27FC236}">
                <a16:creationId xmlns:a16="http://schemas.microsoft.com/office/drawing/2014/main" id="{6FF55F61-B224-454F-B59E-5FE139F2D99B}"/>
              </a:ext>
            </a:extLst>
          </p:cNvPr>
          <p:cNvSpPr txBox="1">
            <a:spLocks noChangeArrowheads="1"/>
          </p:cNvSpPr>
          <p:nvPr/>
        </p:nvSpPr>
        <p:spPr bwMode="auto">
          <a:xfrm>
            <a:off x="358775" y="2571750"/>
            <a:ext cx="842645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5"/>
              </a:buBlip>
            </a:pPr>
            <a:r>
              <a:rPr kumimoji="1" lang="fr-FR" altLang="fr-FR" dirty="0">
                <a:solidFill>
                  <a:srgbClr val="000000"/>
                </a:solidFill>
              </a:rPr>
              <a:t> Chaque page web est-elle définie par un type de document ?</a:t>
            </a:r>
          </a:p>
          <a:p>
            <a:pPr eaLnBrk="1" hangingPunct="1">
              <a:lnSpc>
                <a:spcPct val="113000"/>
              </a:lnSpc>
              <a:spcBef>
                <a:spcPts val="600"/>
              </a:spcBef>
              <a:buClr>
                <a:srgbClr val="FF0000"/>
              </a:buClr>
              <a:buFont typeface="Times New Roman" panose="02020603050405020304" pitchFamily="18" charset="0"/>
              <a:buBlip>
                <a:blip r:embed="rId5"/>
              </a:buBlip>
            </a:pPr>
            <a:r>
              <a:rPr kumimoji="1" lang="fr-FR" altLang="fr-FR" dirty="0">
                <a:solidFill>
                  <a:srgbClr val="000000"/>
                </a:solidFill>
              </a:rPr>
              <a:t>  Le code source est-il  valide ?</a:t>
            </a:r>
          </a:p>
          <a:p>
            <a:pPr eaLnBrk="1" hangingPunct="1">
              <a:lnSpc>
                <a:spcPct val="113000"/>
              </a:lnSpc>
              <a:spcBef>
                <a:spcPts val="600"/>
              </a:spcBef>
              <a:buClr>
                <a:srgbClr val="FF0000"/>
              </a:buClr>
              <a:buFont typeface="Times New Roman" panose="02020603050405020304" pitchFamily="18" charset="0"/>
              <a:buBlip>
                <a:blip r:embed="rId5"/>
              </a:buBlip>
            </a:pPr>
            <a:endParaRPr kumimoji="1" lang="fr-FR" altLang="fr-FR" dirty="0">
              <a:solidFill>
                <a:srgbClr val="000000"/>
              </a:solidFill>
            </a:endParaRPr>
          </a:p>
        </p:txBody>
      </p:sp>
      <p:pic>
        <p:nvPicPr>
          <p:cNvPr id="2" name="Image 1">
            <a:extLst>
              <a:ext uri="{FF2B5EF4-FFF2-40B4-BE49-F238E27FC236}">
                <a16:creationId xmlns:a16="http://schemas.microsoft.com/office/drawing/2014/main" id="{89163E75-DE3B-4D88-A62A-AA517B6BEF95}"/>
              </a:ext>
            </a:extLst>
          </p:cNvPr>
          <p:cNvPicPr>
            <a:picLocks noChangeAspect="1"/>
          </p:cNvPicPr>
          <p:nvPr/>
        </p:nvPicPr>
        <p:blipFill>
          <a:blip r:embed="rId6"/>
          <a:stretch>
            <a:fillRect/>
          </a:stretch>
        </p:blipFill>
        <p:spPr>
          <a:xfrm>
            <a:off x="395288" y="3429000"/>
            <a:ext cx="3914775" cy="3038475"/>
          </a:xfrm>
          <a:prstGeom prst="rect">
            <a:avLst/>
          </a:prstGeom>
        </p:spPr>
      </p:pic>
      <p:sp>
        <p:nvSpPr>
          <p:cNvPr id="3" name="Rectangle 2">
            <a:extLst>
              <a:ext uri="{FF2B5EF4-FFF2-40B4-BE49-F238E27FC236}">
                <a16:creationId xmlns:a16="http://schemas.microsoft.com/office/drawing/2014/main" id="{415FDF40-6A35-4FC9-9554-AA41987C735F}"/>
              </a:ext>
            </a:extLst>
          </p:cNvPr>
          <p:cNvSpPr/>
          <p:nvPr/>
        </p:nvSpPr>
        <p:spPr>
          <a:xfrm>
            <a:off x="4920825" y="3948682"/>
            <a:ext cx="4017916" cy="646331"/>
          </a:xfrm>
          <a:prstGeom prst="rect">
            <a:avLst/>
          </a:prstGeom>
        </p:spPr>
        <p:txBody>
          <a:bodyPr wrap="square">
            <a:spAutoFit/>
          </a:bodyPr>
          <a:lstStyle/>
          <a:p>
            <a:r>
              <a:rPr lang="fr-FR" dirty="0">
                <a:solidFill>
                  <a:srgbClr val="333333"/>
                </a:solidFill>
                <a:latin typeface="+mn-lt"/>
              </a:rPr>
              <a:t>le DOCTYPE décrit le code HTML qui sera utilisé dans votre page.</a:t>
            </a:r>
            <a:endParaRPr lang="fr-FR"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Pourquoi l’accessibilité est importante ?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gn="l">
              <a:buFont typeface="Arial" panose="020B0604020202020204" pitchFamily="34" charset="0"/>
              <a:buChar char="•"/>
            </a:pPr>
            <a:r>
              <a:rPr lang="fr-FR" sz="1800" dirty="0">
                <a:solidFill>
                  <a:schemeClr val="tx1"/>
                </a:solidFill>
              </a:rPr>
              <a:t>L'accessibilité améliore l'expérience utilisateur pour les personnes handicapées, les personnes âgées et les personnes qui utilisent des appareils plus anciens.</a:t>
            </a:r>
          </a:p>
          <a:p>
            <a:pPr algn="l"/>
            <a:endParaRPr lang="fr-FR" sz="1800" dirty="0">
              <a:solidFill>
                <a:schemeClr val="tx1"/>
              </a:solidFill>
            </a:endParaRPr>
          </a:p>
          <a:p>
            <a:pPr marL="285750" indent="-285750" algn="l">
              <a:buFont typeface="Arial" panose="020B0604020202020204" pitchFamily="34" charset="0"/>
              <a:buChar char="•"/>
            </a:pPr>
            <a:r>
              <a:rPr lang="fr-FR" sz="1800" dirty="0">
                <a:solidFill>
                  <a:schemeClr val="tx1"/>
                </a:solidFill>
              </a:rPr>
              <a:t>À un moment de leur vie , tout le monde connaîtra un handicap (temporaire).</a:t>
            </a:r>
          </a:p>
          <a:p>
            <a:pPr algn="l"/>
            <a:endParaRPr lang="fr-FR" sz="1800" dirty="0">
              <a:solidFill>
                <a:schemeClr val="tx1"/>
              </a:solidFill>
            </a:endParaRPr>
          </a:p>
          <a:p>
            <a:pPr marL="285750" indent="-285750" algn="l">
              <a:buFont typeface="Arial" panose="020B0604020202020204" pitchFamily="34" charset="0"/>
              <a:buChar char="•"/>
            </a:pPr>
            <a:r>
              <a:rPr lang="fr-FR" sz="1800" dirty="0">
                <a:solidFill>
                  <a:schemeClr val="tx1"/>
                </a:solidFill>
              </a:rPr>
              <a:t>L'accessibilité est </a:t>
            </a:r>
            <a:r>
              <a:rPr lang="fr-FR" sz="1800" dirty="0">
                <a:solidFill>
                  <a:schemeClr val="tx1"/>
                </a:solidFill>
                <a:hlinkClick r:id="rId3">
                  <a:extLst>
                    <a:ext uri="{A12FA001-AC4F-418D-AE19-62706E023703}">
                      <ahyp:hlinkClr xmlns:ahyp="http://schemas.microsoft.com/office/drawing/2018/hyperlinkcolor" val="tx"/>
                    </a:ext>
                  </a:extLst>
                </a:hlinkClick>
              </a:rPr>
              <a:t>une obligation légale</a:t>
            </a:r>
            <a:r>
              <a:rPr lang="fr-FR" sz="1800" dirty="0">
                <a:solidFill>
                  <a:schemeClr val="tx1"/>
                </a:solidFill>
              </a:rPr>
              <a:t> dans de nombreux pays.</a:t>
            </a:r>
          </a:p>
          <a:p>
            <a:pPr algn="l"/>
            <a:endParaRPr lang="fr-FR" sz="1800" dirty="0">
              <a:solidFill>
                <a:schemeClr val="tx1"/>
              </a:solidFill>
            </a:endParaRPr>
          </a:p>
          <a:p>
            <a:pPr marL="285750" indent="-285750" algn="l">
              <a:buFont typeface="Arial" panose="020B0604020202020204" pitchFamily="34" charset="0"/>
              <a:buChar char="•"/>
            </a:pPr>
            <a:r>
              <a:rPr lang="fr-FR" sz="1800" dirty="0">
                <a:solidFill>
                  <a:schemeClr val="tx1"/>
                </a:solidFill>
              </a:rPr>
              <a:t>Au moins 15% de la population mondiale a un handicap reconnu L'accessibilité ouvre vos services sur ce marché.</a:t>
            </a:r>
          </a:p>
          <a:p>
            <a:pPr algn="l"/>
            <a:endParaRPr lang="fr-FR" altLang="fr-FR" sz="1800" dirty="0">
              <a:solidFill>
                <a:schemeClr val="tx1"/>
              </a:solidFill>
              <a:latin typeface="+mj-lt"/>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871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A9273D2-367D-49D6-9283-FF4148B65F3C}"/>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0291" name="Text Box 5">
            <a:extLst>
              <a:ext uri="{FF2B5EF4-FFF2-40B4-BE49-F238E27FC236}">
                <a16:creationId xmlns:a16="http://schemas.microsoft.com/office/drawing/2014/main" id="{B310DC89-A604-454E-84EC-7CD01AE4D17C}"/>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Eléments obligatoires</a:t>
            </a:r>
            <a:r>
              <a:rPr kumimoji="1" lang="en-GB" altLang="fr-FR" sz="2400" dirty="0">
                <a:solidFill>
                  <a:srgbClr val="37516D"/>
                </a:solidFill>
                <a:latin typeface="Trebuchet MS" panose="020B0603020202020204" pitchFamily="34" charset="0"/>
              </a:rPr>
              <a:t> : </a:t>
            </a:r>
            <a:r>
              <a:rPr kumimoji="1" lang="en-GB" altLang="fr-FR" sz="2400" dirty="0">
                <a:solidFill>
                  <a:schemeClr val="bg2"/>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sp>
        <p:nvSpPr>
          <p:cNvPr id="140293" name="AutoShape 10"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8BB8E8B1-CEC3-42D1-9A4F-2424ACFA44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40294" name="AutoShape 12"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96779194-EB21-4FB6-9311-8713D37514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0" name="Image 48" descr="Logo VYV">
            <a:extLst>
              <a:ext uri="{FF2B5EF4-FFF2-40B4-BE49-F238E27FC236}">
                <a16:creationId xmlns:a16="http://schemas.microsoft.com/office/drawing/2014/main" id="{2E534A83-0004-428A-A298-4AFCAEB6CF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E552648-C463-4469-9821-7DF0EBEEAE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56440BB8-D2F2-4CDD-89F4-26199A238CBE}"/>
              </a:ext>
            </a:extLst>
          </p:cNvPr>
          <p:cNvSpPr txBox="1">
            <a:spLocks noChangeArrowheads="1"/>
          </p:cNvSpPr>
          <p:nvPr/>
        </p:nvSpPr>
        <p:spPr bwMode="auto">
          <a:xfrm>
            <a:off x="3279650" y="153193"/>
            <a:ext cx="2279899" cy="319088"/>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Eléments obligatoires</a:t>
            </a:r>
          </a:p>
        </p:txBody>
      </p:sp>
      <p:sp>
        <p:nvSpPr>
          <p:cNvPr id="13" name="Text Box 3">
            <a:extLst>
              <a:ext uri="{FF2B5EF4-FFF2-40B4-BE49-F238E27FC236}">
                <a16:creationId xmlns:a16="http://schemas.microsoft.com/office/drawing/2014/main" id="{6FF55F61-B224-454F-B59E-5FE139F2D99B}"/>
              </a:ext>
            </a:extLst>
          </p:cNvPr>
          <p:cNvSpPr txBox="1">
            <a:spLocks noChangeArrowheads="1"/>
          </p:cNvSpPr>
          <p:nvPr/>
        </p:nvSpPr>
        <p:spPr bwMode="auto">
          <a:xfrm>
            <a:off x="358775" y="2571750"/>
            <a:ext cx="8426450" cy="39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5"/>
              </a:buBlip>
            </a:pPr>
            <a:r>
              <a:rPr kumimoji="1" lang="fr-FR" altLang="fr-FR" dirty="0">
                <a:solidFill>
                  <a:srgbClr val="000000"/>
                </a:solidFill>
              </a:rPr>
              <a:t> Dans chaque page web , la langue par défaut est-elle présente ?</a:t>
            </a:r>
          </a:p>
        </p:txBody>
      </p:sp>
      <p:sp>
        <p:nvSpPr>
          <p:cNvPr id="3" name="Rectangle 2">
            <a:extLst>
              <a:ext uri="{FF2B5EF4-FFF2-40B4-BE49-F238E27FC236}">
                <a16:creationId xmlns:a16="http://schemas.microsoft.com/office/drawing/2014/main" id="{415FDF40-6A35-4FC9-9554-AA41987C735F}"/>
              </a:ext>
            </a:extLst>
          </p:cNvPr>
          <p:cNvSpPr/>
          <p:nvPr/>
        </p:nvSpPr>
        <p:spPr>
          <a:xfrm>
            <a:off x="5796136" y="3217862"/>
            <a:ext cx="3129118" cy="1477328"/>
          </a:xfrm>
          <a:prstGeom prst="rect">
            <a:avLst/>
          </a:prstGeom>
        </p:spPr>
        <p:txBody>
          <a:bodyPr wrap="square">
            <a:spAutoFit/>
          </a:bodyPr>
          <a:lstStyle/>
          <a:p>
            <a:r>
              <a:rPr lang="fr-FR" dirty="0"/>
              <a:t>Exemples</a:t>
            </a:r>
          </a:p>
          <a:p>
            <a:r>
              <a:rPr lang="fr-FR" dirty="0"/>
              <a:t>Français : &lt;html </a:t>
            </a:r>
            <a:r>
              <a:rPr lang="fr-FR" dirty="0" err="1"/>
              <a:t>lang</a:t>
            </a:r>
            <a:r>
              <a:rPr lang="fr-FR" dirty="0"/>
              <a:t>="</a:t>
            </a:r>
            <a:r>
              <a:rPr lang="fr-FR" dirty="0" err="1"/>
              <a:t>fr</a:t>
            </a:r>
            <a:r>
              <a:rPr lang="fr-FR" dirty="0"/>
              <a:t>"&gt;</a:t>
            </a:r>
          </a:p>
          <a:p>
            <a:r>
              <a:rPr lang="fr-FR" dirty="0"/>
              <a:t>Néerlandais : &lt;html </a:t>
            </a:r>
            <a:r>
              <a:rPr lang="fr-FR" dirty="0" err="1"/>
              <a:t>lang</a:t>
            </a:r>
            <a:r>
              <a:rPr lang="fr-FR" dirty="0"/>
              <a:t>="</a:t>
            </a:r>
            <a:r>
              <a:rPr lang="fr-FR" dirty="0" err="1"/>
              <a:t>nl</a:t>
            </a:r>
            <a:r>
              <a:rPr lang="fr-FR" dirty="0"/>
              <a:t>"&gt;</a:t>
            </a:r>
          </a:p>
          <a:p>
            <a:r>
              <a:rPr lang="fr-FR" dirty="0"/>
              <a:t>Allemand : &lt;html </a:t>
            </a:r>
            <a:r>
              <a:rPr lang="fr-FR" dirty="0" err="1"/>
              <a:t>lang</a:t>
            </a:r>
            <a:r>
              <a:rPr lang="fr-FR" dirty="0"/>
              <a:t>="de"&gt;</a:t>
            </a:r>
          </a:p>
          <a:p>
            <a:r>
              <a:rPr lang="fr-FR" dirty="0"/>
              <a:t>Anglais : &lt;html </a:t>
            </a:r>
            <a:r>
              <a:rPr lang="fr-FR" dirty="0" err="1"/>
              <a:t>lang</a:t>
            </a:r>
            <a:r>
              <a:rPr lang="fr-FR" dirty="0"/>
              <a:t>="en"&gt;</a:t>
            </a:r>
          </a:p>
        </p:txBody>
      </p:sp>
      <p:sp>
        <p:nvSpPr>
          <p:cNvPr id="4" name="Rectangle 3">
            <a:extLst>
              <a:ext uri="{FF2B5EF4-FFF2-40B4-BE49-F238E27FC236}">
                <a16:creationId xmlns:a16="http://schemas.microsoft.com/office/drawing/2014/main" id="{ADB399C2-1F92-443A-B9A1-0575DB2D5401}"/>
              </a:ext>
            </a:extLst>
          </p:cNvPr>
          <p:cNvSpPr/>
          <p:nvPr/>
        </p:nvSpPr>
        <p:spPr>
          <a:xfrm>
            <a:off x="295757" y="2887682"/>
            <a:ext cx="5257194" cy="2862322"/>
          </a:xfrm>
          <a:prstGeom prst="rect">
            <a:avLst/>
          </a:prstGeom>
        </p:spPr>
        <p:txBody>
          <a:bodyPr wrap="square">
            <a:spAutoFit/>
          </a:bodyPr>
          <a:lstStyle/>
          <a:p>
            <a:endParaRPr lang="fr-FR" dirty="0">
              <a:solidFill>
                <a:srgbClr val="1A1A1A"/>
              </a:solidFill>
              <a:latin typeface="Lato"/>
            </a:endParaRPr>
          </a:p>
          <a:p>
            <a:r>
              <a:rPr lang="fr-FR" dirty="0">
                <a:solidFill>
                  <a:srgbClr val="1A1A1A"/>
                </a:solidFill>
                <a:latin typeface="+mn-lt"/>
              </a:rPr>
              <a:t>Les technologies d’assistance et navigateurs habituels peuvent mieux restituer les textes quand la langue de la page web est indiquée. Les navigateurs afficheront correctement les caractères et l’écriture. Les lecteurs d’écran prononceront correctement la langue.</a:t>
            </a:r>
          </a:p>
          <a:p>
            <a:r>
              <a:rPr lang="fr-FR" dirty="0">
                <a:solidFill>
                  <a:srgbClr val="1A1A1A"/>
                </a:solidFill>
                <a:latin typeface="+mn-lt"/>
              </a:rPr>
              <a:t>Cela renforce également la visibilité dans les moteurs de recherche : ceux-ci se basent entre autres sur la langue de la page pour déterminer si une page est reprise dans les résultats de recherche.</a:t>
            </a:r>
            <a:endParaRPr lang="fr-FR" b="0" i="0" dirty="0">
              <a:solidFill>
                <a:srgbClr val="1A1A1A"/>
              </a:solidFill>
              <a:effectLst/>
              <a:latin typeface="+mn-lt"/>
            </a:endParaRPr>
          </a:p>
        </p:txBody>
      </p:sp>
    </p:spTree>
    <p:extLst>
      <p:ext uri="{BB962C8B-B14F-4D97-AF65-F5344CB8AC3E}">
        <p14:creationId xmlns:p14="http://schemas.microsoft.com/office/powerpoint/2010/main" val="39864169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A9273D2-367D-49D6-9283-FF4148B65F3C}"/>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0291" name="Text Box 5">
            <a:extLst>
              <a:ext uri="{FF2B5EF4-FFF2-40B4-BE49-F238E27FC236}">
                <a16:creationId xmlns:a16="http://schemas.microsoft.com/office/drawing/2014/main" id="{B310DC89-A604-454E-84EC-7CD01AE4D17C}"/>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Eléments obligatoires</a:t>
            </a:r>
            <a:r>
              <a:rPr kumimoji="1" lang="en-GB" altLang="fr-FR" sz="2400" dirty="0">
                <a:solidFill>
                  <a:srgbClr val="37516D"/>
                </a:solidFill>
                <a:latin typeface="Trebuchet MS" panose="020B0603020202020204" pitchFamily="34" charset="0"/>
              </a:rPr>
              <a:t> : </a:t>
            </a:r>
            <a:r>
              <a:rPr kumimoji="1" lang="en-GB" altLang="fr-FR" sz="2400" dirty="0">
                <a:solidFill>
                  <a:schemeClr val="bg2"/>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sp>
        <p:nvSpPr>
          <p:cNvPr id="140293" name="AutoShape 10"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8BB8E8B1-CEC3-42D1-9A4F-2424ACFA44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40294" name="AutoShape 12"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96779194-EB21-4FB6-9311-8713D37514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0" name="Image 48" descr="Logo VYV">
            <a:extLst>
              <a:ext uri="{FF2B5EF4-FFF2-40B4-BE49-F238E27FC236}">
                <a16:creationId xmlns:a16="http://schemas.microsoft.com/office/drawing/2014/main" id="{2E534A83-0004-428A-A298-4AFCAEB6CF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E552648-C463-4469-9821-7DF0EBEEAE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56440BB8-D2F2-4CDD-89F4-26199A238CBE}"/>
              </a:ext>
            </a:extLst>
          </p:cNvPr>
          <p:cNvSpPr txBox="1">
            <a:spLocks noChangeArrowheads="1"/>
          </p:cNvSpPr>
          <p:nvPr/>
        </p:nvSpPr>
        <p:spPr bwMode="auto">
          <a:xfrm>
            <a:off x="3279650" y="153193"/>
            <a:ext cx="2279899" cy="319088"/>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Eléments obligatoires</a:t>
            </a:r>
          </a:p>
        </p:txBody>
      </p:sp>
      <p:sp>
        <p:nvSpPr>
          <p:cNvPr id="13" name="Text Box 3">
            <a:extLst>
              <a:ext uri="{FF2B5EF4-FFF2-40B4-BE49-F238E27FC236}">
                <a16:creationId xmlns:a16="http://schemas.microsoft.com/office/drawing/2014/main" id="{6FF55F61-B224-454F-B59E-5FE139F2D99B}"/>
              </a:ext>
            </a:extLst>
          </p:cNvPr>
          <p:cNvSpPr txBox="1">
            <a:spLocks noChangeArrowheads="1"/>
          </p:cNvSpPr>
          <p:nvPr/>
        </p:nvSpPr>
        <p:spPr bwMode="auto">
          <a:xfrm>
            <a:off x="358775" y="2571750"/>
            <a:ext cx="8426450" cy="39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5"/>
              </a:buBlip>
            </a:pPr>
            <a:r>
              <a:rPr kumimoji="1" lang="fr-FR" altLang="fr-FR" dirty="0">
                <a:solidFill>
                  <a:srgbClr val="000000"/>
                </a:solidFill>
              </a:rPr>
              <a:t> Chaque page web  a-t-elle un titre de page ?</a:t>
            </a:r>
          </a:p>
        </p:txBody>
      </p:sp>
      <p:sp>
        <p:nvSpPr>
          <p:cNvPr id="4" name="Rectangle 3">
            <a:extLst>
              <a:ext uri="{FF2B5EF4-FFF2-40B4-BE49-F238E27FC236}">
                <a16:creationId xmlns:a16="http://schemas.microsoft.com/office/drawing/2014/main" id="{ADB399C2-1F92-443A-B9A1-0575DB2D5401}"/>
              </a:ext>
            </a:extLst>
          </p:cNvPr>
          <p:cNvSpPr/>
          <p:nvPr/>
        </p:nvSpPr>
        <p:spPr>
          <a:xfrm>
            <a:off x="295757" y="2887682"/>
            <a:ext cx="8642984" cy="3693319"/>
          </a:xfrm>
          <a:prstGeom prst="rect">
            <a:avLst/>
          </a:prstGeom>
        </p:spPr>
        <p:txBody>
          <a:bodyPr wrap="square">
            <a:spAutoFit/>
          </a:bodyPr>
          <a:lstStyle/>
          <a:p>
            <a:r>
              <a:rPr lang="fr-FR" dirty="0"/>
              <a:t>Le titre d'une page Web se trouve dans la balise html &lt;title&gt; qui se trouve en haut de la page de codes.</a:t>
            </a:r>
          </a:p>
          <a:p>
            <a:endParaRPr lang="fr-FR" dirty="0"/>
          </a:p>
          <a:p>
            <a:r>
              <a:rPr lang="fr-FR" b="1" dirty="0"/>
              <a:t>&lt;title&gt;Le CENTICH : Centre d’Expertise National des Technologies de l’Information et de la Communication pour l’autonomie - CENTICH/title&gt;</a:t>
            </a:r>
          </a:p>
          <a:p>
            <a:endParaRPr lang="fr-FR" b="1" dirty="0"/>
          </a:p>
          <a:p>
            <a:r>
              <a:rPr lang="fr-FR" dirty="0"/>
              <a:t>Le titre est un élément essentiel pour un référencement réussi.</a:t>
            </a:r>
          </a:p>
          <a:p>
            <a:r>
              <a:rPr lang="fr-FR" dirty="0"/>
              <a:t>Il est recommandé de donner un titre différent à chaque page du site. De cette façon, le webmaster multiplie ses chances d'attirer un public toujours plus intéressé et spécialisé.</a:t>
            </a:r>
          </a:p>
          <a:p>
            <a:r>
              <a:rPr lang="fr-FR" dirty="0"/>
              <a:t>Chaque page mérite un titre spécifique. Le meilleur est celui qui résume en quelques mots (mot-clé) le contenu de la page.</a:t>
            </a:r>
          </a:p>
          <a:p>
            <a:endParaRPr lang="fr-FR" dirty="0"/>
          </a:p>
          <a:p>
            <a:endParaRPr lang="fr-FR" dirty="0">
              <a:solidFill>
                <a:srgbClr val="1A1A1A"/>
              </a:solidFill>
              <a:latin typeface="Lato"/>
            </a:endParaRPr>
          </a:p>
        </p:txBody>
      </p:sp>
    </p:spTree>
    <p:extLst>
      <p:ext uri="{BB962C8B-B14F-4D97-AF65-F5344CB8AC3E}">
        <p14:creationId xmlns:p14="http://schemas.microsoft.com/office/powerpoint/2010/main" val="34211493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A9273D2-367D-49D6-9283-FF4148B65F3C}"/>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0291" name="Text Box 5">
            <a:extLst>
              <a:ext uri="{FF2B5EF4-FFF2-40B4-BE49-F238E27FC236}">
                <a16:creationId xmlns:a16="http://schemas.microsoft.com/office/drawing/2014/main" id="{B310DC89-A604-454E-84EC-7CD01AE4D17C}"/>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Eléments obligatoires</a:t>
            </a:r>
            <a:r>
              <a:rPr kumimoji="1" lang="en-GB" altLang="fr-FR" sz="2400" dirty="0">
                <a:solidFill>
                  <a:srgbClr val="37516D"/>
                </a:solidFill>
                <a:latin typeface="Trebuchet MS" panose="020B0603020202020204" pitchFamily="34" charset="0"/>
              </a:rPr>
              <a:t> : </a:t>
            </a:r>
            <a:r>
              <a:rPr kumimoji="1" lang="en-GB" altLang="fr-FR" sz="2400" dirty="0">
                <a:solidFill>
                  <a:schemeClr val="bg2"/>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sp>
        <p:nvSpPr>
          <p:cNvPr id="140293" name="AutoShape 10"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8BB8E8B1-CEC3-42D1-9A4F-2424ACFA44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40294" name="AutoShape 12"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96779194-EB21-4FB6-9311-8713D37514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0" name="Image 48" descr="Logo VYV">
            <a:extLst>
              <a:ext uri="{FF2B5EF4-FFF2-40B4-BE49-F238E27FC236}">
                <a16:creationId xmlns:a16="http://schemas.microsoft.com/office/drawing/2014/main" id="{2E534A83-0004-428A-A298-4AFCAEB6CF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E552648-C463-4469-9821-7DF0EBEEAE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56440BB8-D2F2-4CDD-89F4-26199A238CBE}"/>
              </a:ext>
            </a:extLst>
          </p:cNvPr>
          <p:cNvSpPr txBox="1">
            <a:spLocks noChangeArrowheads="1"/>
          </p:cNvSpPr>
          <p:nvPr/>
        </p:nvSpPr>
        <p:spPr bwMode="auto">
          <a:xfrm>
            <a:off x="3279650" y="153193"/>
            <a:ext cx="2279899" cy="319088"/>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Eléments obligatoires</a:t>
            </a:r>
          </a:p>
        </p:txBody>
      </p:sp>
      <p:sp>
        <p:nvSpPr>
          <p:cNvPr id="13" name="Text Box 3">
            <a:extLst>
              <a:ext uri="{FF2B5EF4-FFF2-40B4-BE49-F238E27FC236}">
                <a16:creationId xmlns:a16="http://schemas.microsoft.com/office/drawing/2014/main" id="{6FF55F61-B224-454F-B59E-5FE139F2D99B}"/>
              </a:ext>
            </a:extLst>
          </p:cNvPr>
          <p:cNvSpPr txBox="1">
            <a:spLocks noChangeArrowheads="1"/>
          </p:cNvSpPr>
          <p:nvPr/>
        </p:nvSpPr>
        <p:spPr bwMode="auto">
          <a:xfrm>
            <a:off x="358775" y="2571750"/>
            <a:ext cx="8426450" cy="70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13000"/>
              </a:lnSpc>
              <a:spcBef>
                <a:spcPts val="600"/>
              </a:spcBef>
              <a:buClr>
                <a:srgbClr val="FF0000"/>
              </a:buClr>
              <a:buFont typeface="Times New Roman" panose="02020603050405020304" pitchFamily="18" charset="0"/>
              <a:buBlip>
                <a:blip r:embed="rId5"/>
              </a:buBlip>
            </a:pPr>
            <a:r>
              <a:rPr kumimoji="1" lang="fr-FR" altLang="fr-FR" dirty="0">
                <a:solidFill>
                  <a:srgbClr val="000000"/>
                </a:solidFill>
              </a:rPr>
              <a:t> Dans chaque page web, chaque changement de langue est-il indiqué dans le code source et est-il pertinent ?</a:t>
            </a:r>
          </a:p>
        </p:txBody>
      </p:sp>
      <p:pic>
        <p:nvPicPr>
          <p:cNvPr id="2" name="Image 1">
            <a:extLst>
              <a:ext uri="{FF2B5EF4-FFF2-40B4-BE49-F238E27FC236}">
                <a16:creationId xmlns:a16="http://schemas.microsoft.com/office/drawing/2014/main" id="{DEE0B521-7685-4722-AECE-0A8B36B5F151}"/>
              </a:ext>
            </a:extLst>
          </p:cNvPr>
          <p:cNvPicPr>
            <a:picLocks noChangeAspect="1"/>
          </p:cNvPicPr>
          <p:nvPr/>
        </p:nvPicPr>
        <p:blipFill>
          <a:blip r:embed="rId6"/>
          <a:stretch>
            <a:fillRect/>
          </a:stretch>
        </p:blipFill>
        <p:spPr>
          <a:xfrm>
            <a:off x="900112" y="3310397"/>
            <a:ext cx="7343775" cy="2571750"/>
          </a:xfrm>
          <a:prstGeom prst="rect">
            <a:avLst/>
          </a:prstGeom>
        </p:spPr>
      </p:pic>
    </p:spTree>
    <p:extLst>
      <p:ext uri="{BB962C8B-B14F-4D97-AF65-F5344CB8AC3E}">
        <p14:creationId xmlns:p14="http://schemas.microsoft.com/office/powerpoint/2010/main" val="440374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A9273D2-367D-49D6-9283-FF4148B65F3C}"/>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40291" name="Text Box 5">
            <a:extLst>
              <a:ext uri="{FF2B5EF4-FFF2-40B4-BE49-F238E27FC236}">
                <a16:creationId xmlns:a16="http://schemas.microsoft.com/office/drawing/2014/main" id="{B310DC89-A604-454E-84EC-7CD01AE4D17C}"/>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Présentation :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sp>
        <p:nvSpPr>
          <p:cNvPr id="140293" name="AutoShape 10"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8BB8E8B1-CEC3-42D1-9A4F-2424ACFA443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40294" name="AutoShape 12" descr="data:image/png;base64,iVBORw0KGgoAAAANSUhEUgAABA8AAAG7CAYAAACsI7wfAAAgAElEQVR4nOzd93sU1QMu8PtH3PuVlt57QkJCQkIagUAogmJsiAoi9i4ioqJIR6R3EATpvaSTRhq9QwgthfS6m90NLe/9Idk4jLOzs8mmIO/nec6jy87OnGmbOe+eOfN/QEREREREREQk4/90dwWIiIiIiIiIqGdjeEBEREREREREshgeEBEREREREZEshgdEREREREREJIvhARERERERERHJYnhARERERERERLIYHhARERERERGRLIYHRERERERERCSL4QERERERERERyWJ4QERERERERESyGB4QERERERERkSyGB0REREREREQki+EBEREREREREclieEBEREREREREshgeEBEREREREZEshgdEREREREREJIvhARERERERERHJYnhARERERERERLIYHhARERERERGRLIYHRERERERERCSL4QERERERERERyWJ4QERERERERESyGB4QERERERERkSyGB0REREREREQki+GByIwZsxAbOxEzZszq7qp02IEDhxEbOxGxsRORkZHV3dUhIiIiIiKiZxTDA4GMjKy2xvZ/xcaNWxEbOxGLFi3t7qoQERERERHRM4rhgcCiRUsRGzsR+fkF3V0Vs9L3piAiIiIiop5Jp9IhaUkc5g2ahWlWn2Hp8AVIWhIHnUrX3VUjAsDwgIiIiIiIqFvpVDosHb4A06w++1dZOnwBAwTqEbo8PND/uh8bOxEHDhw2Or3+V3NhMXb/vvBef30x1G1fPJ1UEX5Wqj7G6iZVH7nPCm+fMHVZcuunxNSpnxmdXv++1LgQ+tskxEUsP79A0Trqe4II6yVVpk79THFdpOZviLH9bWjZwuNcbnsZ29dS85aqm6nHgtw+lqq70s9Kkdp3UttcuC2MrY/UtKbuK+F5uXHj1n8tQz8/4WdMPW6JiIiIlNj63oa2sODIrP24mngJu7/a/tS/EXW3Lg8PjDWm9Iw1qgx91lgjU3xBr6QRYEp4IJ4e6L7wQLxcJWGNsMEtNX9h3cTzM1ZfYQPN3OGBVIO2u8IDY3U1tD2VfkZq+8mNaWFsO4gbzuYKD4wd9+I6d2d4IHUcMDwgIiKirqBT6dpCgpMb055678is/Zhm9Rl+9vium2r337d8+XL4+voiPT29u6vyLz2tbl0aHkg1JqQaCUov0MWNVyWNB3HooGQ5poYH4vXqjPBAydMgxHWV+xVbattLNUiFDUth40hp416/zzorPBA2hLsjPFCyr4XbVWl4IG7gS62b1HooPfaEnzVHeNCeAKy7wwPxOcXwgIiIiLrC7dyCtvBAfHuC8D0lfvjhB/j6+raVH374oTOqbFa7du2Cr68vdu3a1S3Lj4mJ6ZJlp6enw9fXF8uXL1f8ma6qm1JdGh7oL8aFjRNjDVTx+8JGk/CiXtxYERJf8AsbJnL1kFsHY93khQ0RczwyUdzQMUYcApiyfH1DXWodja2fVKNJuHxDAYaxhqO+ToZCE6n9KNwf7W3Iye1vKcJ1NbQOho5bqZ4hho5P/byEy5Pqei8MXeTCNuH85dZBKeG85Xo2CPenucIDpfvKWJipZH6m1JmIiIhIilxAYEp4MHnyZPj6+ra9zs/Pf2YCBHo2dFl4IGzMZmRkyTZQDP0SqLdo0dJ/vWfoF3E9/UW+odsWzBEeiOuh19HwQC78METfcNbX05T1NHTrgqGGrrChaOo8peb9LIcHwmUq2dZy4YGhXiDCz+TnFxiso3A6qWABaNmuco379jDWewVo2a6dddtCR8ID4WcZHhAREVFnE4YDSooh+l+1jf1KrQ8U9EXYHV7fRV7Ye0E4P/2/C98Xfl487/z8/H+9N3nyZAD/BB35+fmSPQ9iYmLa5iP8pV4YiOjf189Tin7eUvUVvx8TE/Ovz+u3ib7oiYOamJiYpz6vr5fwc+KeB/rXUtva1LrJbQNz6rLwQNioAgw3moQNDyX36OvpL/SVdOcXEjcepIqw4WmsQSFskOg/p6TruFy9hb8eG2oEGvqMvoFmSoNQuA+EyzM0D/GyjM1Tar8qDQ+MFeG8ldy2YKyBr6QrvKHjV1yktOe2Bf1+0B+DhsIpqWNRCSW3Lcgdh+1tUHfFbQvCfSUeMFG8bgwPiIiIqLOZKzzQNySFDXYxcU8E8f30+tf6xq24QaxvsOsbueJGq/C1flohcfigX444PBAuV9zg1q+D/n1jYwII11e8PuJ5x8TEPLU+cvVSEh6I94fc8sTzM7VuXdXDpMvCA6kGptSvyQwPnmaoi7ccqQaNse7xYlJd7A2FBD0lPJC7xaWrwgPxuhg7npSEB+JjTaoBL7U+DA+UhwfCHhzi1wwPiIiIqLOYKzzQN8jlwgOpgEEuTJg8ebJkeKD/vLBBK+75YKgnhNQv6cKGsNTnhPUQByD6z0qFB8KeEFK/zIu3h/i1VAAirJOx8EDcW0AcCCjpVaC0bnJ1NacuCQ+UNJD0jRuGB9Lzio2dqHidjDX+lGwjcZd/ufChu8MDQ8vtrvBAap3FRWq9ldRPybEkNS3DA+Phgfh2C4YHRERE1NmkwoN5g2YhaUmc2XseSAUMwoa1VHgg1UAVhgf6hq/49gBDXfHFvQ6En921a5fkLQzCehgKDwzdriE3gKT4PXFvAfH6Cym9bUFIHB6Ib4kQTq+0buLS2bokPDC1MWKskbto0dJ/XdArHfNAfIGvtBGp11VjHrRnnAM9Y9taSWNSfL+8+LYTIfEvtlKMDdrYnjEPDA34p9cdYx7IEW4DfSPW1B4hpjSQlY55IN52XTXmgfj87s4xD/THh1TgxPCAiIiIOouh8OBq4iWTwgMlTyxoT88DpeGBkjEXxPf46+djjp4HxsZ6EC5bfJuGocBF7td88XvtCQ/0hD0k9OvRkbp1pi4JD5Q0ZoUNFaVPWxB+xpSnLQgbaeYMD4SNkY4+baE94xyIlyVXlKyvsMEu17ugO5+2IGxMixvf3REeyAVfwu3UnvBA6WMCpW41kZq/cNsJ69uVT1sw9OSJ7goPgH9/XzE8ICIios4iFR787PGdwdsZ5Bh62oK+Eat0zIP2hAeAdC8GYeNXOEiicNr2jHmgJDww9Eu/vk7i98W3aYjnLdwewm2hn48p4YGx2y9MrZt4TITO0unhgbGGs1SDSmkjSdwoMfU574CyYENqBHZjxdDAdUrWR0lPDUOhgrEGlJInI+hJ/QprqIHUngENhTrytAVDwYWS2xaMNdqV7m/9ck2d3pTwwFgYIvVEC6XHnnCbKz3+5BrLSgeCFK6zKeM/tPe2BeG2MxQeiLcZwwMiIiLqLFIhwdrY5agtqTE5PADku+kD//71X+ppC+0ND+Se5CBu7AoHX5QKAITzMfS0Ban5iolvp5B7ooHUL/niWwvEvTb0IUF7eh6I94W4R4IpdZMaN6EzdHp4oOTXQP3Ft6FnvksVQ7c0GGvEGnpUo5IGi3B95Ep77lOPjW0JA5QGJ/rphQw9JcFQXYw1VqX2gRxT62toWaaGB4Z6fHRHeKBk/wm3gynhgbHHVRq6XcDYdpDrGSBXjDWWjR33co9qNHYudmZ4IJ4XwwMiIiLqLOYaMJGoK3RqeKCkMQvIj1cg1SAw1siSarQYanApaWyYEh5I/SLcVeGB0m76xraJkDCMUXKrg6GGqjEdCQ8A6dsXuiM80DPUABdPpzQ8UDqdXM8SpcerucIDPalAz9i4F8bOxc4OD4TnIcMDIiIi6iwMD+hZ0mWPaiQiIiIiIqJ/6FQ63M4tUFyIuhP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LF8ICIiIiIiIiIZDE8ICIiIiIiIiJZDA+IiIiIiIiISBbDAyIiIiIiIiKSxfCAiIiIiIiIiGQxPCAiIiIiIiIiWQwPiIiIiIiIiEgWwwMiIiIiIiIiksXwgIiIiIiIiIhkMTwgIiIiIiIiIlkMD4iIiIiIiIhIFsMDIiIiIiIiIpJl1vDgyaMnuLwjB3Gfb8PG4NlY4zOThYWFheUZLjvGLMGJH/ej7Hxh+/4wPH6CB3FXoVmQBNXbW9EQu5GFhYWFhYWFhcUMpXHGYei25uFJpdqczXqDzBYeVFwuxpYh87AxeDayF8fhVsJlFJ68ycLCwsLyDJere/KQNG0X/rD7CknTduFBY5PivwuPCyqhmvI3VG9vhW5rHh5m38Gj88UsLCwsLCwsLCxmKE37L6Bx1jHUx6xC0/4L5mraG2SW8KCpXotVnt8j7ZeDePLoiTlmSUREPUh9UTW2DJmHpGm7FE3frG5Cw8vroVubCTzm3wUiIiKizvLofDHqR6/Bw7Sbnbocs4QHxz7eir2vrzLHrIiIqIeqL6rGEqsvUJx7y+i0mrkJaPzuYBfUioiIiIgept1E/eg1aFYr7yVqKrOEB0usvkDNzXJzzIqIiHqwtF8OKup9UB+9Ao8La7qgRkREREQEAKoPdnRq74MOhwcVl4vxh91X5qgLERH1cDePX8DmsDmy0zwuqER9DHujEREREXUl7fI0aJenddr8OxweXN2Th+0xi81RFyIi6uEKT97EGp+ZstM8SLwO9cfKxkYgIiIiIvPQbc6BZm5Cp82/w+GBkl+hiIjov0FJb7OHmbegmrSti2pERERERADQtOccGmcc7rT5MzwgIiLFGB4QERER9UwMD4iIqMdgeEBERETUMzE8IOokzc3NePLkCZqamqBWqdDY2AidTocHDx5Ap9MgNTkJZ3JzcPnSRVRVVaKpSYemJh10Ol3b/zc16fDgQRMePGjCw4cP8OjRQzx+/AhPnjxGc/MTNDc3o7m5ubtXlchsGB4QERER9UwMD4jMpLm5GU1NTaiprkZh4T1cu3YV586ewancHJw5nYc7d+4g40QKPnh7Iub9+ANeGR6NN8aMwkeT38OqZctx+dIl1NfXPRUiGCv6cOHhQ32o8IRhAj3TGB4QERER9UwMD4jaqbm5GY8ePkRtTQ3u3r2DCxfOIy83F7k5Oa0lGwf27sX40aPw1fuTMX/GNIyPHoqXh0Yi1M8Xn7z1Bqa++jK++fRTLJq/EIkJSTiZmYW83FycSE5BQlw8bt7Mh1arURQk/BMotPRSePz4UVvvBKJnBcMDIiIiop6J4QGRiR4+fIjKigrcuHEdZ06fFoQF/5SDe/dg8huvY2R4GIK8veHn7o4Ifz9MGBmNQE93DHB3Q38XZ7w+eiQ+ePtt/DxjJr758AMsnfMbtq1fhy0bNuDwvv04dvgIjhw6jAsXLqCosBCVlZUmBgktPRMePWKvBHo2dGZ4EBs7EbGxEyXf27hxK2JjJ2LRoqUmz5fM48CBw4iNnYgZM2a1/dvUqZ8hNnYiMjKyurFm9KzIyMhqO89jYyciP7+gQ/PLzy/41/fGokVLERs7ERs3bjU4TWfSr+PUqZ91yfLMSeocf56WT/RfwPCASIEnT56grrYW+fn5OJWXJxkY5Obk4HReDo4e3I8J41+Gr7s73Ozs4e3kCH93NwwJ8MdgP1+MCQvB8OAghA7wQ+QAX4wZEokXhw3FK8Mi8daoaLw+KgafvvsOZn47DUsXLEDqiVTs2bUHhw8exrmzZ3GroACaRrVJIYK+PHig75HAsRKoZ+rM8EB/0X/gwL//6JnaSNU3GMh8ujo8yMjI6vQG2IwZsySPN+oc+uPFXI35joQHBw4c7pRG6rMWHmzcuLUtlO3uxnt3L1/oef4bsmjR0rbzh549DA+IZDx48ADFRUU4d/YscrKz24qh8OBkeho+mvQu+ru6or+rC/w9POBhZwsvRwf4ujgjyMsTfq4uCPL0QEh/b4T6eCHUzxcxoYPxYmQYxkSGI2pQEGLCQvFy9FBMeeM1fPfF55j362wsXrgY83+bg727duFU3ik0qlXtChD0tzY8evQQT5486e5NTPSUzgwP9Bfd4gtHUy/Gu/qXxudFV17Yd0UDbMaMWQbDKuoc5upxIEccHkjpzGP5WQoPelqPrp4SHjzPf0OUnD/UszE8IBJpbm6GVqvF7Vu3kJebi+ysrKdCA2F4IPz/E8nJ+PKD9xHg5QknKyu42doiwMMdPs5OcLW1hae9HTzsbBHg4QE/N1cEuLsh1NcH4X79ETHAF+EB/ogKCsToqCGIiQjH0JBgjI8eirdfGY+3X43F5LfewnsT3sSsGTOw/a9tyEhLg0rV/gBBXx4+fMBbGqjH6OwxD/S/TAobF1IXM/qGn77oG4DCiz592bhxa9t89fMSLkM4rdKLVuF8pBpDhuohbFgI5yFuaOgv6oVF6td98TRC4i7iSi8GxdtWv1ylPQ/E6y5umAgbLMJl6ecrrrdcA19fJ7npxL92z5gx61/rKNfQE+9r8TIMHYvCdZk69bN/7VMxQ/tSqoFnrJEl3AfGlqu0/lLzFtdFeJ4ZW79Fi5ZKnidSnxWvg1yvAmM9D8THjPD4lfsuEG4L/TaT2v6GwgPxMpV81wjPhalTPzO6PwxtP6njXeo7Rv9v4rqJt5n4ff1+V3I+ys1X6rg2dZ5S30n6eQi3jfh7QT+9oe9u4fYVHk9Ktr8UY98r4veF39/C7SScTj8P4eeEf5v06yze9/p1Fy+zo+tI3YPhAZGARqNB/o0byMnORtbJk8jOymorwp4HOdlZbaFB9smT2LblT0yZOBHBvr4I8HBHgJsLgjzdEeThhnBfb4T6+iDYywORAQMQFTQQrwwfhndfHofooIGIGuiPUaHBeDEiDEMCB2JQ//6ICQ/DkEFBiAwciPEjhuP9V8djyuuv4sNJ7+KHb77FprXrkJgQjyOHDuNmfn6HAwT9LQ0MEai7dXZ4oL+oEV4o6S94xK+VNkaE4YHw4llqWiUX9eILcamLNKn3pS7apJYr1XgWN5AM1V3fqJBqIIm3qxRD2zY/v0BReGCo7sKLTbltIAxYjDUYDM1HOK2hfWVouynd1/r1lTsWje1L/XY0ti87Gh7IravS+isJD4ztL6llGFq+8PNSDRr9NOYKDwydL8LtK7Uvpc4nqW1m6DiSOx+l9qF+e+nnreR8M7T9DNVHvN5y56ux4yg21nAvEyXnhpJzXEzqfNFvf6mQSLz+xsIDYR2VbH8pxr5XDL2v3y6GjlfhMSJ1DBvbT1LHSnvXkboPwwN67ukfsXiroADZWVk4mZmJk5mZyDp58qkA4enwoKWczEjHnFmzMHZ4NEIG+CHQ2wvuNjZw7NcXHna28HN2QrCnO0YE+WPEoIEYFxGKcZFheGNkNH6d9i3GR0VgVEgggjzd4e/mggh/PwwLGYQgHx8E+/lh3IjheH3sixg9JBJjIsMROyoGE18Zj/ffeA2rli5D6olUnDt3DvdLSswSIDBEoO7W2eGB/sJNfHEsvidXeOEqvLjJzy+QbFBI/SIqFVSILzKN1U9YJ/285bq8Cusq9UuXoeWKL8SlLvKF3fCl1sNQnaTqJt5GixYtVRQeSI1bIe5NIrwQ19N/Tq7RKiaer9S+kRuTwdhtC8L9ol+GcBsoORal9rf+c+JwwNC+7Gh4IFw/4b+ZUn+l4YGx2xGMTSfVy0i8/YR1au+YB+Ltp+S7QGpfSlFy7Cq5XUC/HlLHhX7eSs43ueNcXA+p40rqOBL+gi18LVwfY9tKXy+pRr5++UrOcTHxNOLX+nWW+g7XHyNSx4z+tfAYUbL9DdXP0PeK+BwUfyYjI0vynNMvVxxCS30fSm1z/b+Jz5/2rCN1L4YH9Fx7/PgxCgvvtQQBraGBsIgDBHFZv2oVXh4Zg0F+fvB2coSHnS1cra3hbmsDFytLOFtaws3GGoHurogeOACjgwfipchQTBgZjS/enYiYwcEI6++NAHdXuNvZwsXGGs7WVnCztYGfuzs8nJzh6eSMiKAgvDpmNN57LRafvPkaPn/3bXz/+edYs3QpVi9dhqyMdKga6s0WIOh0Ojx69JABAnW5rnhUo/CiXX/hIm6cin+xE14gy4UHwgtZuV+llXaTFxapi3xhAQyP62DoAl88DyUNAqnPSc1DzFiDRkl4IPfLln4aJY1hYw0wuV/Whftd7vYPY9vQWANdybGopPFtrB4dCQ/E209YZ3PV35T71A0dg4a6aJtyHEito6FpxHVW8l2gdCwDuenEx6NceCB1XIjnreR8k+sZYiw8MLQu4unkvl8NHddytxfMmDFL8Tkut+0yMrL+FQwZqpewPnLhgdRtAHLbX8zY+WLoe1h4XEvNQ7xecn8Hhesgnpf4/GnPOlL3YnhAz6Xm5mbU1FS3jFWQkoL0tDTJ8EAuRPhz/TqMHzUK4UFBGOjpgQFurvBysIeTpQXs+vSBXZ++cOzXD06WFvCws0V/J0cM9vHCkIABGD98GD6cOAEjgoMQ6OEGLwd7eNjZob+zE3ycHBHo6YEhgQMxNjIcb40djSmvjse7L72IV6KHYnR4KMZGhmNEaAhGhYfh0/cmIzUlBfk3bqCpyXzhgf5Rj/qnMxB1ha4ID4S/5IsvXLsqPDDUndhYd1Ex8TIM3Sst1WCT+vXPHOGBoQu+zg4PDDVYpObd0fBA3DgVN9qE4x4wPOi+8EDcmBHXqSeEB0rroid324JcgCbW0fBAfDyJv7uE4x48i+GB3K/ewh5r+noY++40d3jQ3u+VZyk84GCzPRPDA3ruPHz4ENeuXsWJlBSkJCfjREoK0lJTZcMDfdEHByeSk/D2a68h2Lc/fF1d4WFv1zYgorutDRz69YVt717o9//+h37/9//B0aIfAtxcERUYgJjBwXh7/Mv4ZMp7GBY0EAHurvB3c0GAuxsC3N3g7+YKf1dnBHm6IzIwAKOjR2D8mBcxZmgUhoUORmTgQAwJHIiYsMF4ZUQ0prw1Ads2b0Z6aiqqqyrNGh78cytDE5/MQF2iK8ID4OnGr9RAUcILIlNuWxBeqLZnVOn2jqQuN0ibuBur+CJQqhurVFd34fq05xGKUrctSHXTlwsPjDUYhHXvSHgAGP4VW45wW7fntgVhvczV7d/YvpR6X9xFWa7uUrctiLs+G6u/cBrxgHHtDQ/kjie52xbE+8VQ/UwJD5R8F7Q3PJALEzp624KS802KfnuIbxfq6G0LpoQHUttAfFy35xwXz0u8Ph29bUFYl/Zsf2PfK6bcttDe8EDqtgXxbQrGempQz8XwgJ4bzc3NqK6uRlbWSaQkJz9V0lJTkZmRoaj3QU52NtauXImokGAEenvB28kJXo6O8LC3g4u1Fez79G7rceBibQVXGxs4WPSDi7UVAj3cMTw4ELEjovHRpHcxKjQEAe5u8HVuveXBxqblM9ZW8HKwxwBPT0SFRWJUdAxGDh2GYeERGDZ4MEL9ByDUzxdDg4MwLnoYfpo+Hfv27EXi8WNobFR3SoDQ1KTDo0fshUCdq6vCA6mnIugZ+iVEqrEg15iW+2VL7mLV2OBncvOV+4VT3JCRq5fcMgDDPSSMNXwMbVtDF6xKB0wUXsCaEh5INVzE8zG0HeXWR9jzQG67GNpf+voYOxaVhAfG9qWSgeXEOjpgolTj3dixZmp4ILdeUveVS03T0fBAuD+NnXPtDQ/k9oVceNCRAROF62roGBb2PBBuU/G+NHSeGRtbxFijsyMDJio51oSfNXY7mHg6qb8h4uNB6faXYux7xdD7ciGPKeGB3HEuPt/a+51O3YfhAT0Xnjx5goKb+TiRkvyv4EAfHmSkpyvqfZCemooJ48cjwNsb7nZ2cLW1gbu9PVxtbeFhbw8XKyvY9u4F+7594GxpAXc7W7jZtvRICPTyxNDgQZj0+muYMGYUhgUGIMTbEwNcXeBibQ1HS0vYW1jA2coKHnZ2GNS/P0YOHYbxY17Ey6PHYFzMSIwID0foAD8M9u2PqEFBGBM1BJPefBO/z1+AXdu2oyD/eqeEB8JeCM3N7IVAnaOrwgNDYwPoiS+uxBeHwgsguV/ipS7QlfzKJV6++BdLQyN2CxsWwgtS8XoKL/KEg+YZuwgWkuqmrIR43cT3TsuFB4D0BbWQ0m74wnoY69Iv16gwNPq4sJ5y28Zcj2rUMzSgptw2k6qD3Pkh7nkgt57GziW5hrbw/fbctiA+B/T1Fs/LnI9q1BMeF+Ku6lLfBR25bUFqH5gyL/02kfpeNHa+Af/ex8Llirer1PYXHwOGvq9MCQ+k5it1LCk5x6XIDVwrrLP4e05P/DdE6pgAlG1/KeZ6VKOeKeGBeLsL10l8HihZR4YHPQvDA/rP02q1OHM6D8lJiW0lJTmptbSEB6knTigODzavX4chwYPg6+oCdztb2PXrB7t+FrDt1w+WvXrB8n8vwOp//4P1Cy/Ark9veNjZYoCrC8L6e2Fo4EC8OCQcb40bgy+mTsVLQ4dggKsLPOxs4WbTEh44WFrC1cYa7na28HNzQ/igYIwZMRJjhsdg9PAYjIgaishBQYgcGIDQAX6ICQvF5Ddex/RvvsHubX8hJzMTTU1NnRogcCwE6ixdFR78V7X3tgd6PpjaQDLEWMOJej6pp5IYatwTKdGe29no2cPwgP7TamtqkJGehuTEeCQnJSA5sbUktRRheJCelmb01oWTmRn4dMoUDB7gB08HB3ja28PJyhI2ffrAqlcvWPfqBZu28gJse/dqGzDR19kJg328MHLwILw+cgS+mDoV77/+KiIC/OHj5Ij+Ls7wcnD4Z/wEezu42djAx8kRIf7+GDl0GEYPG45RUVEYGhyM8IAARAYGIio4GC+NGI6333wTC36bgwN79qfHZFwAACAASURBVECraezU8EBfHj58wACBzIrhQccwPCBj9L8KduQxaAwPnn1y3cV5/zm1B8OD5wPDA/pPam5uRklJEVKSk5AYH4+khLh/SmIckhLjkZSY0Nb7QP/EhYz0dNkA4eC+fRgdFYWQAQPgYW8HJysrOFpawKFfX9j16QP7vn3gYNEPDv36wtGiH1ysLOFibQUnSws4WVjA3dYGAz3cEBUYgHFDo/DJOxPx6ZQpGBIUiP7OTnC3tYGrjTVcrK3hYGEBu7594GJtDT93dwwJDsHwsDCMiIzEiMhIRAUHIzJwIIYPDkFMeBheGz0S07/8EuuXLUNVJw2caKgXAgdTJHNheNAxDA/IEGHX8o52/2V48N8gNRaDKQO8EgkxPHg+MDyg/5zm5mYUFNxEUkICEuPjkZxwHJkJR5CXeBhnk4/gdMoxZCQdR3LicSQnJj71xAV97wNDtzAsW7wYIQEB8Pf0hI+zEzxbB0l0bA0M7Pr0gWO/vnCzsYaXgz36OznC29EBbrY28LS3h3vrIxvD/AfglRHR+O377/H5B1MxZkgkQny8EeDhDm9HB3jY2cLZ0hIuVpbwcrBHiG9/DBkUhBeHDcXLo0bhlZEj8MaLo/HKiOEYHR6K8dFD8dbY0fh28tuYO+N7nMnNQWNj1/Q+0JfHjx+zFwJ1GMMDIiIiop6J4QH9pzx+/BhXr1xBUkI8EuPjkZJwDKcSDuJq/F4UJu9HadohFGccQ0FmPE6nJeJEUvxTgybqex/oi7gXwrzZvyJ80CD4ubnBw8Eebra2cLWxbuttYNenN+z79oGHnS18HB0Q4OYCXxdnDHBzha+LM7wc7OHj6ICQ/j6IjRmOn7/9Fq9ERyHY2xO+Ls7wcXKEp70dvBwd4WxtBYd+feFiZQU/dzeEBgRgWFg4hoWFI3pwCEaGh2FkeBheGhKO2OgheHfcKHw68U1Mn/oedm/bhrKyMjQ1dV14oNVq8ejRQwYI1CEMD4iIiIh6JoYH9J/x+PFjXLxwvu02heSE48hNPIyrx3aiJG4H6lL3QZ0XD/XpRFTlJqAgJxl5aYltty6kpaY+FSBkZmQ8FR5kZmRg5nfTET1kKPq7usLHxRmuNjZwsrSEc+sgh/qxDQa6u8HPxQkedrbwtLdruR3B2gpuNtZtT114fVQMfps5E2OjIuHr4gxvB3v4ODnCu7W3gp9rS/Dg4+gAX1cXhAUEICIoEMF+fgjy9UWQj09LKOHsBH83V0T4+2FcZDgmjhuDH778AmdOn+7S8EAfILQ8jYEBArUPwwMiIiKinonhAf0nPH78GBfO/xMcJCbEITPxGM7H78fNI3+h5MifqE3ZA82pBDRdTIfm3AmU5ibhalYy0lOS2gZN1IcH+qLvgXAyMxPpaWmYMnEiIgeHYmD//ujv4gxvRwe429q0DobojUg/H4T5eMHXuSU48HZ0gKu1VVu44GhpASdLC4T4+uKd8S9h7qxZeG3sGAR6usPT3hZu9vZwsrKCk5U1nK2t4WZj88/TGnx9MCY0GLExw/HayOGIHRGNUeGDETkwAIN8vBE2wBcjQgdjRHg43p0wAZvXr4dK1dCl4YFOp4NGo0GTTscAgdqlM8MDX19fg4U6rjO2I/eNYZ29bdo7f+4z8xFuS2PbtbO2uynflVLvK62Xqd/LHZlvd21LU/Tkv1U9oR7mrIN4Xj31u7W75ivG8ICeecLgICGu5XaF5MTjyE06iovHd+PGvvW4u38dKuO2QZ1zDE0X09F0OQO1p5JwOycZuektYx6knjjR9tQFqV4IqSkpeHnUSESGDMagAf7wc3ODt5Mj/FycEe7rg3BfbwzydG977KKnvR2cLS3gam0Fdztb2PbrB3uLlicvhPr54v23JuCnad9h3PBohPoPgJeTExwtLeFsZQW7fhaw6dsPli/0gtULL8DFyhL+7m4YGhKMUZGRGDd0CF6JjsIr0VEYPzQS44cNQWzMcLzSWt589VV8+uFHqKur7fLwQKfTtY23wACBTNVVPQ/M/Ue2J1xMdSdzrf/zsB3NsY49dTt1d726e/mdqTsavKaEAYYat6Y08ju6rPYupyfq6gatKXpCXZ7l8KCzlsHwoBXDA5Lz5MkTXLl8EYnx8a3hQQIS4+OQkngcuUlHcO7QdlzcsRrX/16G4oMbUJ+6B9ozSWi6mI7608m4l5OMs5kpbT0P9L0PhOGBPkA4dvgQxgwditDAQPR3dYWvqws87Gwx0N0VwV4e8HNxhqu1FZws+sHNxhpuNtYt4yH06wvbPn3gbNXS+8Db0QER/gPwyeTJmPX9D4jw90N/J0f4ODm1Bg82cLSygoOlJSx79YZV7z6w79sXHna2CPHzxZDgYIwIC8WYIRGICQvFiOAgjB4ciNERYXjzxVF4N3Y8Pn//fSxZuBBaraZbwgOdTodGtRparYYBApmE4cHz7XnYjs/DOnaX//K27Sm/lndGeCA3T1OWpcSzcIx0JITpCj2hLs96eNAZGB60YnhAhjQ3NyP/xo2W2xRaex0kxMUjMeE4UhKPIy/xEPL2/omzW/7A+c0LcXPHUlQdWw9V5n5oTieiIS8B93KTcTozBSdSUp7qfSAMEfQBwt9/bsKIsDAE+/rCx8UZ/V1c0N/ZCQNaQwTH1sczOlr0g1PrYxrt+vSGbZ/esOvbFw4WFnC2toaPkyOGBQdhyltv4bcff0J4gD/cbG3gYWeH/i4u8HRwgJeDPTwd7OFqYw27fv1g1asXrHr1ho+LC8IGDkRUSAhGRUZgRHgYIgL8Ee7rg4gBvhgRMggTXhqHT96fivVr13VreKDT6aBSqaDTaRkgkGLdGR7IdQ2Vu7iQ+pyxbqZKuqEau6AxVl9TLrANTa9/3d51EX7e2GcM/Vt7ltWR7a502vbURel+78g6KN2OhuorN42566X0s0qm7+xtK3eOdOZ2Ef+/Kd9R5joX5JYjrpvce3J1MceyjDHl+BK/NmW7S7025Vg1Nk8lOvJ9aGwbd/Qc7ui5ZM46GJqXqXXqyu8MU9ajvee5HIYH9Exqbm5GYeE9JCUktI5xcByJ8XFIiD/eFh7kxB9E9o51yN6wEDmrf8GF9b/g3s5FqIvfAHXWIdTnxqEoJxHnM5OReuLf4YEwREhPS8PKRQsQHRoKL2dn+Hl6wtPBAd6OjnCzsYZ9n96w79MbThb94NC3b0tvg969YN+3D+xawwNXGxt4OzrA18UZI4KD8NGkSfjuyy8xNGgg3O1s4WRlCQ97O/i6ucHLwR4ednZwtrKEk6VF22CMXk6O8PPwQHR4BEZEDsHQwYMxJHgQIgP8ERU4EMOCBmL44BC8MX48vvv6W1y9erVbwwOdTof6+noGCKRYd4UH5nzd0Xl1dBmmXngam1dH181c287UZbV3u7fns6bUpbOXK/W6o/upO88XMVPm1dl17MztIlUHc54rcq/lGGqgyL1nbB8p/Q40tixjlH7G3Me+qcd7R/ZPe5crd6yZWr/2fLaj9WtvHeTWtSd+Z8gtz5znuRyGB/RMqqyoQEpyUssjGVvDg4T4423hwYmEY8g5vh/Zf61C+urfkLZsJnKWfYerG39C6b4/UJ+0BQ0nD6E0JwE3clORm5H6VO8D8X/T09Iw/+cfER06GH4eHvByckJ/Zyd42tvBoV9f2PftA0eLfrDt3QvWL/wPtr1egGPr4xudLC3gbmsDT3s7uFhZwd/NFWMiwvDp5En4eNIkhPb3gaOFRUvvBCtr2LcOluhsZdU2foKLlRU87O3g4+KCIF9fRAQHIzo8AkPDIxAaEAB/D3f4urggzH8ARg4ZgkkT38Y3X36FHdu3d/kTF6RKdXU1mpr4FAYy7nkMD5TUsyPLV7oMJfPqjEZJVzWIOtpAMteyTbmw7uhyO/I5U46pztoepi6rI/u4Pfulo8ecKe9313eQsc+ZGgy095hVsiw57T02OvNvhZJ6mmtfdeRYM3XeXXEudUaAYUxP+M7oyLwYHtBzq7GxEWmpqUhKTEBiQnxbj4N/woM4pCceRc7RvcjeshzpK2bhxOLvkLXkK5xb/T1ub5uL8iPrUXnyGO6fScfN83m4cv40crKzkJ6W1hYiCEtGWip++e4bRAQOxEBvbwR4e7c9acHRoh+cLS1aehj06Q2bXr3g2K8frF94AQ79+sHd1gY+To7wcrCHl4M9fF2cEeHvh9iRIzDj668RFRgANxtrOFlawMHCAm729rC3sIRdv35wsGh5OoP+kY8BHu4I8vZGUH8fDA0ehJiICEQFByPM3x8RAwMQHToYI6OG4pWXXsbMH37Epo2bu/3WBZ2u5RGOlZWVePjwYXcfPtTD/VfCA3GRWr6h96Tm2576KJm/knVRuhyp5cldQEl9pjPDA/FyjTG2/9r7Wsk+V3LcmLq9TXltaJqO1Evp+8bIzcuUbWuuhkBHz3Wlx1l3fQcZWp6SOppa744uS44p05vze8fUbW/KcSnH1HqYeh7Jzae951JHX7e3Dsam7WnfGYaW0ZFtYgqGB/RMefz4EfJyc5GclIikhITWsQ7E4cFxnEw8iuyDfyN9/SKkLZ2J5AVfI2PhZ8hdPg1n/lyM83F7cftCHopv38T9wjsoLryLWwUFuHD+XMuTFU6cQEpyy1MYUpKTkZV+ArOmT0NU8CAM9h+AAR4e8HKwh7utDZytLGHbuzes/vc/OFr0g32fPrD83//gbGkJHydHuNvawN3WBv2dnVpuW3B2QpivD8YPG4KPJryBd14chRAvD3g7OqC/izPc7ezgZGUFmz59W3oj9GsZR8HP1QVDBgVhaEgIhoaGISwoCOGBgRgeOhijwgbjpagIvD16BF5/cTSmvDUBs376BRvWbYBOp+328ECn00GtVqOyshKPHz/u7sOIerD/SnjQkbpIvdeeC1Sl9TFlXUy9sDX14ticdWlP3ZRO21XHh7nWyZwNOHPWqz3TtvdY74xzyNwNWHMd/51dL+G/G2ugmOu8VbIsU+uvZPrOWh8l03eksdeZ31GmrqOSaTt7O7fnsz39O8Oc28QUDA/omdHc3Izq6hqczMxEcmIiEuNbwwNRz4OkhGM4mXAYWfv+Qurq35D2+3dImvsZkuZ9gYT1vyPr+AFcO5eH4nu3UVNViYb6OjQ01KG6ugrFRUW4cvkS8nKzkZaa2jruQQrSkxPw6/fTERMZidCBAQjw8oKXgz3cbG3gaGkBuz59YNenD2x794Z9377wtLOFt6NDyxgI/frCzcYaQR5uiPTzQZSfN8aFBuGT2HGY/ckH+GT8i3glIhiRfv0xwMMdLjY2sOzVGw6tPQ8sX3gBtn36wMPeHkG+vhgxZCheHj0GY4dHY1hIMCIDB2Kwrw9CfLwwNGggxg8fijfGjcW0L79CUXFxt4cGwlJbW4vq6mo0Nz/p7sOJeqj/YnjQkxrgSuYvnpe516298+/MfSZXR3O/7o7lmmM/dVY9u6qxJXfctbeOnX1MtncfdOa5IKezv6u6Ylrx9D1pH5vC1O9Wc4YH7fmO60nf71L/3lO+Mzry2Y4cT0IMD+iZ0NzcjMePH6Gmth4XL15EclKi4AkLcYiPO474uONIiDuO5ISjOBl/CBnb1yJ12c9IWfg14uZ/g7hNK5FzIgE3r15EafE9VFVWoLa2Fmp1PbTaRui0WqhUKlRWlKPg5g2cP3sGJzMzkZmWihNJCZg943uMGDIEgwcGwt/LC/1dnOFhbwcnK0s4WljAvk8f2Pbu1XYbg6NFyy0LAW6uiPLzwdjgAXgtPAhThodi+qtjMH/ya1j9xQdY8uE7+HLsMLwREYjogX4I8vSAh50dLP73AqxeeAHOlpawb33iQpC3N4aFhiI6PAJjoofjxaFRCAsIwGDf/gj19UGob3/EhA7Gq6NHYu6sX9DU1NTtgYG4lJaWQaVq4PgHJKmnPm1B/L7UH2WpCw0l82pPXY3Nw5T5y00vvOBpbz3kPiOeRskFr9JldXS7dGQfmnKhbs7lyr1v7PhVsg6dUS8ln1U6vdJtq/9/c9Sxs7eL1HRdsb+klqlkeiX1MvT/HV2W0joY05Ft2ZHvISWfNVZX8b8rqbd4PsaW21nfrR3Zzh2pw7P2nWHKepj63aoEwwN6JjQ3P0FTkw5qdSPu3L2H1JQTT92yEB93HHHHW8KDlPijOHl0L9I2/oETi6chfv43OLp+OU6mJOB2/jVUlJeiuroK1dXVqK2pRX19HdTqeui02rb78+vr6lF47y6uXLqEvOyTSEk4js8+mIrRI0YiPDgE/l5e8HFyhIe9HTzsbOFqYw0HCwu4WFvBvm9f2Pbqhf7OjvBzcUaYjydeDfHH1OhgfDtuGH57fSRWTX0VW794B3999S7++uodrJkyHjPHRuDDqEC8FOiDKB8P+Ls6w8/FCR4ODvB1ccFAb2+42zvAy9kZQ4JDMCx0MCIHBSE8cGDLOAg+3gjzH4Dhg0Pw2tixmP7ll2hUq7o9LBAXjUaDwsJCDqBIkroqPCBlzHnBQUTU2czxnfUsfe+ZEqIQmQPDA+rxmpub8eBBU2vDXoeKiiqcPnUKSYmJbbct6HseJMYdw4mEozh5cCeSVs5FwtwvcHDJr0g8sAeXz59B2f1iVFdXoa6uruV2hdaiUtVBo1FDOD5Ao1qN8rIy3DkZh0t/L8ewAF+MHj4ckSGhGOjrBz8PD3g7OcLF2grO1law79cPtr17w6FfX/g6O8HfxRkxvh6YEj4A00aHY+HEMfjz0zdx4IepODH/C2T9MQ3Zy2YgffHXiP/1Y+z65h2smjQWKyePw+zxUfh0WBBGBfohImAAwvwHICRgIAYHBCCi9TaFQE93BHp6wM/NFf4e7gjx7Y/QAX4ICwzES2NexOcff4rr1651e1ggVerq6lBcXIzHjx919+FFPQzDg56FF6BE9CxheCD/70QdxfCAerxHjx491fBsaFChoOAWMjMykJaa2jo2QcvAhinJSTiZHIfMPVuQ+PtMHJ3zFfasWoLUxDjcuHYFpSXFqKqqQG1tDVSqOjSq69HYqEKjWtUSHmifHlxQ01CH+vjNqNq/HCm/fIxxYcEYFT0CQX5+8HF2hqeDPdxtbWFvYQlnK0t42tnCy94OoZ5ueMnfC58PC8L8V6OxdsrL2PnlBCTOeh/pCz/H2VUzcHnjb7j25xxc3TwX59f+jLMrf0D2H98ifeHn2PftO9j26WtY9+5oTBsdhtHBgRgSOBCDA/wRNjAAYyLDMWFkNCZER2DMoAEYOsAHoX6+CPHtj+EREXjtlVfxzVdfIyUpuduDAkOluLgYVVVV7H1AT2F40LPwApSInhfm7t7dnf4r60E9D8MD6tGam5vR1CTu9q5FeXkFrly5gqtXLuP6tWu4cuUyzp87h7zcbJzKSEbajo2IW/Ad9v74OXZtWIOMtBO4cf0qiu7dRVlpCaoqy1FXWwuVqh7axkboNJqWohM91rC2Cvd+eRv3Vn2Hsj0rsenTCRjk5wcPR0c429rCzsIK1n36wt3eHn4uzvB2sEekjyfeGNQfP46NwLr3X8Ker9/Cke/fRdzM95C15CucXzMTVzb+ivytc1GwbSEKti3Erb9/x63tv+PG1vm4svFXnFk5HcmzP0Hy7A9x/Mf3sHLyOHw8IgwxgQMQ6O2FgV6eCPbxxtDAAIwLC8ak4RF4Y0gIhgX6I2rwYLwW+xp27tyF+oaGbg8J5G5fKCgogEajYYBAbRgeEBEREfVMDA+oR3v48IFkw7NBpUJ5eTnKy8pQVVWFqspKlN4vwZ1bN3E+JwNJW9fiyOyvsW3aB9i+bg0yUlNw49pV3L19C4V37+B+cSGqKspaB0xsgLZRA51WiybRcpqamlCzeRbKN81C+cE1uL5+DsaGBSPE3x8DvbzQ39UFPi4u8HR0hJ+rM4YP8MHkiIFYNGEUDkx/F9l/fIMzq2bi9OqfcWb1Dzi7agaubJqNgm0Lcfvv33F3xxLc3bkUhbuXo2TPChTtWYHbf/+Ogm0LcW3LPJxeNRM5y6Yjd/kMJM79EqunvorPRkchys8bQR7uCHB3RbivDyJ8fTDE3w/DBgVizNAovP3mBOTl5HR7QGCsVFZW4u7du7x9gdowPCAiIiLqmRgeUI/1+PFj2YanWqWGSqWCVqOBRt2IhoZ6VJaXIv/KBSTv/gvbf/oaaz55G5v/WIyU+OO4duUS7twqQOGd2ygpuofy0hJUVVWgrq4OKlU9NI3/vm1Bp9NBnfw36o6sQeXRjbizbTG+jR0NbxcX+Ht6wtvJEb6uLgjz9car4UGY8XI0Vk+NxZGZk5Gx8BOcWTkdVzfNxvUtc3Ftyzxc2zIf+X8tRMH2RbizYwkKdy1D0e7lKNm7Evf3rXqqFO1fg7u7l+P6lgU4v+5XXP9rMS7+uQgpi2dg14wP8X50KEI83eDv6oxQbw+MHTQAsVFhiB09EtO+/BL516//q9dGTyz5+fmoqalm7wMC8HyHBx3tZspuqkRERNSZGB5Qj9QySKJ0r4OniqCxr23UoK6uBsWFd5CbmYbdG9dg6dcfYenM6Ti4excunD2NO7cKUHzvLu6XFKOyvLRl/IOaGtTX10Otlg4QNJdzULh5LrKmT0Dyj+/h5zfHwM3WBn6uLhjo6YmxYcGYOeElbJv+EeLnfYOMP6Yjc/EXyFv6Nc6v/gHXN/+Kgm0LcGv7YhRsX4xbO5bizs5luLdrKYp2LUXxrqUo2bMMJXtXoGTvSpTuX43yQ+tQfmQDyo9sQOXRDSg7shHnNyxA3urfcHX7cpxe9xtyVv+G+RPHYmSADyJ9W25heDEyHK+PHYNfZ3wPrbYRDx7oenyAUFdXh+vXruFBU1N3H3bUA/TE8KCrGuVs/BMREVFPxvCAeiRjvQ6kilajgVrdgOqqSty+eR0n01Kwc9MGrJg7Gzu3bEZO9kncuZWPkuJClN0vaQ0PylBdXYXa2n8CBK2m8enwoOgO7q6bg9Spo5C7bBb+mv4hAj3c4OfijND+3vj61TFI+f0HnNswFxc3/oaLG2bj8rqZuLLuB1xZ/xNubpmN29sX4s72Rbjz92IU7voDRXuWoXjvCpTsXY77e5ehePcyFO1ZgeI9K1C6fxXKD61B5ZF1qD62AXXxG1Gb8Cdq4reg8tifKDq0CQV71uHu/vW4tXctkhd8i1/eGIUPRg3Fuy+NxdyfZqKi/D4ePNA9E+GBTqfDzZs3UVpaiidPnnT3oUfdjOEBERERUc/E8IB6HOGjGU0KD7QaNDY2oL6+DpUV5bh7Kx952Zk4sncXju7ZgeyMVNzKv4b7RXdRdr8EFWWlqKosQ3V1JWpqqlFfXwe1uqFl4EStFm2PbWyoQ/XBDcj5/BVk/fQhTvzyMV4LD0KIlweiA/pj4Xuv4fKWRSj4ewlubluEG38twI0tc3Bj08/I//NX3Nm+EIU7fkfhrqUtvQ32LMP9vStQum8FSvetROne5YL/X4Gy/StQeXg1qo6uRe3xdaiL24C6hC2oSfwb9al70JBxAKqTh6DOPgp19jGoso6gKnkX8netxPldG1BbXoxHj3Rt4cGDB90fDhgrDQ0NOH/+PBobG3n7wnOuM8MDceNc+Fo/yrbUNOJ/1/+/ks8bqoehZQnfN+WzUvUx9B4RERFRezA8oB7n8eNH7WuEarRobFRDpapHbW0tqirLUVx4D1cvnkNeVjrO5GbhxpWLKL57C6UlRW3hQVVVBWpqaqBqqEejuhFajaZlHIVGNbSaRjTpdKhLP4TiTXOQ8cmryPzlAxz46SNMGR6KD0ZFYdt3H+Dm33+gcM9K3N29Ajd3LMXN7b/j1vZFuLN9Ie7tXIKSvStQtG81ivatQeGelbi/byXK9q9C2f4VKN+/HBUHV6Li0CpUHFqF6qNrUXNsDeri1qEubn1Lid+EhhM7oMo80BIa5B6H5lQCNKeToD2TjMbcODTmxUF1IQMPmjR4+FD3TPU80Ol0uJmfj8LCQjx58ri7D0HqRt0RHhhraBsKFJROr3Teps5X6WsGB0RERGQODA+oRzGl14FGo4GmsRE6rRZajRaNjY1Qq1RQqepQX1eH2ppa1FRXoaK8FPduFyD/ykVcu3wRd25eR2lxISrL7qOyohRVVeWoramBWq2CVt0SGqjV9S1PYWi9hUF16ypKdyxF6Z4/cGvDjyjatxL7fv4cyz+YgGNzvsbdPStRemgdig6swa3dq3Br1wrc3b0Sd3ctR+H+tSg6tAGFBzfi3oENKNyzCiX7VqPswBqUH1iBioMrUHFoJSoPr0T10TWoi9uA+vgNqItbh9rjrb0P4jehPnk7VBn7oc45BnXOMTTmxUGdFw9VbhyqTh5FTdYxqG9dfKrHwbMUHtTX1+Ps2bNobFSz98FzrLNvWzDUa0BqGnO9bu97DA+IiIioJ2F4QD3KkycKxzrQ6tBQ3wBVgwpqdctTFxrq61FXW4fa2lrU19VB1VAHtaoealU9amqqUFJ4BwXXryD/6mUU37uNitL7bb0PamtaHtmoVqvQ0FAPVUMdGhvV0Glab13QqFERtxVlB9eh4tAa3Nw6H3nr5+PYvGnIXT0LhXtXofTwehQfWo+7+9cjf+cKXNn6O65sWYAz6+cic9nPyF47F5d2rML1nauQv3MF7u5peapC2YGVKD+wEuUHV6DqaOttCnHrUXt8HaqPrUXV4bWoOb4RtQlbWm5byDyE+oyDKEvai4u7NyJ3ywrELZmDhFWLcPfSmX+FB90dCphSrl65gnt37+HJY/Y+eF49q+GBuBhbvpL3zBFaMDggIiIic2F4QD2GKb0OGhs1qKmpQV1dHerr6lFbU4vq6mrUVNegvq6u5ckJGjW0Wg10Og20GjVqqitx71Y+bly5hNv511BaXIiy+0WoLC9FTXV1a/hQi7raWqhVDdBqhE9d0KLq6hlUxW9HVeIOFO5fh1MbFyBh/jc4vW42ivavwf3DG1ByeCPu7F+Py1sWIWHhTGz5cgpWARX3mAAAIABJREFUTZ2AJe+/ibnvvo7FU9/Cmq8+xME53yNn3QJc3fYHbu9chnu7l+P+vlWoPLIeNcfWo+rIOlQeWYvKI+tRcXgdKo5sQHXcX6hM+Bv3j29DzqalmP/hZMx5fxJ2zPkJFw/8hYpTyWhS1T1zPQ6Epbq6Gqfy8tj74Dn2rIYHpi5fyXvseUBEREQ9CcMD6jGePHliQhf3BlRVVbbemlCNqqoKVFdXoK62DmqVqjU0EPZU0EKlqsf94nu4cfkCrl48h7sFN1BSeAcVpSVtgybWVFejrq51HhotmgSPbSy6dhHl8X+jPG4b7h/dgovbliNp8fe4sHkhivavxf3Dm1ByeAMK9qzGpS2LcX7DHFza+jty18zBodnTsO6rD/F17Bi8FBaMUYMCMHF4JGa9E4udP36KrGU/4NqWBbi7ezlK9q1C2YHVqDi8BuWH1+H+oQ0o3L8OV7Ytx/4532PmW6/gnWFh+HHCq9j103TELfoVF/5ehepz6dA1NpqlEd+d5fy5cygqKuSTF55TXfG0hc6+TaEjYx50Rj0YHhAREZE5MDygHuPhw4eKGpcarQ7V1TUoLytDdVUlqipK23oPqBoaoFFr/rndQFC0GjWqKsqQf/Uizp3KxtWL51B45ybKSgpRVVmGmuoq1NbWQq1StY6loIFOp4VWq4GmUYVbl84ift63qDq+BRXHNuPqtj+QvuIXXNqyGIUHN+D+4Y24f2gdbu9eiUtbf0fq/C+x66u3sHjSy/hu/HB8MS4aU0ZEYNLQMLw1JBxvR4Xgs5hQfDEiFPPeehF7p7+Hc2t/wc2tC1C8dyXKDq5B2aH1KDy0CQd/+hQ/jx+ByTFRiPJxh6+jPUZGDcO770zFuyNHIHPrGtRczMbdovuobVB3ewDQkVJSUoIzZ85Aq9V29yFJ3aA7wgP9v8k9xUCukW/s80qnVXobQnuftsAQgYiIiDqC4QH1CM3NzYq72derGlFeXo7S+y0DHlaUlrSMW1BbC5WqZQwETeO/AwStphG1NVW4nX8NZ3MycTYvG3duXsf9ojuoLL+PmprqljES1A2orSpH6fULuJd5HLeObcPNPStxZu0vWPDaMJxd/TPyty3G+U0LkLd+Hq5sW4qiQxtx//AGlB1cg3s7lyD/rwU4u2YW0hZ/i09iIjBx+Ch8NX02IkJC4WRtg1D/AXh1zHi85BeI76ICsXbyOOz/bjLylk3D9c1zULJnOaritqI6aReu71yFpbExmD56NL7/+Cu8NGgAgtyc8cnUD5F4KB3bf/0ZO3+fgztpR5B34QbO5xfh9v0q1DaoodFqodX+O0jpyUXT2IjsrCyUl5Xx1oXnUFeEB0RERERkOoYH1CMoHShRo21CeVUtCgsLUVxUiPL7hSi/X4SqqkrU1dX9Ex6oNW2PXNRpWz+vaURdXQ2K7hTgwulcnM3Lbhn7oKSwLYQouXoO+Yl7cXHrIpxe+T1OLf0aeUs+x6nfP0Xm/A+wduJwpP82BVmLP0f6H9/jzKaFuL5jBQoPbkD54XUoP7gaxTsW4862BSjYMhcXNs7F8XnfYenbr2PtjF/w9eTP8VKQH94KD8Ocdydj7vhxWP/ea0j47TOkLPgK51ZOx62tc1FxaA3qU/eiLjcOt+N2InHuDGz/aCpWvfc+Po4egs9eHI2tC9di96xfcC/pIBrPpqDh2mlknLqE3Iu3cPbaXeTfK0NJRQ1Kq+pQUVkNbQ8IBpSWq1eu4Mrly3jw4EF3H5rUxRgeEBEREfVMDA+o24kHShQ2crU6HTQ6HTS6Jqg1OlTXqVBYWISCm/kovnsLpcV3UV52v2XAw4YGqNVqNKoboWlsKdpGDXStv7xrNWrU19eiqKgQGSezsX3b30g+dgyX0xNw5ch2XNqyAOfW/IhTy79F9qKPkTl7Mk7+Nhk5cycjZ85knPxtEra8Nwrpv7yDE79MQvKcT3Bm4wIU7F6Ne/vXofzQOlQcWI2y3X/g/o7FKNy+EPl/LcSFTfNxcuVc/P3dN1jz0ceY//pbWDX1A+z9YRoO//QxEuZ+jbw1v+LsxgXI3zIHRbuWour4Zqizj0B9OhGl2fE4v+V3ZM7/Cke//wjbP/kYu36YgbhF83AvYQ/UpxKhvZCOiks5OJachaTM00jNPo9zV2/hYv49XL1ViJt3S1BdU9ftoYDSUllZicyMDNTW1rL3wXOG4QERERFRz8TwgLpdc/OT1qCgCQ06HRp0TVC3FpWuCfWaJtSqtKiqVaH4fjmuXbuOa1evoOjOzZZeA5UVqK+rb71doRGaRnXbYxfbxi7QaqBqaMDdwmJs3vwXZnzwHrb/9DnyVv2M82t+wpmV03Fq2dfIXfQpsuZNRcYvbyPtpwnI/HkisudMQt6cScidOwm7Px6Hk/Mm48SvU5A6/xOcWj8Xt/euwd29a1B6YA0q9q9C5b4VqNi7DKW7/kDxjsW49fcSXP1zAc6s/QXpS75HwrxvcGLxdGSt+Al56+bi4l9/4PrOlS0hxM6lKDuwGrWJf0FzKgHaC2mov5iJ0rSDuL1/A27sWIYbO5ah8MgWVKQdgOZMMpoupqHpciZu5aZh78EE7DuchLiUk0jPvYj0vIs4dakAF/Pv4nZRGVQaZU+z6Pai1SHrZCbu3rnDgROfMwwPiIiIiHomhgfU7R4/fgStPiho1KFeq0ODTod6jQ61Kh0q6xpRVlmLkvtluH7jJk6dOoUrly6g8PZNlJcWobampjUoULcGByqo1So0NqqhUTeisbER+bcLkX36ApJOZOL3L95H2qJvcGrlDJxe8R1OLf8Gp37/DDnzPkDm7Ek4MXMCkqe/gdTv30DGz28hZ/Yk5P42CdlzJiF5xpvImv8eMuZNRdq8D3Fq3W+4vXc1Cvetwf19q1FxYBUq9q5A5b5VqNq3EpWtT04o2b8at3evxNVtS3Bl6++4/vdS3Ny9Grf3rcPdg5tw99BmFB/agNJD61F5bDPqkrZDczoRTZczob1yEo2XT6IhNw41GYdQl3kIDTnHoTmXggdXMtF0KQMPrmTidGoSdu89gh17j2HngXgcTkjHseQsZJy6gowzV3Ex/x5Ka7WoatCipkEDtUbXo29luHbtGs6ePQudjgMnPk8YHhARERH1TAwPqFu13LLwAGpdU0tYoGkJEOrUOlQ16FBeo0ZpeTUKi0pw7UYBsrJzkZKcgnNnTqHwTgEqK8pQX18HtboeanU9GhtV0GoaW8Y60GihadTgSv5dJJ08i+OpuVi3dhP2zZiKnCVfI2/Ztzi19EvkLfoU2XM/QMast3FixgQkfhOL5G9ewYlpr7b0Ppg1EdmzJyHz13eQPmsiMn97FxmzJyHt10nIWzkTd/asQtH+tS2PWNy3EpV7V6Byz3JU7VuJmn2rUHloHSqPtIyJULR/DQoPtDx+sejAetzbvx53D21G4aFNKDm0AeVHN6Mibivq/j977/0b15Xte/5TMwPMAA+NdzEPD/f9cOe+vu62LTkn5ZxlSbYlUZkSc85kVZFVrMDKOeccmHOOYpAokpKDPvMDJTebXaQot90k7PMBDkAUTth7n3UO9/qetda2S1mJmHje4ed5u5fVlIvlqJXVqIVnIcMrYWFdNHiecvEs6aRNqUbaqqFZpqZWpKShRUub0YXeGUZt9hLvGqZnfJ7+qSVGZpaYXFhh4dnzPSsgzM7O4nA4eDw3J6Qu/IEQxAMBAQEBAQEBgb2JIB4I7CovX75k5flz5p6uMfPkObNPnzPz5DnTiytMPV5ibHKWvoFhkql2nC4fSqUGdZuGcDDA6PAgc3MzPFlaZHn5CSsryz/XN1hbW2N5eZnO7n7Mnigqkwe5wY1Ma6e1ogTvw/MEH50l+ODEz8KB48qHWC7ux3L6HSzn38VxcV08cH/7Md7rn+K58Smem5/hvvEZzu8+xnnjcwL5FxloKWJUUcaYopwpRQmziiLmpPk8bi1iXl7CnKqcx+oqHmuqmFVXMqUsZ0Jeyogkn1FpIWPyUsblpYyrKpnS1TNjaGTe2sJKxMyLDh8vMh5WYjaeRcysxmysxmysxe08T7l4kfGwFrcz6DVTVddMRY2E6joJdU1ymlrUyNQWlHonzUojgVQfka5RUv0TtA9N0zuxyNDsU2afrPF0ZffFgs3bysoKTqeT/v5+fvzxx902VYF/EYJ4ICAgICAgICCwNxHEA4Fd5Ycff2TmyRrDs8sMzT5leOYJI9OLDE/M0jc8Tqazl2A4jsXmQqE20iRRolRpiEWjTIy/TllY/rvlCFdWVlhcXCLV2Y/JGcLgDKGxBmhW22iQGZAoTVhqiwgXXyHw8DS+nIO4v/0U2+UPsFzch+X8u1jOvYv18n7sVz/Aff2TddHg+id4bny6Lh58+zHOm1/gzz1FX3MhY8oKxtsqmZSXMK0oZr61gHlZAQvyEuZV5cy3VbKgLGdeUca0rJCxxlwGa+4wUHeHYUke460lTChKmWirYkpby7xFwrOwiRedQdYSdpYDepYDup+jDtYSjlcpCy5WY1b0ShV1Ta2UVTVRXiOhQaxALNMhazMjbbMgketxx3uJdo8SzAzi7xgmPTRNz8QCQ9NLTC48Y2F570UhxGIxYtEoa2tru22qAv8iBPFAQEBAQEBAQGBvIogHArvK07UfGJ57Ru/kEr0TC/SMTNE1MEame4BwogO3P4LV6cNg9WCwetBbPThdXrq7u5mbneXp06esrq6yurrK8vIy8/PzTE5Okejox+iKoLMHMbqitJm9iFVWalt0NClMyJQGgo3FREu/wX//BO7vPsd2+QNMF97HdP49TOfexXJpH7Yr+zdEHHz68+a4/jmuG5/jvXuIHlEeY8pyxtuqGFdVMKUoYlZRyHxrIQvyYhYVpSwqS5lvLWJOVsikOJehqpt0l1ygs+Q8PXU5DEnymJCXMKUqZ0pdy7ylmWdBGy+6wiz7VCyZ61hyyHjqVfMsqGc1amUt4WA1ZmXUY6C8spGqWglllU2UVTZR26SgsVlNs9KERGFE1mbGHsoQyAzhTQ3iSg0SyAwR7xmjc2SGvvF5hmaXmd9jAsLg4CAup5PFxUUhdeEPgiAeCAgICAgICAjsTQTxQGDXePnyJQsr3zP7dD1tYfbJKjMLy0zMzDMwMklHzyCxdDfhVDfx9l5SnX3E0520d3QyOTHBk6X1pRmXlpaYmZlhdHSM/oFhQrEMJncErT2ExhZCZfajMHoRKS1Ui9qoaFBQI9Egl6kIV98jXHQJz40D2C5/iPH8e+hP/xXdqb9gPvcutq/3r9c5uPkZnpzP8NxcFw+c332C/drHuHO+IF17e71gYlslE+oqphQlTCsKmW0tYE6ax2NZPrMt+cxKHjIlesBIzW06Cs4SufkV8Ucn6Kz6hr66W4w05zGtKmdaXcWCRcFK2M6L7jCL9mZm5Pks6qt44mhmOaDlWdjIStjEs7ARrVRKWWUjZeV1lJRWU1hSRVmViKoGOY1SHSKpGo3Zg9mbIJgZxBrtQe9vxx5ux5foIdEzRufwDL0TC4wvrDK3h+ogLCwsYDaZGB0d5eVLYdWFPwKCeCAgICAgICAgsDcRxAOBXePly5esPc+S6766xtNnayw8ecb04yXGpx8zOjnLyPg0o+OTTE1NMz8/z+LiIjMzMwwPjzA0NEJHdx/+aBqjI4DG6kNjC6I0+1BbA4gUFppUVhrlJqrEbTS0GmhqNaKsrcJz7xju659jubgf47l18UB74h30Z/6K5dIr8WBj9MH1T3B++xG2qx/iuvEZ0eJLDMlKmGirZEpTxVRbGVOKYqZleUw15zIlecCk+AHjTfcZqcmhu+Qy4ZwDBG8fIln6Nb013zEhzmWiJY8ZZRkz6gaWbG08C5l43hFhJWJkXJLLY1UJS5Z6ln1tLPu1rIRNpLRSykqrKa+op6C4ipLSKvIKK6iobaa6QU6dWEW9SIHOFsAe7sQR60Pny6D1JLD6k7giHYTaB4l2jdA1Ns/w7DJj86s8Wd07Szra7XY6Ojr44YcfdttkBf4FCOKBgICAgICAgMDeRBAPBHaNn3768Y2O4+raGk+erTG/+JT5hSUWFhaYfzzP7OwsI6OjdPf00tXdy+DIOKFYGps3gtbiRWX0oLUFadU7UVsDtGgdNCrM1LboqBarqRG1US/VUydRI79zCculDzCdfx/dqb+gO/kXtCffQXfyL5gv7cP13SevIg8+x3PzM1zffoT92kdYLu3D+e1H+B8cobe5kPG2KqbUlUypy5lQljEhK2RC8pBR8QOG6m4zWHOLnvJvSOaeIJZ7go7K6/TW3WFY/JBZdfl61EFbBbP6BpbsKpZ9ZtaSQdZSTqZV5czIi1gwVPPErWA5oGPY2ELe7duUlddSWtFAeY2E/MJySioaaJQoqZeoqWlSUNckx+CK4I73ofGkkVkjWPwpzO4o7kgHgfQA8Z4x2odn6J1YZOTxM6afPmdlDwgHa2trRCIRQsEgKysru22yAv8CBPFAQEBAQEBAQGBvIogHArvGDz/8sGMHcmVllWfPVlhaWmJycpK+vn7S7V1k2rvoHxqjq2+IWKoLdyCGxRVCZwugMnvROUKorQEUJi8NcguNchM1zVoqGpVUNbVR1aSioqwWzfmPMJ1/D92pv6A98Q7aE++gPv4OulN/XU9PuPkF3pzP1+sdXPsA29f7MV14H9uVD/DePUCq8jvGVOuRB9PqCibkxQy3FDDUnMeg+CHd9XfprLpNsuwa6bKrdNTcpLfmDn119+iuuU17xXV6au4ypihjVlPDglnME7eGlbCd5YCBx+ZmFmwy5q0tLDgULPm0lH9znls3cigpraGyroXSigZKy2qprpdRL1FRL9FQVS9F0qrF4IpiDXWhsEVpc6Ww+ZNorX5s/gTBdD/hjiHiveN0js3TP/WE0flVllb2RvRBd3c3Drud+fnHQt2DPwCCeCAgICAgICAgsDcRxAOBXeP771+8lRO5/PQpExOTtHd0kUh3EE9lSHd00zs0Rqa7H380jT+axuAIojC4aNU5UZp8qCxBpDoXIpWNJoWFRpmRyqY2SmqllNTKqBarqbt/B8P599Gf+evPAoLiyJ9pO/4Olisf47r5JZ4bn+G5+Rn2qx9g/foDjOffw3p5H957hwgXnKGvZT36YFpdzpSymDFZAYPih/SLH9FRd4dM9U3aa27SXn2D7vo79DTcpavqNu3Vd0hX3iRZfI1M8TcMNpbwWFnBglHCE08bCzYZj81iJtVVLHrULPl1dCuqOfvJfu7ezaW0vJ6yajGlFQ2UVTRQUSOhXtxGrUhFWVUTsjYzSnMAnSuG2ptG40mjs3hRmz3YAim88R688W7iPaOkh2fpHl9YL5747O3uz2+1TU5MYDIaGR0dE+oe/AEQxAMBAQEBAQEBgb2JIB4I7AovX77kxYudf9l++ko4SGc6iSTSROIpQrEknT0DdPYNEU524Y9mcAbiOH0R9HY/WqsfSZuVFq0LicaJqM2GSGWjsdVEtUhNeaOS0vpWKptU1IhUNF85huHMu5jOv4/hzLuojv0XssN/xnjxA+zffYbru09/rnVg/Xo/hnPvYbm0D/+9A0TzT5Ks+Jah1lImVOVMKoqZlBcwKs1nQJRLe9W3JMqu4XpwhmDxNXpEj+gVP6Kr4QGpqlukKm7QVXmbIVEBqaKbDNYXMqGq5rG5mUWHnGFFOR3V11l0KXkaMlLyxTtcPHKIvEeF68szVokorainqq6ZmgYZNU1KqupbKSmvo0VpRG31Y/C3Y4n1o7KFkGlsqE0eXJFOXJFOnIEEsZ5xMiOzdIw+pm9ykYmlvZG6sLiwgEGvp6enhx9//HG3TVfgN0YQDwQEBAQEBAQE9iaCeCCwK7x8+ZLnWYolZtueLS8zMTFBpr2TSDxNOJYiEEkSSaTpGRghnukmnOzEE07hDiUxu8NYvDE0Vh9qi58WrZ1mjQORyk6d1ERti4FqkZraZh1FNVKKqluoFLVRVlCK6vQ+jOffx3DufTQn/4Ls0P9Gd/Y9rFc/wfHtJziufYjt6keYL+7DdGk/lsv78N/+kmjBCWJF58jU3WW4tZTR1hLG5IWMyAoZkjyiu+4m8dKv8d47ifbrY9ivXyBeeoeu2nx6RHl0Nz1iqLWUSX0zvfUlTKpqmHcqeeLX8yRkpKP2NoPND1nyawmX5nD83/5Pblz7hqLiKirqpJRXSyh9FXVQ0ySnpklFSUUjBSVVaMxurOFOLOFuTKFO5EYfrWoLBkcIWyCFxurHEcoQ7Boj1jdBx8gsXROLjC6s7YnCiSsrK5jNZhLxOC9ePN9t0xX4jRHEAwEBAQEBAQGBvYkgHgjsCi9f/rRj53Hu8TydXT1EE2nC8TSBSAJvMEaqs4+O3kHCiQ4C0RR2bwSrO4zNG8XijWF0RVBb/LRZAihNHsQqK9USLbXNekrr5FQ3qSlvVJFbJqKktpWSGhn1Od+iPvEOxgv70J/bh/zIn1Edewfz1x9iv/YR9isfYLvyAeaL72P9ej/Wy/vx5nxGOO84kcLTRIsv0i3Ko7+liEFpEUMtBfRL8uhrukdv4136Gu7QXXuP4I1vMH76Fdp33sO47yN858+QunGVoYpiphXNTFRXM1xWwkSDlMdWDQs2KXP2VkY09RT81//Lkf/137l/L5fyagnVDa3rSzVWNlFWJaK6UUl5rXS9BkJFA0ZPDGd8AFOoE4U1jNLgQaWzYXKFUZq8tFl8uJODBLvGSQ1M0TU+T8/kEoOzyyzsgboHq6uruF1uAn4/KyvPdtt0BX5jBPFAQEBAQEBAQGBvIogHArvCTlZaWFtb49mzFYZHxogkMoRjKfzhdeHAF4rT3T9Me3c/oUQHwWgahy+CxR1Gb/VhsPsxuSJo7SGUliBKc4BWrYM6qZ7yBhU1Ei2VjSqqxGqKaloprJZSKdJQXitFdOZz9Of2Ybj0Mfpz+1Ac/S8MZ9/DcfXDdfHg6vpKC9YrH2K9vA/3jU8JPTxKpOA0kcKzxEq/fiUgFNLfUkSfpIA+8UMGxI8YEOXS33CPvsZHtOfcIHPhG/yHL2P5359g+J/v43j3c1JnvqHnajHDd5qYl2h4EjSw5Ncx61Rgv/IZOf/+/3DwvXfIKyil7nVtg2oxpZVN1DQpEcn0lNe1UlLRSE1TK9ZgB7bEIHJrZD2FQ2VBrragMrpR28KYAxlcyQESA1MkB6ZoH5mla3yBkflVHj/bffFgbW2NUCiEy+lkcXFBKJr4O0cQDwQEBAQEBAQE9iaCeCCwK/z445tXWlhdW2N27jGpTCfheJpgNIkvHMcTiBJNdtA9MEKivZdALI07GMfiCmB2+NCaXSj0TpR6JyqTB40tiMzopc0apEVtp7ZZR7VYQ4VITY1YS6VIQ1GtnMJ6JZUSPcV376E6vQ/D5U8xX/0c3el30Z/5K7YrH6ynLVz5AOvlfZgv7cN8cR+Obz7Gf+8QobxTRArPECk6T7T0KpmGh/RICulrLqS/eT0CoV+cy6A4l96GB3Q3PqL97g26Ll+n5/It+i/eZ/DCQ0ZulDJXpmKhwcBjp4GnYROLfh3p0ivoT/+Vk//9/+DC6TOUVzXR0KyjrllLVUMrpVUiakRt1DVrqWyQU1opQtxqwBnvRx/sRKR10SQ30SjVIVEYkRtcmEMdOJKDhLvHifVOkB6aITk4Q8/kE0bm15hefsHqHhAPUqkUVouF2ZkZQTz4nSOIBwICAgICAgICexNBPBDYFXYiHjx5ukz/wBDh2HpxRP+rdAVPIEq6q4/23mESHf1EU13YvBG0Vh8WdxibN4LRGabN7KPN4qdZ46TN4kdm9NFmC9OkMFPbrKdarKOySUuVSEdxo4ZSkZbaVjMlNVIaLx1Bd/lzbDcPY73yCYaz72K9tP9VvYP312seXHgfw8UPMV76EPetLwnkHieUvx59EC48T6TkCqn6XLqbi+hvLmRQkke/6AED4ocMNNynu/4+7dV3SRZ8Q/rGNdq//oaOq9fpunGXwdIKZkwKngQNLEetDDTnE875CsmB/+DL//HfyM0toKZRQaPUQIPUQGV9K5UNCmpEaioblJRUiSgqb0Bp8GCLDyC1RmhoNdHYoqG2SYlMbcXoS2ON9eNtH8WTGiTYOUqsf5r08By9U08YfrzK1NPne0I86O3txWg0MjY6KogHv3ME8UBAQEBAQEBAYG8iiAcCu8IPP3y/fdTB6hrT07Mk0h2EYkl8r9IVvIEonkCUrv5RUl2DhFM9hBIdOANxtLYABmcYsyeKwRnB6ImjsoVRmAKIVDbkRi9ykx+50b8uHoi01DYbqJboqW42UCrSUCXSUNGkpiy/GM3XB7DfOoYr5xC2yx9iu/QB9isfYvt6P6YL+zBe3I/hwn50Fz/Cfv0LvPePEMo7RfiVeBAquki4+DLxugf0NBcx2FLIcEsBQ8359Isf0ifKpU/0gI7aO6QrbhAv+4509V16mkuYMYp5GtCxEjEz65ATuXMI/80vuP/nP3Hg/XcpqxLTKNXTKDNSK9FS1aikRqyhXqqnqklFSZWY4opGtM4YhmAXDWon9S0aGsRK6sQqFEY3pnAPhlAXrtQQ7sQA/o5RfB2jJAen6Z5cZOjxClNPX7C6tvupC0ODg+j1egb6B/jpJ2HFhd8zgnggICAgICAgILA3EcQDgV1hO/FgZe05i0tPGBgcJpJIE4gm8Yb/FnXgC8boGhwn2T1EKNWNL5LGG0lh80bR2QLobAEM7hgqawi1PYLaGkaidlIrNSDSuFBaQjQqbNS1GKiXGqmVmamVmqmUGKmS6GhoNVMt1iDOuYr15lE8t4/hvnEA19VPcH3zEY5rH2K6uA/DuffQnN+P9sJH69EHdw4ReHiScP5pwkUXCRddJFR0kWDxZWI1d+ltfl1EsZCh5nwGWwoZkRUzKi1krKWQcWkJU+pG5m0ynvo0LAf1LAf1tBddJHzjS8wX93P03/4vrl27SXUREo83AAAgAElEQVRTGzKdE5HCTJ3USG2znhqxhrpmHZWNKsqqm6msl6F2Jmi1x6mRmWiUKKlrktMk1aJxxZE7YpgjPXjSQ3iSA4R6Jgi0D5EZniM9PEff9BMmnrzg2R6IPBgfH0er1dLV2Sks1/g7RxAPBAQEBAQEBAT2JoJ4ILArfP/9iy0jDp4urzA9M0tHZw/heBp/JIkvFMcTjOEORPEG43QNjpPuGSba3o87lMThj+EKxDC7IxhdEZTWIGpHDJnBg9LkRWkOUCMz06C0U9dqQaJ106xx0ig3UyezUNakpabFRJlYR4PCRr3cSl1FLfpvj+K8fhj/rcP4bh7Al/MVru8+xnr1I4wX96M9tx/N+fXN+s1n+O4ffVX74CyhoguEii4RLLpEqOgS0cpbdIny6BPnMdBcwIisiPHWYiZfbRPKCh5bWnjiaVsXDvxa+pseELrxOZ5vPqH643/nwH/8TworxTTIjLRonTTJLdS1GGmQGqiT6qlv0VMjUlNR34pEaUbpTCLS+6lsaqOyTkptkxyx0oLO347UEsKVGsIe6cbfMYonNUAg3U9qeI5I7wS9U08YmV9leQ9EHkxPT6PVakmn03z//fe7bb4CvyGCeCAgICAgICAgsDcRxAOBXeHFi390SFdW13j69BkLC4sMD48ST2ZeFUl8FXUQjOHwhvGE4nQNTZLoGiTRNYQr0o4jkMDiDmHxxrAGUpgDadpsYRRGD60GD0pzEInGTV6NDKnOTYPKgcIcQtzmoFFuoVKkpVJipEJioEZmoUZmprHViPT+DSzXDuC5cYjw/eOE7h3Fd+sgrhtfYL32KYaLH6I9vx/dhQ/QX/wQ+80DeB+cIJR/hlDRBcLFl4iUfE2k5Arh4kuESq6RrL1HV9ND+iX5DLUUMiorZkJeyoSqgjmThAWnggWHnAHxQyI5X+G/+QXGC/v49n/935w7eZqaZh1NKjuNSjv1cgsNMjN1LQZqxRoqm9RUNSipqJejNPnReNuplK3XcSivaaZe0kabPUqrPYYx3I0x2IknNYgnOYDeFSXSM06oZwJvepDeqacMz6/yZA9EHszMzKDRaIjH47x48Xy3zVfgN0QQDwQEBAQEBAQE9iaCeCCwK2wWD1ZW1njySjiYmp6hq6dvfWnGSAJPMIbHH8EdiOLwhglEU3QOjpPoGiKQ7MGf6MYVyWDzJ3CEMph8SayBNDpnBKMngdIcRKr3IDMGKBXryKuRUa+yo7CGadb7aFTYqJdZqJfbqZVZqG21UC+30aiyUV/ViP7bozi+O0jo/nGij04QenAc3+3DuG5+heWVgKA7vx/Nuf2YrnyC8/Zh/LknCeafJViwXvsgUvI1oVcRCMHS64TKbxCvuU+6MZ9OSQldLWX0SCvoV1TTLy0mWXSJ0M2vCOR8hev6lzR99f9x8t//G/kltVQ366iVW2hQ2mhSOahvtbwqAKmmqklNaa2M8lopRm8KqTVCUb2SsloplQ1yGlqNaLwZms1BTOFuzP4UjlgvrUYvzlgX0YFZbLFeoj1jdE4sMjj3jCerux95MDMzg1qtJhIOs7a2ttvmK/AbIogHAgICAgICAgJ7E0E8ENgVNooHr1MVFheXmJt7zOjYOKlMB6ENSzM6vEGc/nXxIJxo3yAe9OKJZPAnunGHM3hiXZiD7Rjdccy+BHpXDIM7jtwURG4OU6d0cPVhFaI2O3UqB0pbFInOS4PCTlObkwaFnTq5jXqFDZHGSaPCSuvDW1i/O4zv/gmiBaeIPTy+LiDcOojzu0+xXPkY3fkPUJ/bj+7Ch1i/+xLX3SN4HxzH//AM/kfrIoL/0Xl8eRfw5l3EX3CJYNFlIqXfEK+4TrL6NsnKm8SKLhDOPU7wziECOYfw3fgK85XPePTXf+PKkYPUtehpVNoQqZ2INW7qFTYa5FaqJFoaWk1UidU8KmukVtyG1puhRuUgv7J5vaCiqI1WSwiJKYg+0IEp0I7OFafV6EOmcxLuncSeGMAcyJAZfUxmfJGBuWcs7oG0hdfiQTgUEsSD3zmCeCAgICAgICAgsDcRxAOBXeH5K/Hg2epznj5bZWnpKY/nF5iemaGvf5BoIv13SzM6fWGcvghOX5hEew8dA+OE0v0EUz14Ihm80Xbc0Q4c4Q6M3iQaZwyTN47Rm8TkTaJ1RFHbo0iNQW6XNJFfI0NmDiI2+JAaAzTrvDSpnIjULkRqN2KNmxaDj2aDj+YWFcabJ/HeOUYk/xTx/JNEH54gdO8wvptf4vzuM4yXP0J/4UMMF/ZjuvwxtpsHcd87hj/3NIG8c3gfXcDz4AzuB2dx3T+F+/5p/I/OEiq8QLT4EomSr4kWnSf08CSh+0cJ5hzEn3MQX85BNGf3c/U//sTD/FIalDZadG6kBh9irYdyiYHqFiP1MgMNchOVIjUFlWIaZAbU3gx59UryqqTUiNU0KsxovO006jxoPGkU1jAqs59aSRuOWC/ejnHUzhi+jhESI4/pnn5Kx/gCC4J4IPAvRBAPBAQEBAQEBAT2JoJ4ILArPH/+gmcrz3nybI0nT1dYWFhkZu4xE5OTdHf3EtggHHgCUdz+CG5/BE8gSrKzj/aBccKZftyRdhzBNAZnCHswg8ISxOiOYfKn0Tlj6F0xdM44Jm8GnTOBxhGjSmrm/M18FJYgtUo7MnOINnuMZp0HscZNqymIWOdDbovSbAoi0XuRFubivnOMUN5p4gWnSeSdJJZ7nNDdI3hvHcT+zSeYvv4Y/YUPMF3Yh+XbL3DdPULg0TkCBRfx5l3Aff8krttHcd05huvuMbwPThDMO0O46AKRwrNEHp4gknuCyN0jBHMOEMw5iOfGVzR++R9c+2wfNc16RGoXzToPjWontUo7ZSI99a1WykUaamVGqqUGimtbada6UDoT5JSIKBepqZfqaTH4qFM7kduiyG0RmtQOSmpbkJt9ONPDaDxJLKFO4oMzRAem6ZxcIj0yJ4gHAv9SBPFAQGDv8/SzRhb/9IinnzXudlMEBAQEBP6FCOKBwK6w+vwFT5bXWHjyjMcLT5h9PM/U9Cyjo2Ok0u24fWGc3hBOXxi3P4o78Lct1dlLx8AYie4RXNEOvIlurL4EjmAarTtBbasZiz+F0ZdG54yisYXR2COoHQlUthgSnY8zt0qolJpoMYVotUbQuVPo3WkUljByc5hWS4RmYxCpOYTUHELcasBy5zTBe8dIPDpNsuA06aLTxPNOErp3FM/NL3Fd/xTrtU8wXdyH5eonuG4dIpB3lkD+efyPzuHLPY339hHct47guX0E3/1jhPNPEy04RTj3BNH7R4k/OEbs/lHCtw8Tvn0Yx7VPKXjvf/Dobi4NChtirYcGpZ0GtZu6NicNKjv1CiuVYi0VzXrKWwyUiTTILSEadT7uVzRTK9XRJDfRYgpS2WqmzZVE1GanrFFJo8KEKdyD0hGlzRYm0DlKtH+KzNgC7eOLdIzN83hFEA8E/nX8EcWDxT89+odttdzzi8+3fFbx83nehh9ioz8ft5Jj/MXX/72yWu556zH9PfJcmfxF9vVb8fq+LP7pET/ERne7OXuClRwjS/9ZvtvN+NX4V4lVe+39t/Sf5YJIJ7DnEMQDgV1h9fkLlp6u8HjhCTOPF5manmNiYorBoWGisQQ2lx+bJ4TDE3wVcbAedeD0hkl09JLuHyfRNUwg2YMv3o0v0UObI4rWFUXvTtCksmH0p9C7k6jtUXSOCEZvBpUthtIWJ79Bw7f5dbQ5ErSYQ7Q5E2jdKfSeFFpnApU9gdgYQmoJ0+ZKonKlUFWW4rl9lHjuCTJFZ8mUnCdRdI5Y/inC94/iz/kKz41PcVz9ANvVj/DkHCCQe5LgK/EgkHsG350jeHMO4bt1CP/dI0QenST64DiR+0eJ3z9G+tEpEg+OE7t3hHDOQTSn3uXeZ3+ltln7KpXCT6PGjdjgp17tpEZmoV5upUKip0xqpLTZQF6dErktSlGzkaLGNmqlBsQaJ406D62WELVyC0V1rVRJ1Gg8KaTmEBK9G3ush2D3BJHeSbonl0iPPqZncon5PVQwURAPfv/8kcSDjU5Ytm35rOIXnVcQD359fumY/h55PRZ7xVEXxIO/57WjLYgHb89ee/8J4oHAXkQQDwR2hWdrz1lcWmbu8SJTM48Zn5hkeHiE7p4+AsEIJqsTq8uP0xv8OXXBE4hicwdJdvaT6R8n2jmMP9GNP95FMN2PNdRBmyuBzORHaQnQrHOjdiVos0fROuKY/Wn0njRaVwqVPcap6/m0GANITEHkthh6bwadJ4XBl0FlTyA1R1G6MuiDfeiCPWisAax3ThO6c4RM8Vk6Ss6TKj5PpvgcifxTxB8eJ3j7AN4bn+P+9hN8N78i8vAE4fyzhPPOEMw9if/OEQK3DhG4fZjwvaPEc48Tv3+UxIN14SDz6BSp3FPEHxzHn3MA0YH/pPj2bZp1HuTmMDJTkCatlwaNmzqFjVq5hTq5hXqVHbHBT1mznlulIuSOOCUSPWViLRUSHa22CGKtm/o2O/fLRVQ1a1A4otRrXNTJTWjcCfyd4/g6xwn1TtIxsYS/c5Te6Sd7IvJgenpaEA/+IPyRxIPXE+LttufK5G43UwBBPNjLCOLB3yOIB7+cvSYeCAjsRQTxQGBXeLb6nLn5JabnFpicmmF4eJSe3n5S6XYcLg8avQWzzY3dHcDli/xc98Di8JLuGaZzaJJIxyCBVC/OUBpfvAdHuAOdJ4XWk0JpjyIz+mgx+NB6UmjcKcz+DizBLizBbkz+Tgoa1JQ3G1A5ElQrnSgdCXTeDHp/J1pPBqUjicbXhcbXjTbYiyHUR1ttNZ7rB0gWnKa95ALtpRfpKDlPR/E50vmnSOQeJ3rvMMHbBwjfOUT8wTESeadJ5J8hlnuC8P2jRO4fJXr/GPEHx0nkHieVe5z0o1Ok806TyTtD+uFp4rkncXzzGVWH36NB0obMFEBljyMzB2k2B2nUuKlT2RFpXNQrLDSoXTSbgpS1GLhe1IjMFuNhnZJqqYEGlY06lZP7Fc3cLKimssVAiylAZauFimYdbfYIrvQw7swovvZRwn3ThHuncMZ7GJ5fZW4PiAfj4+OCePAH4Y8kHmwVYbAxImHzJHajo7TV8dkc3Y1RBa+3zRPxrSIPNp5vO1Fjp/vB376obbXfL43I2Mm4bXYwN4s4m8+fTeR5+lnj351z498bnbY39XO7sXn6WeM/RKdsbttW/c3mbG0872Y7ej0mG9ubzVHbfNx2NrTVNbLZ4k5Fss3HLp9VvNW93Wk6ULY2bnXsm+wH/rmx32gDz5XJf7CpbNfZqj2bn9G3cZI3H5vNPl5ff6t30k4EjZUc4z/Yxlbiwebn420Ek833DbYXD3ZqD5v326pN2e7VVvts7veb7HrjeG8cz63enW9zfwQEBPFAYFdYXl1jem6RyelZRsYn6R8YoqOji0gkhslsRSrXoDc7sLt8OL1BXL4QDncAi8NHpm+U9oFx/Mle/MlenKEMtkAaSyCNxZfE5M+g9aZpc8SRGf2o7BH0vgwGXwZzsBOjvxNToAuDv5PbJU2oHAkadX4adT407gw6fyemQC9abwcaXxcyexJtsA+1vxuVNYzl1knC94+TLD63Lhy8Eg86is6QyT9F6uFxEg+OEr9/lOTDk6TzTpF6dGo9FeHWIcK3DxO7d4TY/aOkHhwjk3uc9MP1qIP0w9MkH50m8uAEurP7Kf7mCjKjD7klTJsjgdwWpUnnpUZpp1Zpo0ltp05po07loEHrpkpu5dvCRhp0XnJrFdTKLbSaA1zNq+O7/GqKG1VUykzk1yupaTWicURwJAZwJAaxxwYIdE8Q6Z/BHOwg0DnK0ONV5p7tvngwODCAWq0mEg4L4sHvnD+SeLBx8rgT5ymbcPAmBwG2T4/YOFnMJh5sFx2xccK60/2yOWXZ9ttqn+0mwBv7vnkS/Pr3jZPw7dqycSK/E/Fgs0O2035mI5tTsZXDt5Wzs514sJ0tvI3j+SYb2jxe8I+O4U7v607u1+Kf/l482Mn4ZWO752zjsTu1n3927N+U3rSx39udZ6s27CQ9aqdj/s+KB9vZx2Z73m7fN/GmqK+N93k7e/gl75NfMp4br7OTNm/1rG71f0YQDwTeBkE8ENgV1p6/YGp2gbGJaQaHx+jpGyCVzuD1+tBpDTSJW1FqTJhtLhxuPy5vEKvTh80dIN03RsfAOMFkD55YN55YF+5oF9ZgBqM7hsWXwBrqQufNoLTHEGuc6L0ptN4MWncao78TjTuNztfJ7fJmxHofWm8HNW1u5I4kxmAvhmAPllA/5lAfGn83bd5OdKE+zJF+1PU1+G4dJpF36m/iQcl5OorP0p5/mkz+KTKPjpPOPUHm0Una806ReXSa+L0jRG9+RTTnINHbh4jdPULywVHSucdI554k/fD0unjw8CS+mweRnNxHfZOcVnOQVnOYFlMImTWCxBykoc1Fg9pJrcJKrdJGo9ZLjcpBYZOWbwoaaNT5yKtX0ah2UK2wc+ZmIVVSA6ViHdcL6yltUKJ1hLHH+9AHOrBEunFnRgj2TGIIdqF1x+mdekLf7PKeEA96enrQqDVEo1GeP3++2+Yr8BvyRxIPtpr8bjWZfz2RzDZJ3Djp2ywebLzOazZ/zYTs4kG2iWk2x3Sn+2ULqc7Wvo1snpRvJ7Rk69fG9m0leGT7Kr6x3dmiOTY6FVt9GXybfr5mo5OXTVB507hvvP5W4sHr8262wc37vm7/xnHN1qbX1998rzay1dhubMN2wsrG+5XNZjfexzfdr+3SG7I5bBvHLlt73mQ/v9bYb/UMb3xnvMn2Xrd1q2dlMxvHMtszlS3S5peIBxvHbqu2vx7TraKktrr+RjbaQbZx23zObG3aeI7X+2azr82ROPDmd1S2/rzu907teuN+O4kuEcQDgbdBEA8EdoUX3//A9NwioxPT9A4M0dndSzyRxG53IperqKxtRiJtQ2e0YXf5cHgCmG1uLE4/qb4xOgYniLb34Yt14I13Ywu144x0YnBF0VgDmLxJnLFedN4McksYic6DwdeO3teB3pvB6O+mzZWits3Fozolak8GsTFEgz6I1teJOdyHJTaIKdSPKdyPLtiLNtiLMTqA1hnH+ugykdxjZIrO0FF0Zj3yoOQcHcVn6Sw8RUfeCdofnSDz8DgdD4/T8egEibuHid74kuiNL4nkHCR26xCJu4dJPzj2Sjg4SerBcaL3jmL9+mMqr51HavChciaQWSI0ar202qI0m0LUq53UqRzUq9cLIUpMQWrbnNyukPKwTkmD1ktRkwaxzkOhSEuZWEOV1Mj9imbul4korpOhdiaQ2aKoPSns8X487WMYQt1IjT78naMMPl6ld2Z5T6QtJJNJtBoNqVSK779/sdvmK/Ab8kcSD2DrL0TZHNKNbBeuu514sN05txMP3uRgvO1+m53E7Y7d6HjtZCK8WWTJNrneyhmG7I7WmybtW/Xnbfq5uf1bRU9s/H2rcdlOPNh4/FYpMpuv9XpMNrfp9e/ZnLqdpNNsbtt29rlVX7Pdr2xC28bftxIptnLsNq+08bb288+M/XbXymYT2cSD179tlZKz1XO1XRHVjfb/eqz+GfFgO3Fns31s3DfbOba7zlZtydbXbPfyNZvHeavUpc1sJQZlY3O/d2rXG581oQ6IwK+NIB4I7Ao//PgjjxefMjE9R//QKJmOHkLhKBazhZaWVkrLaqmuk6DSmrE5vdjdfoxWNyann/aBCbpHZvDFOrB44zgiHTgjnViC7Zi8cUyeOBp7CLU9hN7bTpsrSZPaRZPGjcabwRjowhLsxRzqQeNt57uiJqSWKIZAN5UqD62OJNbYIJboII7kMJZIP6ZIP6boAKbYINb4EAaFCv+DE6QKTtNZcIrOwtOvUhfO0ll0hs6Ck3Tkn3wlHBynI+8kqXtHiOUcJJZzgOj1L4jlHCR+7wipB8dIPDhO4v5R4veOEMg5iPzUfhrqxKidCVSOOAp7nEa9jyZ9gAathxZziLo2B7VKO83mIHVqFzJbjEu5NVS2WqhS2KmQmRDrfdwqEVEh0ZNfr6SqWUdtqwmRzkOj1kObJ4Uh1IUp0kObJ02jxoEr0Uvf7DLD82v0Ti8zt/Ji18WDYDCIVqulo72dH374YbfNV+A35I8mHrxmJ1EIO00/yOakZTtmsyPypsnzdhPjney3k7DzzZPijX3ZabG0zY5utpSF7RyVbA7km8SDjY7mL+nnRrZypH8t8WCrfPqN9rC5v9uJXBv3287Z3K7o3Zucy2xfcF+T7V6+qa1bfZneaXTC29rPPzP220UIZItmySYevCltYqtna7trZ7sn/4x4sF1kzmbbeVN6w3b3bzs73Gy727U7W3uzjXO2Zz1b2sSbamVsbN+b7Foo8CrwWyKIBwK7wk8vf2JxeZXpuUVGJmbo7OknEIqhM5hoEkkpKK6kqLQGqVyDyerC7nBjsDgxOYMke0ZoHxgn0t6Pzh7E4k+hd8cxehMYXFFs/iS2UDsqWxiZ0U+bM0mzKURhowaZJYIx2I09OoDO14HO18XtChkNag/6QDct1gRNpghtng7M0QFsiSHMkQHsyRGMkX5sqVGsiWFMwW7spbdJ5J2m/dFJOvNP0Fm4LiJ0Fpx8JRicWN8eHqP94UnSuSeI3T1C7PYhYjkHiN06SOzO4fXf7h4hdvcw4duHsX79CTWXTyDRuGi1RJCawyidCZotEUR6PyKDnwath1qljRqlnTq1i2qFFZk9wdk7ZTRqvZS3WqhTOSkR67h8v5x6pQWx2o7U4KFB7aJJ60FmjdDmSaH1tVOv8VAk0mCJdNE5sUT/3Aq9M8v0ziwz/XR3Iw9WV1dxOZ3odTp6e3v58ccfd9t8BX5D/qjiwWY2O2Wbf9tucrvVxHEr8SFbiO1Wjt+bJrvb7fe2TvXmXOOdsvE6Wzlov7Z4sPEcgniQ3ckXxANBPPi9iwebx2Xjli3aKNt+G23hnxUPhDQEgd8CQTwQ2BVevnzJyvMXLDxdYXpukeGxSVLtXVhsTurqJTwqKOP+oyLqG6XojDasdhcmqwurN0Kqd71gYrx7GKsvgcWXxOxPY/SlMHriGDxxjN4kJn8alSOKWONE60oh1vu5WylF68ngSY1gCvchNkXIb9Jxu7wFlSuNOdJPgzGCxteFOTKAJTaIIzWC9VXEgTE6gDbYiyU2hElnIpJ/nkzeqXXhoODUuohQ8EpMyFsXENofniCTe4LEg2PrYsHtw8RuHVqPQrh9iOjNA0RuHiB44wDuq5/SevyvVJZW0WqNoPVmkNuitNpjSK0RxIYAEmOQujYnjVoPdWoX5TILTXo/VSoXV/PqaDGHKW0xUt/mJKekieImNXUKCzWq9WiEaoUFsWFdhGjUeihobKNMasAU6iI6MENmbIH02ALdU0/pm1lm8snuRh2srKxgNBoxGAyMjIzw8qefdtt8BX5D/ijiwXYh7/D3TjhsPYl/G/FgM5snnNuJBxvZLpT3Tftt1+eNvE2dg2xsdBCyjcVOw863+207B3Kn/czGryEebJe3/0sc2K3SFjaznZO/k7SFnayksXmft0lbeBNbPWevf3/btJfN/ftnxYOdpC1sl8qwk+KIG9lp2sLmcd8qPWKnaQubn/edpi3shK3s8JemLbwpImonKTkbz5dN9HlT2sJWfRTEA4HfAkE8ENgVXr58yYsXz1l5/pylZ6vMzi8xNDpBJJ5CrtSSX1TBjdv3Ka9qRKUxrUcdWF04fFFSvSNkBsZJ9IzgiXVh8iawhTvQeeJoHBHM/hQmXwqDL43GnUJhjSDWulHZY1QrHBSK9TgSg7hTI7SYY5TJ7By99pBGnQ9rbBCFu50WWxJDuA9rfAh3ZgxLfAhjZGB91YVAD8boAKZwL9aqfNJ5p9fTFQpO0pV/gs789WiDjtyjtOceJZN7gmTuCeL3X4sHh4jmHCTyqv5B+LsvCHz3JZ6rn2E48x4lJz9HpHWhciZQu1PIbBEUziQyWxSRMYhI76euzYlI76NR56VQpKPVkeRutZI7lVJkthjVSitNOi+Hvr5HmUTPozoV5VITtSobdSo7la0WSpsNlEmNSK1hnOkhgr1TBPumiI/M0zG5RN/cCn2zzxhb3F3xYGFhAa1Gg9lsZmpykpcvX+62+Qr8hvxRxIOdfJ3eOGnMlh+98bftxIOtJu6bJ6abJ887+Wr/XJnc8X5btWU75++XOuCboxa2CwneyinceMzbigc77Wc23kY8yJZLv1WNi9/Cgd08VtuJBxvPsVUxyu1Eol+zYOLb1pzIdu23sZ9fa+x3cq1sdvKmgon/TKHKbAVRtxr3f1XBxO0c9bcpmLiTNmWrM5Bt/DbXD9n8Hsh2/NsWTNwcKbVT8UAQGwTeBkE8ENg1vv/++/Ww9OfPefJsjZnHi/T0D+Fw+6ipE3Htxj1y84qRyTVo9VaMFicOX4R03yjtAxPEu4YJpnox+lLovUmMngRaRxSNI4bOk8Qa7sIe7cMW7cMS6kVujSC3RVG4UrTao/i7JtEHeshr1PHBiWtUyu2Yw33YEsM025Low30YI/2YYwOYYwPogr0ovZ2oA70YY4MYIgOo9U5C+RdpLzxHR+Hp9RoHr4SDzP0jpO8fWRcN7h0ldu8I0TvrUQfRmwfWiyde/4Lwt5/jv/oZjksfITv8Z8oe5KL1ZpBaIzSbQ0jMYRTOBFJrDLE5SJPOR73GjdgYpLjZSKnMgsKd5kpePQUiLVJLBJHeR0WrhdM5RXxTUE9ujZxSiY5quZlqhZX6NgcKRxRrrA9XeoTIwAyxoTnC/dMkR+bpnHpK39wK/XMrjC6ssbqL4sH4+DhqtRqH3cbC/LwgHvzO+aOIB/D2obdv2vc1myeYbxIqtlttYacFHXe633ZtySaKZNt2OsHN1seNvM3SapvFiKX/LN9WPNhJP7fibcSDN6UT/FriwZuula3f2RzSvbBU48LOpk4AACAASURBVJuus539/dKl+X5N8eBN19o8xpu/Wm/Xp63Y6Zi/6Z32pmf311qq8U1FAn+LpRrfNE7Z0hHedO1sdrMTuxbEA4HfEkE8ENg1fvjhhw157WssPl1hbGKaeKodlcbInbu5fP3NTWrqxMhVOrRGO05fhFTvCO39Y8Q6B4l2DGIJZjD40+hcMTSuOEZfCq07idaTwhToxBrpxRjsQhfoQuVKo3QkEOn9mMM9+DoneNig4aNT33GvWo7O34kjOfyzUKAPrRdKtCWHMYT7MYT6Ufm60YcHUPq6UHo7MTfUkCm+sL7awqPjdD88tl7n4MFR0veOEH9d1+B1usKrlIXoja+IXv+CyPUv8H3zKaaz71F77APqpXqUjjhNeh9iYwCpLY7EEqbFGkVqjSIxBmkxh6lWOXlQp0JkDCK1J/j6YQ1lUjMtljAivZ97VVJqFDZqVTbEWjcSvRuJ3kuL0Y/E4ENs9GNPDhIdnCM1tkhmfInMxBKpsQW6p58y+HiVofk1hubXWF3bvboHXV1dqNVqvF4Py8vLgnjwO+ePJB685m0m9Jsni5vz+2HrL2DZJqxb5eq/afKczQHb6X7Z+rxxYv1riQc7nRBvdiS2avPG/d4kHuykn1vxNuLBxt832sGvXfPgNZsdtu2KYm7V12xO99ukpWx+TnZSpT+bXW9HtjZudexO7OfXrHmw2Q6zsbHfW0UGbGfr2dhsZ1u9ozbbyGq5562c083vkdVyz5YpAtneOb+0P29K29rps5xNmMhm39nEuM3n3Opd8Ca7FsQDgd8SQTwQ2DV++umnv3MSn62sMbf4lNHxSRKZTuQqHTfv5HL/YQF1jVJalTpsnvB62kL/GLGOQYLJHryxLsyhTkyBDAZvCoM3SZszgdaTwuDvwBjoxBEfxBrtxxrpX09NcKSoVdpxJIeo1/r46NR3nLtTgdyewBobxJ4YfiUe9GGJD2FPjaAP96HyddPm70YX6kcX7kcb6kPvTBAqu0Fn0Vm68k/QnXeczvwT6ykLD46SeFUkMZJzkOirOgex24eI3TpI9PoXhK5/gevKJ7Qd+TM1t27QagkjNa8LAC2WCM2WKI16P82WKGJj6FU0QpCSFhN1GjdiU4hiiZFzdyuoVtio13ooEmv5/FwO+Q1KGtUO6pQ2quRmqlrXax40tDlo1LjQ+9sJ9kwSG5qja/opA3Mr9Mw8Y+DxKsPza4wvPWfo8Soruxh5EAoF0Wg0RKMR1tbWdttsBX5j/ojigYCAgMBWbFe0UEBAQOBfjSAeCOwaL1++5Pnzv3cUn608Z+HJCtNzC/QMDGO1u6msaSKvqILKWglas4tUzwjt/ePEu4YIJrtxRztwxXowBTtR2SOoXXHUzgRGfwZTsBNzuAdrtB9jqAdTqAdHYhhzdJCcMgn1ajf6UC8fn77O4WuPqG1zY470Y40PIXdlUPu7MUUHMMcGMccGUQd60IX60IX6afP3oAn2ogv1YVFrSOWdeVU08eTfUhceHCV59zCxO4cJ5hwkdPMgkTuHf659ELnxJf5vP8d89j3Eh/9CY3MbKlcSsTGAxBSiyRikxRql2RpFYo0iNgURGQOIjEEq5FZq1U7ExhDfFDRy5WE1VQorVXIb5++UcfFuKcViLfkNKopFGmrlZkRaFxKDF6k5gNweReNNo/GmMYa7cCQHcLePEB2YYfjxKjMrz5l8+mLXxQOL2bxhmcbvd9tsBX5jBPFAQEBA4G8I4oGAgMBeQhAPBHaN9aKJL/7BWVxde86zV2kME1OzRBNpxC0KHhWUIpHriHUNk+kfJ903RjjThzfWhSvajSvRh9qTpl7tQuWIo/NmMAW70HozGPydmEK9uFLDuNOjeNrHUHrauVbQiCHcx7Hv8vny8n2KJEYMwW7syWGs8SEktiRqfzf6UD/W+DD6cD+aQA/6cD/aYC/6yACGyADmcB+u8ru0Pzq5Xvsg7yTtuUdJ3T9K/M5horcPE7j+/7P33s9x53l+3v9gl35wSbZUlkqWzy6dVbZUJdfJ8pVKp0s6abVX1t7pbm9vb/PubJqdnd1Jy8mRQw5zQiAyQMRuoHPOOedGB2Sgu5E6g0Pi8Q/fBghyyAm7nCU5+DxVr2qg0eHbgwanvk+/w7dw/OobuF77Du43pEoE16vfxPLi3zD7wy/T9eIzjOs8TBqDTJpDjOkDDGk8DGs9jBkCjBsDTBgCDKpcdM2YuT5rYUDhoHvGwrPvXOHE2T7ODsh59dwAf/7Np3n1fD/nB+VcHVMwOKPjhsqK3BpiyuhHbosw60ww64yhdCexxBZxptfwzG9gSyzhzqySK9dZ3t1jcbtN/RGJg0qlglwuR6lQUCgUuC02LXzhEfJAIBAI7iDkgUAgeJwQ8kDwSPnww5sPPHFsNtts15qsrJUIhONMzigYm1HhjRcIpaXWBW80iz2UwR3LYw2kMfkzqN1JhpVOpox+1O4kancKvX8efSCHLpDHHFnAHF7AHFnk0oSBQZWHly8M87fPvMG73dNMmyNoAwWM4QVG9CEmLHFmXVlU3hwKd7YjDqStC1O2BJpAEZUvx4zCiPv9Zwif/CHh939E+L0fEHjn+/he/w6u17+D/VffxPKrb2I78U3sr34b+6vfwvzC36B8+r/S/90/p6d3BLktypjOx7gxyKDGy5gxxIjWy5ghwLDWy6jWy7DGQ++sle5pI31yS0ceXO4MRpzkJ6+d5Ycvn+bymIqeCQ09N5T0TWoZU9nQuJMYgjnM0QXsyRVsiSXM0QWM4QLO9CqBYoX46g6JtSqR5S0WNhusVPceWeVBNjuPTCZDp9VS2tgQ8w6OAUIeCAQCwR2EPBAIBI8TQh4IHim3b9/62JPHeqNNZbvK2kaZwuIKyfki/vQikU7lgS9RwOhNYA2ksQTSmH1JrMEshkCWEY2bQYUdmSWCIVjAHFnAFC5iChWxxZexJ1YYN4V569oU58d0/PWPT/DKhRGGVC7mnFL1gcaX44Y5hsyZYcaRYrbTpjBtTzJmijBpTTBtTzLnziK3J5i+egHfe0/hf/cp/G9/H++b38X52rexvfR3GJ7/Orrnvo7u+W+ge+Eb6F74W5TP/CWj3/nPXHj2RwwpbEyag4zovAxrfYzqgwxrfQxpvEwYg9wwBBhUe+iWWeiVW7k2qee63MKFETXPvHOF1y8O8n7PJD9++RTPv3eVM30zXBtX03NDRdeogu5xNb2TGgbkRmaMPnTeFM7kMqFCieBCBX++RKBYIbK8TbrUILVRI1uqU262Hpk88Hg8nWGJNqrV6qN+uwp+Cwh5IBAIBAKBQPB4IuSB4JFyv7kH91Yf7NSabNea1BtSK0Mws0x0foXI/DKeWA6zP4nOFUXjjKJ2RJAZfcxZQ6hdSVTOBDJbjGlrFKUng8abQe3OYAovYI0vYwgt8Fb3NF0zVv7bD1/klyd76JZZGdb4kNsTzDrTTNsSjHTaF6ZsSRQeqfpgypZE5kgzbU8id2aQO9NM6z3o3vsFrre+h/P172B/5RtYXvpbdM/+FcqffYXZp7+C/Gf/jdmf/zUzP/0KN773JS7/7Z9x9Wo/Y3ofM9YIQ2o3gxofo/oAfQonA2o3Y4Ygw1ovPXIr3TMWzo+quTCi5OqUiXe6JnjmzQv86kwfr10Y5JvPvMKJD7rpl5nomdDSO6Ghb0JL/4ye4TkrI2onoxoXw0obN7QuDP40oUKJ1OoumY06yfUamVJdGpi4u0ep0X4kqxrr9ToajYZZuZxQKMTe3t6jfrsKfgsIeSAQCAQCgUDweCLkgeCR8qC5B4fyoNVmt96i3pRWBdYaLcLZZaK5FYKZJayBNCpbEK0zgsoWQmELIjf7kZkCzBh90gBFSxh9YB5nYgV7YhljaAFdII/Wn2PWmULmSHF+TMd//vqP+cGJDzg/oqZXZqFf5WFIF0TuTDOg8TOsDzFmijBhjaPyzjNhjSN3Zpi0Jhg1hpm0xlG6M4wPjWB46ZsYX/w6hue+iupnX2H6h3/Oje/9F0a/+yVGvvdlRr/3ZQa+/SWufu1P+ODnP2ZE7WHSEmFE5+eGIciQNsCgxsuA2seQ1ke/yk2/ykO33EqXzMaVCT0XxjScH9Hw4ukennnrEq9dHOLF0z38/I2zXBxRMDBrpmdKR8+Eht5JLT2TWnqndIyq7MitYXT+eUyhAjp/Bo03hSmcx51dw58vEV3eorDZZK22x9YD1jQ2W22a7c9vheP6+jpyuQylQkEulxPzDo4JQh4IBAKBQCAQPJ4IeSB45Ny69eDWhUarzW6zRb1zAttotogV1ojlVwlll3FE5jF4E9jD8xi9SQzeJGpnDLUzyowlxKTBz6jGxZjWg8waRuPNYA4vYAwtYAwVUXulwYevX53kj/7bd/nbZ97gravjXB3XM24MMW1LMGGO0a/20afyMmqMIHOkkTszjJmihxnUBhgxhJmyJZg0BBh67Tnmnv4K0z/8MmPf/RJ9f/enXP7qH3Pxq3/M5b/5Y7q+9idc+Oof8/5f/Ueu9Y0zbo4wbo4yrPUzrPMzpPUzoD6QB3565pxcnbHSp3DSPevg0riOa1MGzgwq+MU7l/jlyWu8cq6Pn715gfcuD3FxVMHArIXrMwa6JzV0javon9EzqrQyonIwpnYgM/nQedPY44u40qt4susEihW8+Q38hRLx1V3ym002m/cXBLXPufIgGo0ik8kw6HWUSiUx7+CYIOSBQCAQCAQCweOJkAeCR87+/u0Hti7UW212W+1DedBstUgurBPNr+JJFHFGcxi8SWyhLGZ/Gr03icIeYcrgZ0Lv54bei8waQelMovfPYwjkUbnTzDmTKNxZDMECY4Yg33ruHf7DX3yLv3n6VX51bpCzQ0pGdQEmzDF6FW5GjWG6Z51MWOPMOFLIXRlmHGkmrHHGLTFGDGEGNH5GDGGmbQmuD07Q++0v0/23f8Klr/4RJ/+/f8fbX/593vov/5b3v/Lv+eAv/5Czf/WHvPOTH9CncDCsDzKk9TGiDzCg8dOndHNd6WZA42NQ6+e60k2XzMJ1hZOr02auTRu5OmXi3a5Jnjpxip+8eYln3r3KT18/z6TGTteUjgG5iZ4pHV3jKnqntAzKDEyorMxaAszZwsw5okxbQszao2i8KfSBeWyJRWLL2+QrTYpbLRZ3WqzVPtq2UG1LYufzEgfNZhO9Xo9MJsPldFKv14U8OCYIeSAQCAQCgUDweCLkgeCR83GtC/VWm2qrTb19Rx5klyvE8qu4EwvYQvNo3XGsoXn0niRaTxK1O4nCEWfWGmXWFkHnS2MIzKN2p5hzJtAH8ljjyziSK9gSK8y6Mjz95iX+/Ve+yVd/8jK/OjvI+RE1Q9oAY6YI1+dcTNkS9Kt9DGoDjJmiTNmSh/KgT+2jR+FmSBekR+FmxBBiVB/kzIvP8+aX/i2v/9nv8cIf/Eue/4N/yUt/+K94/T/9Hm9/+fd59y//iPNX+hkzRhgxhBgzBOlXe+lVuBhQexnUeBnRBxnS+emS2xhQebg6ZeaDQRXnRlRcuqHjxNl+vv/ie/zs7cv8/N2rvH6+D1sww/UZI8MKK30yI33Teq5PahmeNTIyZ2Zc62LK6EfpTGAM5nEml3GlV3Fn13BnVnGklvFkVshuVNmotyk178ibVqtFrd1ip/X5zkGQWhbkzM3Okkgk+PDDm4/6bSr4LSHkgUAgEAgEAsHjiZAHgseCB21dqLba7LbufMpdb7XJr24Sy6/iihVwRvOYA2nc8QKWYBaNJ4nGk0TnSaLzJFA5Y6hcSRTOFGpPBkMgjyW6iCOxii2+jCFYROmZ59n3rvHvv/JN/vIHL/Dse1281yujT+Vh0page9ZBl9zBqDEiVQWovAzpgkzZkowYwoyZovSpvAxo/IcZ1ofondDxzJf/iO//m/+Dv/vX/5xv/d+/y0/+n9/lxf/wr3jjP/0eb37v7xhUuhjVBxkzhpgwRxjU+LiudDOsCzBqCB62MFybsXBNZuPShJErk0Yu3dBx6voMP3vzAt957l1++Np5fvTqOS4NyfCll+me0tM9rWdQbmJ01kz/tJYxhYVxtYMbGhfjei8TRj9zjihqbwpDKIc9sUSwWCG6tE14cYvwwibxlR3Wai2a7YM2khZbTakapPk5Vh6EQiFkMhlajYa11VVRdXCMEPJAIBAIBAKB4PFEyAPBY8H9ti40D+RBs1N50Ja+L65vE8uvEZ6X5h44I/NYQ1k0rjiztjAqRxijN4HGHWfaEmLSFETpTGIOFTGFixhDRYzBAubwAqbwAobwAj95/Tx/8Bff5i9+8AK/ONnNyV4512R2RgwhLk2aOTusYVgXZNwSY1AbYEgX5IY5yrA+xKgxzKgxTL/aR8+cix6FW6pS0Ph57a3T/Lv//X/hP/zOP+HPfvef8fV//c955vf/Ba/9p3/DqVMXGTOGGdMHmLLGGNL5GTWG6VN6GNIFGNL66VN5uDJtoUtu4/KUmUsTRi6N6zg3rOLNK2N8/1en+O5LUtvCj1+/wPCsEUdske5pPb0zBvpnDAzM6Omf1jMyZ2JMYWFC52LWFkHrS2OOFLFGF/Bm1/HOr2NLLGGOLeAvlJgvN5gvN1jcbtLo/D42m202D6pBWg8edPmb5GDLgkwmw+l0UqvVhDw4Rgh5IBAIBAKBQPB4IuSB4LHhww9v3nUS2ehUHey22tQ6cw92my0WNnaIF9eJ5lbwJRcw+lLoPQl0ngRGXwqzL43KFWfKGGDCGEThTDJrizNjiTBtiaIN5LEnVnCl1rHGltAHCrx8fpg/+evv89c/PsHTb13hne6Zw2qDazM2TvXKuTpt7WxWiDCsDzGkCzJqjDBqjDCkC9Kn8tKrcNM96+Sa3EG/2suAwsl//pP/yO/8/b/P//tP/2f+6//5O/zo3/wuz//VnzMwa2PanmRYH2TMGGZYF2RYF2RA42NYH2RY66df7eXKtJlrMjuXJk1cHNNxZVIalPjy+UG+8+IpvnfiA5565SwvvN/FuNqOyp2ka0rH0JyFvmk9vZOdNY1yA5MaJxNaF1PGAHP2KFpvCq0/gzlSxJVZxTO/Tnhxk0ChRHhxk+xGjfW6JG+2mm1K9Tbbnd9L9XOqPFhYWEAmk6GYmyOVSomWhWOGkAcCgUAgEAgEjydCHggeG27fvn3floU7abPTbLFYrpIsbhBIL2ILzWPyJbEEM7hiecyBDDKrVG0gt0aQ2yLMOuIoXCnU3iwqVwq9P4cpXMQcWUTlzWKNLfPy+SH+4988xd/89FV++Oo5Xrt8gyvTVga1Aa5MW3m7R8bpQRWjhrA050DlZcQQ5oY5ejg08aB9oUvu4JrMzoUJIwMqF+euT/HP/uE/5Hf+wd/nj/+3f8rf/d6/4NXX3uGGKcKYSapeGNQGpIoGrZ9+lZd+lZdBbYDrCiddMhsXxg2cHZZWM54ZVPJezwzPvtfFt54/yXdePMVTr57jzYuDTGjdTJlD9MwY6JcZ6ZnQ0j2hpX9ax+CMnmG5kQmNC7k5gMoVlwYlhnKYI0XsySXc2TW8uQ0ChTLp9Rq5coOVXUkcrNf2KDWkyoOdtlR98Hm0Lthsts6WBT2ljQ1RdXDMEPJAIBAIBAKB4PFEyAPBY4M0OPHOYMRqRxYcyIOddovtVpvV7QbJxTLOeBFPYgFvcgFPvIDBm2TKFGDOEccUymMI5tB40uh8WdSeNEpXEpkthtyRQOPPofXnOjMQljjVL+fPvvZD/u4Xb/PjNy7yysVRzo0Z6Ff76FV6+GBQzcnrs1yZsR2e6A9qA4waI0xaE0zaEoybYwzpgvSrfVyT2/lgWMO5US2Dag//7g/+lP/p7/09/q9//I/4yz/+Q65NGhkzSVULI4Yww/oQA2ofgxofvZ22h545F1emLZwbM3BmWMPZUR0fDCp5v2+OVy+N8cPXzvOt50/y7Rfe58evX+B09w3G9T5uGAL0yAz0TOsleTCupm9aT/+Mnj6ZkYFZM5N6NzOWIGp3AlM4jzO5hHd+HX++hHt+HX+hTHR5m/R6lZXdPdZrbVZ29ig1pNaFg99JtbX3UAcnljY2kMvlyOVyfD4vzWZTyINjhpAHAoFAIBAIBI8nQh4IHitu3bolDedrt6i222w3pTL5raaUnVabjd0W0eIGwewKkdwqgcwyKmeMKWMAtSuBzptC602hdiWYc8SZMoeZsUZRuNNo/Tn0gQKGQB5DsIAukMcWW+biuJ4vf/NnfOu59/jRaxd46ewAH4xoua700CV3cGZIw3u9Ms4MqelVuDuVBhFGjdKJ/w1zlCFdkOsqL/1qn3SfYQ3vD6i4OmXie8+8zP/w3/33/K//4z/guRPvMGGNM2GJH4qDfrWPfrWPPqWbXoW70/5g55rMztkRLedHdZwd1nCyV8arl0Z54YM+fvrWZb770mm+9fxJfnnyGv0yIzpfhilLmB6Zga4pLd3jKvqntAzLDQzJ9IwqzMiNXlT2EDpvEoM/iymUxxItYk8s4Uyv4M+XSKzukCnVSK3XKG63WKu2WdlpU+7MPJBkjtRO8jCrDnw+HzKZDJVKRbFY5PbtW4/6LSn4LSPkgUAgEAgEAsHjiZAHgseK/f19mnt71Fp7VFuSONhutqk02pQabbaae2xUWyQWy0QL69jC88hMfmatIXTuOFp3HK0nxaw9wqw9itKVwBQqovPPM+dKofFkUHvS6Pw5tN4clugSrvQ6Izo/f/GD5/nGL97hqVfP8fzp65we0tAld3BlxsaFGwZO9c3xVtc058f0UvuCJc6Axn84QHFQG5CqBWZsnB3V8e71WU4NqLg8YeT9nkn+yT/6x/zl179Pz6yTSWuCcUtMqjjobHA4SK/CzTW5nd45JxcnTFLLwoiW9/vmeOPaFK9eGuW5U738+I2LfPel0/zg5bO8eXmYOUcMR3IVrTdLr9xEn8xI16SG3gk1vZMark/r6Z3WMThnYcrgRWYOIreGUDpj6P0ZbPFFXJlVvLkN/IUSkcUt8pUmK7t7rO62Wd2V5EGl2WaztcfOQxYHW1tbzM3NIZfJcNjtVKu7ourgGCLkgUAgEAgEAsHjiZAHgseOm7dusdtqU23tsdtus9VqU260Wa/dpNJss1FtES2sE8yuoPcmMAez2CN5FLYwU0Y/s/YI+sA8+sA8KncKhTOByp1G6UyicafQerMoXVmMoSKuzAbubAmZPcFXf/Iy337hfX7wylmePdnN2z1yLk9buTpj44NhDe/3zXGyR8bpARXds06G9SF6FG6uKz2H6xuvKz1cmjTz3vVZTvYreH9AxaVJMwNqL69cGOLyhJFBbeBwXsJBm8PBdoY+lZfL01YuT5m5Mm3hwriRsyM6TvYreLNrhtevTvDS2QGefa+Lp9++wlOvnOPZ964xZfLjy5VwptYwhgv0yk30ygz0TOvomdDQNyW1L/ROahlRWpFbQsisYRTOOBpvGnO0iCW2iDm2gC9fIry0RWxlh/jqLsu7bdaqbVarkjwoN1tsttofaVf4ddoXjs5MCAWDyGQylAoFmXSGW7c+fNRvRcEjQMgDgUAgEAgEgscTIQ8Ejx37+/tU9zryoCXNOSg12qzVblKq77G+2yJW3MAeyWEJZvCkFrGFc6icMVTOGFpPAkNgHmMwhy4wj86fQ+2WxMGcI4HKk8UQLGAIFTCFF7AnllF75/na06/yjV++y1OvnOOX7/fwdq8kDy5PWzk7quPk9Vne75vlVL+Cc2N6euZcUovCrJM+lZcrndueHtLwxrUp3rg2ycl+5Z32h1kn15Wew0qFAY3/TrtCZ0Di5WkLlyZNXJXZO/KgU3UwoOKNq5OcODfICx/08dypXn72zlWeefca71+fJra4SX6zTXhpB2NkgR6Zke5pPden9QzI9PTP6BiWGxmbMzOhcTBt8DJp9KN0J9H6sxgjBYzhAvbkMr78BvGVHdIbdQqbLfKbTZa3W6zutthotCk177QrNDtbMKqtPeq/RiXCwX22t7aZm5tDJpNhtVjY3NwUVQfHFCEPBAKBQCAQCB5PhDwQPJbcvHXrUB7stqUT1tXqTTZqUgl9pLCBL72MP7OMI1ZE502idUurGrWeJDpvCr0/izlcxODPoHIlkdtjqD0ZjMEC5nARfbCAObKIJbqIPljgOy+8x9eefo3vnfiAZ969xutXJzk9rOXsqI73B9Wc7FNwakDFB4MqTg+oODuqo3vO1WkzcHBpysKFCRNnhjV8MKTmvT4Fb/XIeef6HOdvGDg3ZuC60nNYqdAz5+KqzE6X3EH3nIurMzYuTRg6rQpGLnbEwakBFW/1yHn5wjAvnunnxTP9PPteF8+8e42Xz/ZxflhJbGmHXLlFZqOFK7NGr9xEz7SernE1V28o6bqhoHdCw8iskRtqB+N6DxMGL7P2KApXAo0/izW+hGd+A39eWtMYWdoiX2lQ3GqxUGmyvNNmvb7HdqtNsy2t0qwerm3ck2ZVfExlwX0rD9rSz/1+f2c9o4JkMsHNm3uP+i0oeEQIeSAQCAQCgUDweCLkgeCxZH9/n1q7zW5bWtG41Wqz0dhjrXaT5W1pYKIvvYQrVkTvTaL3pjD60+h9adSeJEpXHJ0vgzmQxRzMMeeUhidqvFnU3ixqbwadP4cttoQjtYottsxPXj/P13/+Jt958RQ/fesyL57p583uGU72Kzk9qOb9AZUkD4Y0ne0Hei5Pmg7nIpwb03N52sr5cSPnx41StUK/kpP9Ss4Mazk7qqdL7qDnQDjI7FyasnB1xsbFSalN4ZrMxsVxA+dvGDgzouVkv5K3umd4/co4r14c4ZULwzx/+jovfNDHr84O8OqFQd7tmcaRWiNbahFZruLPVxiYs9InM9E7qaNnXEXXDSVXxxR0TWoYVtoZ1biYMPiYtUdQe9PoQ3lM0SLe3AaRxU0iixWiS1sk16sUN1ssbDZZ2mpRarSptaV5FDvtA3HQpt5uHxEGUkVB41NWIlQqZWZnufFXvQAAIABJREFUZ5HJZFjMZlF1cMwR8kAgEAgEAoHg8UTIA8Fjy63bt9huSyep2y2p33693mZxq0V8oURofgVHtIA1NI/Bm0TjiqFxxdG4E6hcMfTeBHpfhjlnApU7hdqTxhwuStUIoQLGUBFzZKEzJ2CBZ966zNeffYvv/uo0P33rMr98v4fXr0qtB+/1K3m7d5Z3+6Q5Bh8MSfLg3A0D58eNXBg3cm5Mz9kRXUcc6Dk9pOGDQTUfDElbF86M6LgyY+PqjI1rcsehaDg3JlUbXJ4yH844+GBQzelBNe/1K3iza5rXr4zz2qVRXrs0xsvnh3juVC8vnemne8bIqD6AJb5MYq1JaGEHW2KFXrmZ6zIj16f1dN9Q0XVDRd+0nq4JDd1TOgZVdsb1XuYcMRTuBFp/FkMojzWxiDOz2tm4sE1xs0mh0qRYabC01aLc2X5RabbZOiIPDkRArdVm9zOIg1arhcPhkKoOFApSySQ3b9581G89wSPkuMmDer1JOl0gGs2IiDxxqdebj/pPSCAQCAS/RYQ8EDy27O/vU2/vsd0ZmrjZmX2wtN0muVQhNL9CILuCK76A0Z9G50midMbQuuJoXTFU7iRKdwqNL4vWl0XjyaDzz2OJLmKLL2GOLKDzzWMKL2COLPLiB/1845fv8N2XTvOTNy/x7MluXrk4eigNTg9pODOq48yIlnNjBs7fMHJx0nyYy9NWLowbOT2k5tSgmneuz/Fun+JQPlw4qEgY0XFuTM+ZYS1nRnWcHtZwckDJe30K3u6VS+mR8lb3DG90TfPG1Uleu3yDF8/08+M3LvLTNy5xZkiJypvBmljBnd0gulwluLCJMVykb9bCdZmB3ikd124opcqDGyq6JjRcm9DSNaVjWO1k0hRE7UmhO5QHS9K2hXyJ8NIm6Y0a+XKDxa0WS9ttNhpSDlY27nSqDhqtFjttaQPDJ7UqHE1haQmZTIZcJsNmtbK9vSWqDo45x0keFIur3LihERF5olMsrj6yv6ETJ048suc+zoj/7gLB8UXIA8Fjza3bt9lpS6sBN1ttKq02K9U2qeVNooV1fOklrKF5TIEMOnccnTuOwZdC4YihcMQxBfNYIkWMoTw6/zzGQB5LZAGNN4vWm8USWcSRWMEcXeS1S6N86/mTPPXKOZ5++wq/PNXLyxdGeOPaJO/1Kzl3w8DZUT2nBtWcH5fEwflxIxcmTFyYMElzDW4YODuq49SAijeuTfPK5Ru8fHGMVy/f4NXL4/zq/AjPn+7nFyd7+Pm7XTzzzjWePdnNL05289ypXn51doCXzw/y6sURTpwf4qWzA7zwQR+/ONnNz9/t4sUz/ZwemGPcEEAXzONIr+PLl/HlywSKW0QWKuj884czD7rH1VwdmaNrTEH3DRXXxtX0yUwMKmyMqF2Maj2M6rzcMAaZsUXRBuZxplfw5TeILm+RXN1hYbPF0rYkD9bqe6zX96h0ZM5BVchmW5p/8Fk2LtRqNXR6PTKZDJVKSS43z4cfig0Lx53jJA+USjsymVlE5InP58WJEyfuyoNu83H3f9J53F7Dwz6ex+31HfAojus3ec6Heby/6XF80t+s4MlGyAPBY83+/j6tmzc78kBKqdEmsVgmlFslkF3BGSti8KYwB7KonFGmTAFkljB6XwaDP3vYsqAP5DAF8+gDefSBHDp/DnNkAVN4AVO4yDvd03znpVN8/8QZnnn3Gs+d6uXE+WHeuDbNyQHVYYvCuRsGLk1ZDuXBgVB4s2ualy+M8uzJHn70+gV+9NoFnn77Ki+cGeDli6OcOD/Mi2cH+NW5IV6+MMybXZOcHlRwYUzL5Qk9V6eMdE0buTZl4MqEnisTerqmzQyq3Uxaoqi8GUyRBRypNbzzJXz5CoHCJv4jCRY3MYVyXJebuTahoWtcxeXhWa4Mz3J1ZI7LY0r6ZoyMqR1MGqWZBxpvGmO4gCW2iDFSwBJfxJ1dlQTC0haZ9SoLlSbFzSar1T1KzTabbUnmlJstKs0W1bZUcdBstWm0P13lQTQSQSaTIZfL8bjd1GpVUXUgODbyoF5vola7RUS+ENnaqj70v5H7nXh81pORL8LJyxfhNXwcj+vrO87y4GEew+NwXIKHi5AHgsee/f19dtvSJ92bLelT7/TqNoH5VTyJBaxhqfLA6EszawujdMVRu2IoHFGUrgRqTwqVN4XOP4/Wl0UfyEltDL4sOt88xlABa3SRd7sm+NZz7/CDl8/yzLvXOHF+mFcvjfFWj5yTAypOD2s5PayRNi/0K3jn+izv9Ss5NajmZN8cb/fIODuq48qUhZ45F6P6INP2OAp3Bk2ggC5YxBhZwBhZwBAuYggV0QXz6EMFLLElnJkNPPOVjhTYIlDcJrCwS2Bxl+DiLqHFXQLFLTy5Mu5DebBFsLhDoLCFP7+JP1/BGMozMGejT2akd1JDz4SarnEVV8YUXBye5dyAjHODMi6OzHFpVMGVGyr6Zs1MW0IYQnm8uRLhpS0iS1uEFzeJrmwzX6qTrzRYq0nCoNRss9ZoU+7MODiYdVA90rbQbLVotg8GKLaoNltsNVqUqg1yS2uHQxL1Oh3Ly8vcvn37Ub/VBI8Bx0UebG/XMJlCIiJfiGxv1x7638gnnYg86Ouj1x399PPeT0Lv98noZ/n5J93uk+77aR7r13kN93u8T3qd97v9x933k677NJ86f5bHf9B9P+11n+b1fNx/91/3uD7pPfpxz/dZn/PTvHc/y+v/NI/1aRDy4IuHkAeCJ4Kbtz5kuynNPthutclt7OBNLuKOL+CKFbCGcqidUZTOWEceJCR54IxLVQd+qdJA789iCOTQ+uYxBKUWBnNkAUt0kbeujvNfvvkz/vSrP+BL33iarz39Kk+9co5nT3bz3Ok+Xjo3xK/ODfHalXGuTFuZcaTQhxfRBArMeeZR+wuYYitYE6vYU+u4Mht4cxV8hU38xS38xW1CiztElqtEV+rEVuukNhpkS03ym9Ish5WdPZa3WxQrLTKlJrHlKqHFXYILO4QWtgku7hBckGSBL1/Gn68QLG7hz1fw5cu458uoPGn65CZ6prT0TKrpmtRwaUTB+UEZlzrVB5dG5uie0tE/a2ZwzsKwys6k0YfGm8KWXMaZWcGRXiFYLJNerzG/UaO42WK1vsdytc1ydY9yZ2hipSltYdiotynVW6ztNlneblDcrJEtVUmubhNZ2iRQKOGZX8eRWkKh1iGtZpwjFo3SbrdE1YEAOD7yYHe3gcOREhH5QmR3t/HQ/0Z+U3nwaW//SV/fe/kwjufXfaxH8fofdNy/zeP6pPs+7Nf5eR/XJ93vYT/np7n//a7/dUTI0dsIcfDFRMgDwRPB/v4+zXabrWab7WabhUoVf2YZeygnrWj0JNB5Eui8SbTeJOZABlsohyEwjzGYR++fx+ifxxjIYQzkMIeLWGOLmMJFDMEC1tgiA0oPJy6M8ouT3Tx/uo+3u2c4PaTmwriRPpWXcUsMpS+PI1OSqgGWanhym9hS6zgyG/iK24SXa0RWakRW6kQ7ia02SKw3SW20yJbb5CptFrb3WN3dY616k3Jtj43qHkvbexQ6EqFUbVOu7bFe3WNpZ49cuUVirUFkuUroUCBsHkoDb66MK1vGmdlgwujn/NAsF4bknOuf4mzvOG9fGuKtC/28fv4671wZ5vKIgnGNE7UzgsGfwhzK4c2uEMitEyqWiC5ukljZxpdbJ5DfILa0RXRlm/DiFuGlLRJru8TXdgkWK3hzG3hzG7iya9hTK9hTy9hTyzgyq7jm1/AVSoSXt4iv75Ct1LB5A4ftCg67na0tMSRRcIfjIg9qtRZ+f0FE5AuRWq310P9GnhR58Emf3N7veB6WPHjQp8m/yWN+3Nef5vX+pr+Xz/KaHuZre5jH9bDkwcN8zgc9zv2u/yy/7wchxMEXFyEPBE8M+/u32W002Wq2WdluHG5aMAfnsYZz6DwJtO4EKlccS3AeS3AeUzCH1ptG5Uqg92fR++fR+6WqA30gj/ZI64LSnWXcFGbGFmfOnUHtz2OMLOKerxBfrZGrtMhv7jFf2SNd2iOyUseb3ySwsENio0WmfJNMeY9MeY9sZY/c5h6FrT2K2zdZ2tljefcmq9U9VmvS0MH12h7r9TYb9T1K9TbrtT2Wd/bIVdqkS21y5TaL29L9lrb3yG/tkSm3Sa41ia3UCC5VCRS38ecrePNlXNkS9uQqU5YwfXIT1yY0XBiS886VYZ598xwvnbrGpSEZN5RWZvRu5iwBDN4E1lAWZ6yAO7GAJ7mIJ7WILZrHGi3giC+g9aWR26PIHHHU/nmMkQUssSWsiWUcmTW8+RLBpU3iaztkylXy2w0Wq01W6i3WGi02mi1KnaQXpO0KMpkMnVbL4uICt2/fetRvLcFjxHGRB/X6HrHYmojIFyL1+t5D/xt5UuTBpz32z/JYv8mJ+cN6zF/3E+yH9Xt5EJ/1hPlhf/0wjuuT7vd5PuevKyI+zWMIjgdCHgieKD788Cab9Saru038mWUcsSLmQBa9N4nSFkZuCaJxxTtCIY/Rn0Xnz6LzZdH6Mmi8GTSetFSJEMyj8WZQulPofPPo/Hn0oSKW2DKubInISo35couV3Zus16QqgaXtNvPlNuHlOuHlGulSi9yWdGI/v9lmvrJHYXuPxd09Vqo3Wa3dZLUmCQNJHBz5vrbHav3OdSu1m1J291jY2WO+3Ca53iS53iS10SRdapPaaJNYaxBbqRJerhFcrBIobOPNlXFmSlhiS0waA1wZ1/B+zwRvXBjg9QsDvN89xpWRWbpG57g+oWZQZmBMaWPG6GPOFkbjTqD1ptH5sxhDBYyRIpb4ErbUCp7cBoGFMtHVbdLlKrmtOou7TVZqTdaPyIGjl+uNg7RZbbRZrrfJlbZQKFXIZDKUCgXxeJy9dltUHQju4rjIg2bzJul0RUTkC5Fm8+bn8nfySZ++fppPZh90IvRZHvPjTpZ+ndt/0mN91tfwWU9MP81xf5pPxD/psT+OBx37J72mBz3+x32C/llfz/0e7zc9rs/6HvpN7vtpj/3jrv+kx/8khGD44iLkgeCJYn9/n2arxUa1SSCzgitexB7OYfJn0LhiKO0RNO4EalcchSPKnD2KwhFH5U6i8aRRuZMoXQl03gzmUAGdP4vWl0Xrm0cfyGNLrOArbJEutVjelVoLVqs3KW7tkdpoEum0JaRLLQrbkijIbUqVBvMVqdJgceeOOJAu96QVh402G80WG43OSXajTalzgr3eaB9ef/CztdpNVnZvUtxqkym1iK/WCS9XO3MPtvEVtvDMl3Gk1jBGFlD7sshsUYZUDj7on+G9rjFO901xfkhO16SW/jkL43oPs44oWn8Wc6yII70itRUsbRFf2yVdrpHbalDcbbJSkyoHDgTBwbFvdI55rdFmpS6JgeXaHgvVNsVqm8Jui9xOi/mdFvNbTbJbDdKlXbQGEzKZjNnZWdxuN7u7u0IcCD7C8ZEHH5LJbIqIfCHSbIo1u4InE3GSKxB8NoQ8EDxx7O/vs1utEyls4EktYY/kMYdyaD0JVM4oSkeUaVOQaVMAtSuBzpdB58uicMSRmcMoXUmMgRxqV4o5RwytJ4MlVMQQyOPOlkisNVjavcnC9h7pUovoSo3ggrTtILHeJLcpVRpkK+3DNoX81h4L23ss7e6xvCtdrnSkwUa9TanRplRvU663KDdalJsHaVNutik1W6w3pNuu1W6yWpVaHQqbbTIlqdIgUNzEmVnDFCmi8qSQ2yNMm4NMmgJMmYLMWMLI7FFmnTEU7gSG0Dz25BKe3AbhxU2Sa7vMl2sUthss7DZZrrVYqbdYbUiS4CCrjRarR+TASr3NYq3NQrVNodomfyAHtptkN5tkNutkKlKylTrZco1MuUa2k0ypisnhPpxzYDaZWF9fZ39fbFcQfBQhD0REnrw8bHnQ3d3N6dOnRUQ+95w4ceKRH8MXORqN5qH+2yB49Ah5IHgiuX3rFourJRzRAnpvEq07js6TRO2MMmcLo7BH0XpSzNmjqNxJZm1RFI4Yc44YpmAOtTvJrDWCxp3G6J9H7Uqi8WQIFLfJbe6RKTXxF7fx5ioEitsEl2rEVxukS3ukS9JMgvnKQZVBZ4bBkfkFlYY02HGn2Wan0Wa32abaaFNrSusMd5ttdlotthttyrU2K7ttFrdaZMtNEis1QgvbnaqCVSyxRYyhArpAFl0giz44jzlawJZYwpVZxV8oEVneIrW+S65Sp7jVZGm3xWqtLR1Tp8LhIGsdObBS3+tUDbRZrO2xUN2juNsmv9Mmt92pGthskt1sHMqBTLlOpiMHMuUa6cN8VBocxBGIHJlzoGGhWOTDD8WnVIL7I+SBiMiTl4ctD5aWligUCiIiIk94yuXyQ/23QfDoEfJA8ESyv7/Phx/eJJVfxhLMYgnNo/emUNrDyC0hpgx+5uxS24LSmUTlimPwZzH559G6UygdMbRuafaBzBJmxhJC7UkTXa6RXG/hSG9gT6zgzVUILuwSWa6RXGuSLbdZ3NljrbZHqdGm0pRWR+602ux2pMBusyXJgo442Ky3Ke22WdluUaw0yKxViS5u4c+VcaXXsMaXMUcXMUcWMEcXMEcXscaXcKZX8eY2CC1sElveIbVeJVeps7DdZGW3xXqtxUZdWpFYrndaHhpt1ut7rNVvslbf68xS2GOpKs1hKO7uUdhuk9tuM7/V6siBFplKk0ylQaZcJ93JvZIgc58ciIP7/SxTruGJZZDJ5chkMlQqJclkkr09MedA8GCEPBARefIi2hYEAoHgeCDkgeCJZX9/n3a7RTy7iDWUxxrOY/ClkZmDTBsDKOwxNO4E5kAeoz+HOZhnzh5lXOtmWGnnuszIkMLOkNLBiMqJzBLGky3jzpbRBwpY4yv48pvSYMSNJovbbdbqkjRY3m2zsNNmrdZmdafFwlaL4maLQqXJfKlBcrVGeGEbX66CK7OOI7WKLbGMNb6ELbGMM7WKJ7tBoFghsrRNcnWX+XKd4maT5Z02a1WpzaHSqWIoN6V2h1KjfSgM1uvSEMaVqiQIVmo3WTqQA1ttsputI2KgSbrc6KROqlwn2ZEEqfvIgsyRKoKjl5+Uo7fzp/LIZ2cPByRGwhEajboQB4KPRcgDEZEnL0IeCAQCwfFAyAPBE83+/j6NRp1QegGjP4PaGUVmCqByRNF6kmhdceasYab0HobmbPROG+ma0NI1qaN32sj1GRNdkzquy0zc0HgwRxYwBotovPPYEisEF3bIllusVffYaLRZqbaJr1Tx5TcJFLfx5Tfx5cv48hV8+QqeXBnPfAlvrkywuElsaZfkWpX5Uo1ipcHydpO13RblaotKrc1WTZIDlUaLSrNNudGZj9CQWiA2DqoHqtIchYPKgfxWm/mOHMhtSyl0Wg3S5QapI4Lg3qSOCIP0YQVB/Ug1Qf0uEfBJ1QVHWxQOrgtlF5mdnUMmkzE3N4vP6xMDEgWfCiEPRESevAh5IBAIBMcDIQ8ETzz7+/tUd3dxh1MYfGl0ngQKa4gpnZvhOQtjKjtjKjuTOjdTei8zpiAySwiFLYzCFkFuDiIzBZCbg+i8GVTOJHp/Hk+2TGq9yfKONPgwV2ninS/jym7gL2wRWtolvlols1GnUGmwtN1ibbfFRm2PzXqbzUab7Uab7WaL7aZ0udVoSaKgLlUWbNSlFoiVqjRocXFHGrxY2GqT25QEgVQ10DysGkgfEQDJcp1MuUG2cif3/vxBORAIybvEwZ0WheyRr9P3iIJ7xcHR7wOZBWbnOuKgs1lha2tTiAPBp0LIAxGRJy9CHggEAsHxQMgDwReC/f19dnd38YTTjCms9E5ouHZDxciclWmdh1lzAI0zitYVQ+2IonXF0Tqj6FxRdM4IGnsIjT2I1hlB64xg8KYw+9MY/WlMoRyO+ALmcBF3tkR8rc5GvU211WK3dUcObDY71QPNTuVAY68zf6DTXrC7x9KBHOhUDxwIgmylSaZ8p7UgVW6QLtVJleokN2okN2qkOhUAdyoHGoeCINWRCPeTC59GIqTK91Yk1D8yEPF+VQb3DkkMZgp3iQOnw0GlUuH2bbFZQfDpEPJAROTJi5AHAoFAcDwQ8kDwhWF//zbbW1sYHT6uT2qRGTyobUGUFj8qaxCNPYTOFcXgiaN1hDC6I5g8EfTOEDpHCIMrgtEbR++OobYF0ToiKMx+lNYA4yorcmuI0OIWpWab3baUzaa00WD1SOVAcXuPwtYe+U1JDmQrLTJlSQ5ky61OFcHRGQQNMh1hcDiHYOOONEhu1EiWapIEKDXue7Iv/ax+lzz4JHFw723uHpb40XkIR4cm3m+Aoi8xj3z2iDhwOimVSkIcCD4TQh6IiDx5EfJAIBAIjgdCHgi+UBwIBHcghtYRkoSBM4zGFkRnD6J3htHag5h9cfSuCHpXBLMniiOUwexLYvQm0DjCqB1hNPYQMxorve+/Q9/1ISyRHPmtltRqUG+zuCsJgvmKJAiy5TvJlO/+/o4kaJLqVAyk70pHCpTqpEodYbDeyWHlwUflwNET/ORG7T6VBI0HCoSjt0nfczz3yoP0XVUIH608cEeSyDtbFeZmZ3E5nZTLZSEOBJ8ZIQ9ERJ68CHkgEAgExwMhDwRfOPb3b7O7u0MwEsfgCGLySBUGOockDwzuKAaX1KpgdEexBzNYAmks/hQmbxydM4o1kEGmNDL58lM4P3gG2awGb3aVbKUpDSustA8lQabcIlM68nWnyuCg0uDo9wetCYcn5aUjJ/El6SQ9dbTiYKN2lzBIf0QO1I/MQrh73kH6SDXD/aoQMp2kjgiDg/tmOtUG98qDj6xq3NjF4g4gk8k6wxHn8Hg8olVB8Gsj5IGIyJMXIQ8EAoHgeCDkgeALyf7+PrVqlWgsgckVwtBpUTC6o2jtQXTOCDpnBJM3gdGTwOCJYwmkMXoT6N1xZvUuxl76PrHzP8N/6SWUGiOB/HrnJLtxRAx05ECpdSgKDioMJKFwVBpI1x3ONSg1DisDUqX6YZVBunPSnirVOpUIna8P5EFJalFIlT66PeHuYYgNjm5eSN3n5weS4KhESJXrZCp3qhbuyISjqZFc3cRgth2KA6VCgd/vZ3t7W4gDwa+NkAciIk9ehDwQCASC44GQB4IvLPv7+zSbDVLpDGZXAIM7Kg1FtIfQuyLoXFFMviR6TwJLMIMjPI/Jn8boS3Hl9ZeIXXyW5OVfEuh+A7XBTrCwQap0MLSwQbojEA4kQrrcJFU6mGNw9wDEO9e1Dn92tBIhuV4/bFOQnqN2p33hoG2hdGd44Z0Wh7uHHN6vIuGuuQh3yYNm53U0jgiCBpnNOtlKozOA8chchkqDTEUSC+H8Ckq19lAcaNRqYtEo1WpVbFUQ/EYIeSAi8uRFyAOBQCA4Hgh5IPhCs7+/z95em0KhgNXpQ+cMo3OGMXhimP0pDL4U1mAWayCNNZjBGswwJtOheuOHJK8+T/Lq8/j73kdn8xIqlkmsd9oK1hskNxqHsw0O2xFKRwXC/XNX+0KpQbojCRLrB5JAGpgoXXaer1Q7Ii7qH6kmSJePVhM0P1J5cL/7HYiDdKVBZlMSA+lKvfN1864VkYcVB6UqrnCC2c5gRLlcjl6vJ5PJ0Gw2hTgQ/MYIeSAi8uRFyAOBQCA4Hgh5IPjCs7+/z4cffsja2houjw+9I4DSFsIezmIOSMLA5Eti9qcx+9NcO3MW35lnSFx+jlTXi3iHzmFwhAgvVIivVkmu10is1jry4E5Lwt0bFI5WHtxdHXBUJKRKjSMzDjpzD0oH8w+OtCwcqTq4c//7r1mUqgiah8MZ71Qb3C0xUofioEl2s9WpLGhKayMrjcMcyIP4UhmDxX5nvsHsLDarjaWlJfb29oQ4EDwUhDwQEXnyIuSBQCAQHA+EPBAcG27fvs3OzjbhSBSNyYk9lMEcyGAPzWMLZjH5UiitAc7+7DsEzz1D/OKzJK88h3voAiZXhMjS1qE8kC4b97QrNEmXGqQ7swwO5UGpIwk6YkBqSTioOjhYy1gntV4nXaodyoO7hcOdwYmZI/Lg3raEo3Lhoy0MzY+0TBzIgaMVEVIaZCsN0hXpmL3xLHMK5aE4UCmV+P1+KuUyt27dEuJA8NAQ8kBE5MmLkAcCgUBwPBDyQHCs2N/fp9VqUsjnsdld6B0hDJ4k5kAavTuOwhrg7a//Ob7TPyR25ifEL/wcy8BFLL4E0ZUd4msdebB2p/IgdVhBIF0mO1/f3a5wUElQuzMIsXykyqBz3cEGhnTpqDh4QNXCAyVB4655C3cqDu4WB0fbLe7IhaMioUF0YQPdkaGIs3I5RqORdDpNvV4T0kDw0BHyQETkyYuQBwKBQHA8EPJAcOyQ2hhuUiqVCPgDaAxWtM4wKnsYucnHL778h1hf/xah0z8idv5n6PsuYgumia/uklirktqokVirk+rMPMh0Kg+S63WSa43OvILGYdWBJARqUg4kwsYdYXBnTeOdy3vbE9J3iYGjsww+KgsOTvwPxEHmHjmQuefy4Dkyh+0ODRJrO9h9kTuzDTrVBh6Ph7W1NW7eFG0Kgs8HIQ9ERJ68CHkgEAgExwMhDwTHlv392zQadfL5PDabHY3JwYzezdf+9A8Zf+rLON74Jr6TP2Ku5zK2UJbk+q60DWGjRmJNGo5417DEDUkgSBUIdZIbzTvtChs1MqVa50S+figSDqsPDjcoND4iCe43bPF+FQR3rYk8qIg4MlTx6EDFozLh4GeZcp3URhV3JIVCqb5rtoHZZCaTzlCrVbl9+7YQB4LPDSEPRESevAh5IBAIBMcDIQ8Ex5r9/X1u3fqQra1NYrEYeoORV55/jle+9PvIf/pf0b/0DcauXsEeyZFcr3aGG9ZJbty7qrF5uGnhcIXiPa0HB5/qZz4yo+CjLQeZzlrHzBExcPBc2XL78PqPzDC4Z0Vk5ogcuLuF4Z7Who3ndRV2AAAgAElEQVQq3ngWlebO+kW5XI5OqyUUClEul/jww5tCGgg+d46LPLh9e/+Rn/CJiDys3L4t/t8gEAgExwEhDwQC7qx0XF9fJxgIMDc9yeDbJ7jx+i+ZGJvCk1okuV493IqQXD+YIdC6+2S/1CS50ZTkQulg0GHtcNBhpvSgioK7pUH2Y9M+8ryte6TB3QLh/i0Kd26TWNvFFU6hUt8tDTRqNV6vl5XlZdqtlpAGgt8ax0UeAJRKjUd+0ici8pumVGo86j8lgUAgEPyWEPJAIDjC/v5tWq0mK8vL+Lw+dFodaoMVd7wgyYN1aVBicr1BunR3y8DByX26U2FwZ6PCgRy4s/bw3haEg8f5eGnwYJlwv+/vrUI4+pyxhTJ2XwSFUvURaeB2u1lYWKBRr3P79u1H/SsRHDOOkzwA2NxssrRUFRF5IrO52XzUf0ICgUAg+C0i5IFAcA/7+/vcvn2bZqPByvIKwUAAg16PzmjGGUoSXdwisdZ4YIXA3SftzbsqCu4VBnff77MKgzbZ8l4nbbKV9l0i4WCmwUHLQnJtF088i85kRS6X39mgMDuLTqvF6/WysLBAvV4Tcw0Ej4zjJg8EAoFAIBAInhSEPBAIPobbt2/TarVYX18nGo1gNptRqzUYrU588XmSy9t3iYDMPRLhs1QQfLw8aN/1tXTbPbKVm2Qre0dyIBFapMsNEqs7+JIFTHY3cwrFnSoDmRyFQoHRaCQUDLKyskKz0RDSQPDIEfJAIBAIBAKB4PFEyAOB4BPY39/vzETYY2trk1wuh9frQa/ToVQo0RnN2P0RQvMrpNbqv0YVwaetMrj3+iPSYFO6zJSaRArrOEMJ9Cbr4arFo5sTdFotbpeLbCZDpVKm3W6zvy+kgeDxQMgDgUAgEAgEgscTIQ8Egs+AtJ3hFs1mg42NDVKpFG6XC71ej1Kh+P/Ze+/3qM4zAftfwCXJlmQ325zdL7vfh0viEjsGxyXV2WxisxsnsWNjY9GbBAKrIAQICZBE770LSRQVJKGGGghJSEIVCQk06mX6jKae+/thmEGjLgxoMM99Xc9ldOact5wzYL33ed/nJSUllUs5eRSUVFBa28yN293UdRq42T3eWQiWEf48QBjclQn1XWaqWvooq2+hsKyKzMsFJKdc9JIFFy5cICU5mUsZGRQVFlJTU0NHezsmoxGHwyHCQPA5RB4IgiAIgiD4JiIPBOE+URQFh92OyWSku7ubxsZGrpddJ+/yZdLT00hJTiYpKYmk5BTSMjLJzC0gr/g6V8prKK5q5PrNFsob2ihvaB0QQ3++flPFtepbXKmoJb+4nKy8ItIuZZOckuqVu8AtC5KTk0lPSyM3N5fSkhJu3rxJZ2cnBoPBs92iSAPBVxF5IAjCQBwqDZakG1gz6nD2GSe7OYIgCE80Ig8E4QHgSrLowGKxoNNpaW9vp6GhgfLycoqKisjJziY9PZ2LqakkJyWRdOHCkIH/eOPC3WuTk5JITUkhPS2N7OxsCgsKuF5WRn1dPW1tbWi1GiyWfplhIDxWiDwQBAHA2WfEEHCWvv9ccy/+37WYYrNRbI7Jbp4gfCOZMePjyW6C4OOIPBCEB4z7zb7D4cBqtWAyGlGr1XR0dNDc3Ex9XR2VFZWUXLvGlStXyM/LI+/y5TEjPy+PK0VFlFy7RkV5OXW1tTQ1NdHe3k5fXx8GgwGr1eKRBSIMhMcRkQeCIDi1ZjS/2O4tDgaEfvbJYa+bMePjIeErfJ22+Eo/HlU7HtS9etDt9ZXnAA+nLQ+7f6OV70v3VhgdkQeC8IhwDeidOBwObDYbFosFs9mEwWBAr9ePGQaDAbPJRH9/PzabDYfD8Y3aHcFhs2Prt6I4vxn9Ee4PkQeCIJg2XHKJgucjsOU2oPu/A0MEgjWjbsh139QBiK/063GTBw8aX3kO4FttGS8iD74ZiDwQBMEnOB8YR/A/LqavpW+ymyJMIiIPBEHQvLf13iyDz4/jbNdh3pVP3/MRnuOG5eeGXDfW4GSs2QgjnTP4+HCfj1TW4HNGa8No9Q+uZ/Cf76dvY5U3XBnjae9YdY7n5/G2Z7RrxypjvDNUJtKmwfUO9/N42j6RtozUntHaPZ42TaTc0do6nmvGe2+FyUfkgQ/TUdtOVnSaJ3K2ZHDteBF3ipuwma2T3TwB0HVqvZ7RcGFSS4Kn8RC/8Bj+U/zou90z2U0RJhGRB4Ig9E1d5zXLQP3KBuzX7uBo7vUc0/350JDrBg5QxjtQHu3YaOeMJBLGOm+8b1/Hqms85Q1X1kTqu59yxip/vPLiQf55otcNZCLlDXfdeL4f4x0oP+p7cb/ft/u5diL3VphcRB74MKUnr+A/xW/YCHtuGWnrLmAx9E92M59oVNfvjPiM3NF1s3Oym/lYMJw8MGtNlJ0uxthrmMSWCY8SkQeCIAyceaB+cT2WuDIczb3o/nz43oyERfFDrrufgfngc0Z7I+uL8mC0dg8ue7Q34vcjDyb6Nnm8dY70pvxBD/a/Tnnj7ftEvh/jeYZf988Tuc+j3fvxft8GlzdW38Zzb4XJReSBD+OWB0lB8bSU3eZ28S2qkstJDk1kzX+txH+KHxteCUPd0jvZTZ10nHYnZq0JW7/tkdbrlgdHPt5DS9ntYeNRt+lxZTh54D529NO9j6QNtn4bZq0Jp10yeU8WIg8EQXDnPFC/uB5HYw/9R4pRv7jeazaCJbV6yHVfVx6Mda6vyoPRjk20jtHKeVAD70fVlocpD8Ziot+Psdox2nUP+l6Mpy0TaetEzhdh4PuIPPBh3PKgYHfOkM8sxn4SA04S8JQfUT8OxfSE733cUtLMV99dyKUNKY+0Xrc8SFhy4pHW+01kOHlQuDeH5d+eR3bMxUfShktRKXz13YW0lN1+JPUJQxF5IAiCYrJ6Zh9o3tkydLeFuaeHvW7wW8uJDpSGe9s52pvQsQZDEx14jqee0d4OT7TckT4b70B6rLrHU/Zo93ys9o91bLgyRuvPSIzUj/Hc97HKHG9ZY9U73v6N51l83e/bWNeOdO5o7RB8B5EHPsxo8gBc2fvPLj+F/xQ/4hc82b9I3y6+hf8UP9LWXnik9Yo8eHCMlPPAbrU/sjakrTmP/xQ/7lxremR1Ct6IPHi8UBQFxangdDolHtNQnL65ta9DpUH3yZEh4sAYmoxiGpr3qbu7h+rq2sc6Zsz4eNLbIP2R8LXQaLST8C+QMBIiD3yYseQBgM1sJfyHKwj89jyMPfpH2DrfQuTB448vJEwUeTD5iDzwfRTFJQvsdjtWqxVLvwWz2YzJZMJkNGE0GiV8PExGEyaTCbPZjMViwWq1YrfbfXL7X3ttJ5b461hSq3HcGXk3nuTkNObOXfJYx4wZH096G6Q/Er4WV65ce4T/4ghjIfLAhxmPPABIj0jCf4ofJSeKvI5bDP0UHy4gbv5RTs0+xJUDefTrzXTWtXP1cAHqAVvi3Sq4SfHRAvr1ZirPlxE37yin5x6m9GQRDtvQ9d9mjYms6Iscn7mf7Jg0+vVjJ268VXCTq4cL6LszNEeD4lQoT7hGyYki7JZ7OQJMaiNFBy4TN+8IJ/0OkbM53avdANo2NamrEvGf4seB/93O1cMFaFrVaNs1XD1cQHtVK9UpFZzyO8TF8PP0682ea3XtGnI2Z3DK7xCn5x2h6EAe/Toz48UtD+LmH6Vfbx4SFkO/1y9iilOhNv0GcfOOEL/oOKqy216ft1WquHq4AH2nFm27huyYNI5/cYCEpSeoSi7HMcJafG2bmpzYNE58eYD4xcepSirHYXPQcLmOq4cLvO4pgMPmoC69ivMrz3B85n6Sg+K5VXATxekccl7VhXLO+p/i+BcHSF19jvaq1gn/cul0OGnIqSMpKJ7jM/dzfkUcN3Nqcdrv1TecPFCr+rh6uIDOuvYhZWpUfWTHpHHS7yBx849SfKRg2ASipaeuUpVcjllvJnfrJY5/cYBzy07RfKXR67zbxbfYP2Mb/lP8SAk7x9XDBWP2y261kxKaSFZ0GorTt37hflwReeC7KE4Fh8OB1WrFbDaj1+tRq9V0d3fT0dFBe1s7ra2ttN5W0V5UTUdqKZ3H8unamk53bJqEL8XmNHo2p9OzJYO+HVmozxSjK6jHVN+O1WrF4XD4nEQQBEEQJh+RBz7MeOXBzZxaV2LF4ATPsd7mbiJfCsV/ih8r/mY+YT9YRsBTs4l4IZizAa6lDlXJ5Z7zT/odZNkzczj8l90se2Y2Yc8tY9mzc11v1Rd7v1W3ma3ETluL/xQ/Qv5pKf5T/Nj6TiRjJQasSirHf4ofp+ceGfJZ6/U7LHtmDnt/v8XzC0t9VjWrf7AM/yl+BH1vEaH/7Kpr5d8voGjfZc+1dZeqh+xwUJte5bkvm9+KYPm35hLyT0tYNzXIM5CuTask5F9cZQb/4xK++u5C/Kf4ETE1iI6atlH74sYtD5Z/ex5B/7B4SES8EOIlXwr2ZLPs6Tl89d1FLP/WXFb8zXzqs2o8n1/akOqaQbHuPCH/vJTlz84l7AfLWfbMHPyn+LH395uxDBI1dZeqCf6Hxa779A+LCbl7n/b8z2b2fegaDA/cLlLXoWXnr6Pxn+JH4LfnEvbcMgKenk3AU7PJ2ZzuOc+sMbHr/RhX/551nef/lB+B355HdnTauO4PgKnPyIEZ2/F/yo/lz84h7AfLWPbMbPyf8iNl1VnPecPJg+qUCtffgT3efwcqz5cR/I+uPgd/fwkr/8717CJ/HEpPY5fXucHfX8L6F4KJfXMtgd+Zx6p/C8B/ih/Lnp1DdWql57yzy04P+R6NxZ1rTZ77o21Vj/ueCCMj8sD3UBSXNLBYLBiNRtRqNZ0dnbTcaaGxsZG62jpqSitp3JdOx7yjqN+ORfNOLJr3NqN5dzOat2LQvLlJwlfj7Vg0P9+C5r0truf28y3ovjqH+VINDrNVJIIgCILgQeSBDzNeedBZ23Z3UH4YAHu/jejX17Ds2Tlc2piKzeT6n7/6Ti8HP9rpGRgNlgf+U/yIfCmEnoZOFEVB36llwythLH92rtfb/oqEEvyn+HHlQB6KUyEnNp3EgFOYtaO/sXc6nUT+OJTA78zH0KXz+uzELFf9jZfrAFBdv83Kv13Auv/vK+ouVeN0uKZSqq7fZsvP1hPw9GyuxxUDrhkW109fvSs6jtNR04bF0O+RByv/dgG3i2+hOBXPAE/d0ucSEv/iT3VqJU6HE4fNQfGRAgK/M5/1L4YMeVs/HG55sG5qEIf/sntInJ53xJO532G1E/4fy9n8s/VYTRZ6bnWz74Ot3Cq46SnPLQ8CnppN/MJjmNRGFEXB0KP3DK5PzDrgOb+3qYeg7y0i5J+WUHG21HOf7lxrYsNrqz3P2i0PrCYrsdPWsfxbc7m0IYX+uzMj9J06ziw46hFQiqJwbOZ+Ap6azVn/k552dNa2Ezt9HQFPz6bm4r2B90g47A52/GoTAU/PJiXsLCaNqxxTn5HzgXHEDcjVMV550N3Qycq/X0jYD5ZTd6kaxenEYbVTsCebwG/PI/r1cK88CcHfX+K6bzP3Y9G7+tuYW0fgt+cROz3CM2NA36klYdFx/Kf4cT2ueFwCyW6xczbgJGlrzuMcNGtDuD9EHvgWTqcTm82GyWRCrVbT3tZO060maqpruF52nWtFV2mIiEfzdgyan8WgmRaN7vf7MHwZj3H+eYwBFzEFXcIUmi3hS7Eqh/5VuZjDL2MOzcb8VSamZRcxLUxC94d9aKa5pIL2F1sxny1HGWYGoiAIgvDkIfLAhxmvPGgqasB/ih/nlruyD1eeK8N/ih9nl58a8sbA3m9j46thI8qDwUsfcrddGnLu1YN5+E/x49ox17kTeStRfKQA/yl+ZEQme45p29QEfnsem9+6N5Db/d8xBH57Hu3VrUPKMPYZCP9/AlnzwxWeAf5wOQ/c8uDwn3cNKSM5JIGAp2ZTl1E15LPMjRddA8gzY6+xmkjOA5vZSvD3l7D1nUjsFtfgdvC9c8uD/R9sxenwHowqTif7PthKwNOz6W7oBODcctfb8vKzJUPq62vuYcXfzPeSB4X7cl33PyJpyPmKotBV1wFAz60ulj0zh0N/3jVkKYNG1cdX313Ijl9uHPPZVyS6RNO5ZadGqO/ecoTxyoPEJScIeHo2TYUNQ8pLXX0O/yl+VKdUeI4Hf38JK/5mProO74Q7O38TzVffXeS1TEVyHkw+Ig98A3deA4vFgl6vp6uzi6ZbTVTdqKKkuISCvAJqNp9H/autrkHmL7dj+DIB09JUjIuTMS5McsmD+efuxTyJSQ/P8ziPceEFjIuTMPmnYl6RgTksh/71hVg2l2LZUoZpZQbaX+9E885mtB/swVY59P/HgiAIwpOFyAMfZrzyIGdz+t2ZAK6p/GcWuAZh7gHmkPO3ZAwvD57yG7K23D34u3oo33NM16El7LkAlj0zhyOf7OFWXv2Qge5IWE0W1vxwBav/fblnfXpqmGvAVx7vGqwb+wwse2YOBz/aOeLgNG3tBfyn+HkGkKPJg/RhBsqxb65l5d8tIG3tBTIik73Cvawjbt7Q5RWDmWjCxIQlJ+7O8AilYHc2Zo3J63O3PKhNuzHs9e6lHwW7s1EUhQ0vryLsuWUjrrd3zzRxy4Pdv4sl8Dvzh9Q7mKuH8j3iZfD9yYhMZu1/fcWKv10wZn6II5/uZfm35qIeJs/FYMYrD6J+FELQ9xaRHpE0pF3xC10zB84F3tvGK/j7S4h8KWTIPTo56wABT/mhHzALRuTB5CPyYPIZuExBq9HS1tpGfV09ZSVlFOQVkHUpi4YVx12zDH61A8PHJzDOisfw15Po/3QU/f8eQvfhAXQfHED3h/2u+L2Ez8Qf9ruezYcH0M04hP6PRzB8cgLjF3EY55/HFJhO/5o8LLElWLZXYApMR/ebXWjeisGSMlS4C4IgCE8OIg98mPHIA6fDycZXwgh4ajbqFtcAbd8HW/Gf4ueZLj+YirOlw+c8eHYOGpV3MkK3PLhyMM/reE9jF0c+2cPyb80l4KnZ7Pn9Zkx9RsZDdrTrzb47wV3Yc8tY/2KwZxZBW0UL/lP8SA5JGLGM63HX7s6UuAKMLg9yYoeuz191V34EfW/RiHH0s71j9mWi8sButZO7JYPw/1iO/xQ/Vv1bANXJ996SX9qQSsBTs4dNEAjQdkPlym8RkojiVAj+x8VseTtyxPrOLTvlJQ8iXghh/QvBY06xT1/nSsK58u8WjHqPdJ2jb5+z+e31rPq3gHEtARmvPFj59wvGfHYDxU/w95cQO23dkPpOzjqA/xSRB76GyIPJxz3jQKPRoGpRUVNVw9UrV8nJyiEjJY2Ov+5z5TH43V4Mn5xAN+MQ2v/ei+7XO9H+Yhva97aifXcL2ne2oH13s4QvxjtbXM/ova1of7Ed3a92oP3tbnQfHsDw8XEMcxIxBaZjjijEsqMcy9YyDB+fQPN2LMa1qZP9FRUEQRAmCZEHPsxY8kBRFLI2ut5UH/1kj+f48Zn78Z/ih6Zl+Le9+TuzvrY8cNevvtPL0b/u9ew4MB7MWhNB/7CYja+tpujuNPqBfdSo+gh4ejanZx8esYzLd5dT1Ka73tBPVB6sfzGEiBeCsdvsOB3OEWMs7nerRrvFRvGRAoK+6xrsGrpdA1j3zIObObXDXleXUYX/FD8ubUxFURTW/tdK1vznyhFnaBz9ZI+XPNj6TiQh31/ilRNgOHK33r2/GVVf6/7s+2ArK/9uwbjE0njlweofLGPT6+E47I5xtU3kweOFyIPJxel0YrVa0Wq1qFQqqququVJ4haxLWVxMvYjqy4P0TdtEz+92of5wP5r3d7kGoG/fTYw43ZX3wBWbJHw67j6n6TFo3opB+3Ys2ve2ovv1TnR/2I/hk5MYF17AHJaDZXMp1j1VGOeeQ/NWDObdQ38neBjMmPHxQyvvQZf9KBhvmx923x7He3c/uPt5P/19Uu6R8OQh8sCHGU0eKIpC3q5MVxb8f1/mNegv2JOD/xQ/crdkDHvdzl9t+lrywOlwYuw1eH62W+2s/sFy1r8UOu6+JQXFezLlr/rXAK8t9hRFYf1LoYT861KvXQLcOOwOYqevY+XfL/QMSicqD47P3MeyZ+fQVtEy5DN9l470dRfGtWXjROWBoVvvNdB3L79w77jglgdnFhwbcq2iKMTNP4r/FD8a7sqFY5/tG3Gw268zE3I3WaD7PiYHJ+A/xY8bF8qHnA94znPn0UhcOny/Lm+7REtp85j9zYpOcy17OZw/7OcDn+945cHBP+5g+bfmDrssR9OqJmN9stf3SeTB44XIg8lDURRsNht6vZ62tjZqqmu4UniFzEuZpKak0rDyBOrp0XT+Zjtd7++g172TglsUTPauARJfP6ZFu0TCe1vRvr8L/R8PY5iTiDk4E0tsCbaDtRjnuwSCJXH4/488KB7G4OtxH9CJPHi0fJ1+Pin3SHjyEHngw7jlQc7mdMxaEya1kZ5b3ZSdvsqOX27Ef4ofYT9YRnuVyus6U5+RsH8LIOh7i2i4XO8ZrDpsDi5FpuD/1PC7LYxHHtgtdmLeXEv06+GewbWmVc3Kv1/I7vdjxt03dUuvJ5nfwAG/m7LTV+8uh9jiNbizGC3EL3ata09Zleg5PlF50Hz1FgFPzybmp2u9+mzsNbi2MXzKj/KEoUkIB+OWB3HzjmDWmoYN91vwgt3ZLP/2XKpTXcsUnE4nJ788SMDTs+m8m9nfLQ+WPTuX0lNXPev0nQ4npaevsuyZOWx8dbVnSUpzUSPLn51L1MurvAbd/TozhwbsrOEepGtUaoK/v4SwHwRwp6TJ891wOpxUJJRwLjAOuCto7m5xef3MNc8yB6fDSeHeXAKemcOu38aMOfvApDay6rllBP3DYm7l3/suKk4ntWmVXssLxisPbmbVEPD0bLa+G4muXeM5ru/UsvXdqCE7QTxMeaA4FSoSS6jLqJLtzB4QIg8mD4fDgclkoquri/q6eoqvFpOVmUVqSioF+8+inraJtveiaf/FZtrf2kjXmxvoe3Pj5A94JR6KRNC+HYvuVzvQzTiI0S8Bc3CWawbCgRoMHx9H81YMzg7d2F+s+2DGjI89Mdzx+zl38HkTPf/rtm2k68Zb92jXj+e6kc4f7efxtG0i9Y12zkT7fD/P4X7aNPC/4237eJ6VIDyuiDzwYdzyYPm35rLib+cT+O15nsHgsmfmcPTTvUMG+27qL1Wz4m8XsOzZuez45SaOfraPqB+vYvm35rLrtzFfa+ZB5t0BbsTUII58vIfV/xHIsmfnUpc+sURKp2Yf4qvvLkTfOfSXD8WpkLb2AgFPzyboHxdx4H+3c/gvu1n9765cAcc+24ttwDr6icoDRVHIiEwh4OnZfPXdhez/cBsHP9rJqn/1J+Cp2SSFxI9rMOiWB8uencOKv50/bHQ3dAHQ29TNqn/1Z8V35nPgf7ez7ecbCHhqNgf+uMNTl1se7PtgK8uemcPmtyI4NnMfMT9dQ8BTs1n1L/60lt/x6kfm3TwJX31vEftnbOfwX3YR9twyQv/Fn5hp67zkAbiWPgR9bxHLvzWXHb/exNFP97HpJ+EEPDWbMwvvzXjoqGlj9b8vJ+Cp2cS8uZZjn+0j+g1XOza8sgptm3rM+wPQVNjAqn/1Z9kzc9j2bhTHZu4j9s21BDw9myMf31tuM155oCgKKavOEvDUbIL+wfXdOPDHnYT881ICnp5N+voLXs/uYcqD1vI7BDw1m8Bvzxuym4Nwf4g8mBwUp4LVakWtVtPc1ExZaRm52blcTL1I8oVkOv9nG+3TN3D7vU20TIuk7Y31dL4RSe9PN0z+QFfioQkEzVuxrpwIMw5imJNI/6ocLDvKsR6uR/vuVvRfDJ0l96AYbWA71p8ncu6DKONB1DfR8gYzkXKGu26kAfqD+PNE2jme+ifSxgdZxv0+Q0H4JiHywIdpKmzg+Mz9njjx5UEurDzD1UP5qO/0jjm47ahu4+Ssg0Q8H8ya/1zJwT/t5PbVW9zMquH4zP2oym97zi3af5kTsw54LUcAuHOtieMz99OQW+c5pjgVio8UsOXtSMKeC2DHrzdRf2nib147qts4639yxM8VRaGpsIGjn+4l4vkgwn+4gn0fbKXyXNmQhH89jV0cn7mfynNl98qvaeP4zP1eb6EHl1+fVcOBP+5gzX+uYM0PV3Dg/3ZQn1k97r70Nfd4PaPhYuCgsqu+g6Of7iX8hyuIfCmUlFVnsRotns/d8uBW/k2qUyrY87vNrP6P5US9vIpE/5PDyiJFUahNr2LfB1sJ/2EgkS+FcmbRcdQtvRTszuH4zP1YjP1e16hb+ji/Io5NPwkn7LkAYqetI31d0pDcBLoOLRe+OsPGV8IIey6AzdMjyNyYSr/eu7yx0HfqSFl1lpifriXsuQCi31hDSthZr4SLxUcLOD5zP4YevedYa/kdjs/cT31W9ZA+11ysZP+MbYT/MJC1/7WSQ3/eRePluiHP7syCY1xcfW5Im4r25XJ85n6v5SkVZ0s5PnM/Pbe6xtUvs9bE1ncj2T9jm2f7TeHrIfJgcnA4HBiNRjraO6iuqqYgv4D0tHRSklKoXnOKvmmbaHg3kltvrqX59bW0vr6OjjfW0/PTDagne5Ar8RAFwiY0b7lmIOj/eNiVAyGiEOveakxBmWimRWPNGD5Hz9flQcmDB1HGeM4d6c35eP483Jvrsa4bzETaNdx1D0oejKe+0WYZjKf+weWMdM5E2jTa8ft5ziIPhG8qIg+ESWXg2nRhgDwouDnZTRGESUHkwaNHUVyzDjRqDU23mii5VkJ2ZjapyakknU+i6+cx3J6+nrppa7j52mqaXgtH9ZN1tL++nu43olD/dPSlC6Z1adjyG1EMLlGqGCzY8hsxrUub/MGxxDgEgmsJg/b9XRg+PoEpMB1LbAnWQ/Vof7sH3Yyxdya6Hx7XmQf32+aJXjeea9GyOekAACAASURBVMYzgH1YMw/G086xPn/Qz/F+67yf5yzyQPimIvJAEHwIkQfCk47Ig0eP0+nEbDbT2dlJTXWNa9bBxXSSLyRzY08S6jc3UjN9LTWvraL+1VXcei2clp+spf31CLreiKRvBHmgm7EXR0P3qHU7GrrRzdg74QGtonOJZ0XXP+zntvxGTx2GeafQvLnJq157dfuw5Q0+Pjjc2PIb0by5CXv18NvqDq7bHZaE62M+j4F9crdrJNzteCQC4d0trl0Y5iTSH56Hdc8NzOGX0UzbhHWEJZRfh9HeIo903njeZI80uLvfWQODr7+fQfZEZh6MJRBGeqM/XvEwUpkjHRvPjICx2jnSNeM5PtZznGibBh8b3MeJzDyYqFgRhMcBkQeC4EOIPBCedEQePHrsdjt6vZ6WlhbKr5eTk51Daopr1kHHouO0/zSSytdDqXo1hLpXV9H42mru/GQtba9HjJj3QDdjr2emwVgoBsuEBcJwcmBgOFWuZKpOlWbEQfujkAcDz30Y8mBw+Q813opB9+ud6P9yzDX7YHMJ1oO1aN6KRbM9a8x2CsJEkQG3IPgeIg8EwYcQeSA86Yg8eLQoioLNakOj1nCr8RbXrl4jMyOTlKQUks4nof7tDhp+uobyV4O58Uowta+G0vBaGLd/smbUvAeDZxyYtaZR2+Fo6J7QQNYw75Tn2sGD54GfWRKue8mEgYN992cPQh64JcVwAgPuCY6B8mA8/XS3azhBMLAvj0QeTItG+95WdB8cwDj/HP0Rhdj216D/8ADdf9k3xjdtYhw5coLt2/dIPOExY8bHk96GBx1tbWMLR0HwZUQeCIIPIfJAeNIRefBoURQFi8VCT08P9XX1FBUUkZ7mWrKQfCEZzbRNVL8RStkrX1H5ShA1r4Zy89UwT96DjteH5j0wrbs4pJ6tv1vLsXm7R5UIpnUXJzSYdQ/OBy9dGDgrYbBMMG/OHnbA/zDkwXDlPkh5MNGyHkRo345F+9vdGD6Pw7wqB+uuSoyLkuh8x3tZyNclOTmNuLhECYlvXHR394z9F0AQfBiRB4LgQ/Q291CfWY1JYxz7ZEH4BiLy4NHidDrpN/fT1dlFTXUN+Xn5pKWmkXQhiZzsHDRvbqL8tWBKf7yCipeDqH4lZMy8B7a8xiH13EgtJfC5Lwl87ktSoxKGlQi2vIlNvx84eB64dGHwgH2wTBjuuoclD9x1uwXHg5QHI8mThxpvxaD71Q4MHx/HtDIDy9brmIMy6Zm2cYLfPEEQBOFxROSBIAiC4DOIPHi0uJMldrR3UHWjisu5l7mYepGk80kU5eSjeXMTxa8EUvLjQMpf/oqqV4JHyHtwTx6MlOtAreoh6mdfsfA7fyHspcU0FHhv8acYLBMayA63dGHwLIORxMDg6yZDHozEQFEwnpwHA5dfPPSYHoP259vQf3QYk38qlpgS+mNKUL/5YGceCIIgCL6JyANBEATBZxB58GhxOp2YTCba29q5UXGD3JxcLqa45EFpSi6aNzdx9WWXPLj+8lfD5j3oHJT3YCzCXlrMwu/8hYtRiUM+m+hgdvDb98GD9eFkwsBBv/u8x1EejFTnQw133oMZhzAuTqJ/41Us28rH9dwFQRCExx+RB4IgCILPIPLg0eKWB21tbVRWVJKbnevZaaEwv9AjD679eDllL68cV96DkWYe9LV4zzxoLPx6Mw8GD8YN806NumRhJMybsx+bZQsDZch4y3jg8uDdLeg+PIBx4QX6N1ylf10BfW/KsgVBEIQnAZEHgiAIgs8g8uDRMpo8yLqUhebNTZS8vJLiHy0flPcgbMS8B8PlPKhMKfHkPLgYlUi/zjzknInmPBg8oB+4+8DgJQujYa9uf6wSJpo3Z997fo969sEw8sAUmEH3dJEHgiAITwIiDwRBEASfQeTBo2W0ZQtJ55PQTI+m/JWvuPqjZZSOkvega0Deg5F2Wzg+f8+w0sDNRHdbcMfALRHh3lv+gYPsgUsW3DFQNjwMeTCw/Ae9VePAGRXDJVN8qPJg0LIFw6x4On4eM+r3TBAEQfhmIPJAEARB8BlEHjxaRkuYmHQ+ib4Ze6h/LYwrP1o2obwHjoZur3pGkwYAjobu+x7QDs4jMHhgD8MP1AfKhTHv0105MFodIzFwcD+enAcwdBeI4QTBwFkVA3ebeKgxPQbtL7aj/+MRT8JE3W920TnnyLjvpSAIgvD4IvJAEARB8BlEHjxaRtuqMel8Ei3BcXS8sZ6iHwUMzXvw2sh5D3Qf7h0x98FgFIMF3Yd7v9agdiDugbSb0WYTjGdZA9y/PBg8qH+Q8mBSli+4t2r85ATmFRn0RxahmRaN+lTRuPolCIIgPN6IPBAEQRB8BpEHjxZFUbBYLPT09FBfV09RQREZaRkkX0gm6XwSOXHJ9L25kZIfr5hQ3gO3QBg8A2Ewjobury0OJB5daN+ORfvb3Ri/iMMcloPhy3g006NRFOURfWMFQRCEyUTkgSAIguAziDx4tCiKgs1qQ6PW0HSriWvF18jMyCQlKcWzdKFlxjaafhI+obwHA8O07iK2vEbPTATFYMGW13jfOQ4kJinc+Q4+PIBx/nnMq3LQvrsF/fzTIg8EQRCeEEQeCIIgCD6DyINHj91uR6/Xo2pRUX69nJzsHM+OC0nnk7iyI4G+aZsoe3nlMHkPVo+Y90DiGxZvxaD79U4MHx/HFJiO/q8n0LwVg625Z7K/woIgCMIjQuSBMHEUBf3RQjQxaSjOe28bbE3dqCOSsJQ0YzhehH7f5Qdetb2lD3VEEta6DhwaE+rIZPqLmx54PW4SExNRq9UUFRaRlZn90OqZKE1NTeRk5ww53t/fz4kTJ+77LVBeXj43b978us17bOjv76e3t3eymyEMQOTBo8edNLGrs4vamloK8gtIv5juWbqQdD6J5r/uRvX6ugnlPZD4BoV71sEHBzDMScS8IgPNtGgM61JxOp2T/RUWBEEQHhEiD4T7QrszC9XzwVirWu8di0lD9UIItsYuNJHJ9AXFP/B6LaW3UU0NwpRRhaNbT9dn+zCl3Xjg9bhZunQpKpWKmzdvcuSI72STLigoIDZ285DjOp2OWbNm3bc82LFjJ9nZ2V+zdY8Pe/bsJTc3d7KbIQxA5MGjR1EUrFarZ+lC6bVSsjOzSU2+N/sg89g5ut+LofG11ZSNkvege1DeA4lvQEyLRvv2ZrTv78Lw15MYFyWh/eUOtL/bic3YL0sWBEEQniBEHgj3ha2pG9VLIWhi0gBQ7E7a34+m80+7UJwK5tw6TBlVADhNVoyJpWi3ZWJMKMGpv5s9urkHQ1wxTq0JgP78mxgvVrrKczox59ah25mF/mAe9lY14C0PnEYLhjPXsN7scJV3qxvdgcvodmXRX9jg+YVGcTgxZVSh25GF6VI1isOJoigYL1zHEFfsCVN61ZB+uuVBaWkpVVWuz61WG5fz8oiLi6OiosJTT0VFBS137nDxYhoXLlxAq9V6zs+7nMfp03EUF1/zvKWx2e0UFBQQFxdHWVmZ53hFRQVtrW0kJyeTnJyCyWSi/Ho5cXHx1NfVAy55EB0dTX5ePgkJibS0tABD5UFNTQ3x8fFkZWVhNg+/VVpbWxuJiYnk5eWxbes2jzzo7+8nKzubM2fiqa6uHvILokaj4cqVK56fDQYD+fn5ABiNRtLT04mPj6exsdFzbXd3N+fPn+fs2bOoVK0Mh06nIy0tjYSEBG7fvuN6hopCbW0tZ86cISszC7O539P2hoYG8vPziY+Pp7W1lfa2NuITErh8OQ+Hw4HD4SA3N5fGxkbOnInn2jXXM+jo6CA4OJgdO3bQ3u7KmF5dXc2Z+Hiys3Po73fV4XA4KCws5PTp0xQVXcFutw/bbuHBIPJgcnA4HJiMJjraO6iuqqYgv4CMtAyv3AfXtieinr6JuldDJ5z3QOIxjWnRaH8Wi+5XO9D/8QjGRRfQ/mYXmnc3Y6pvl1kHgiAITxgiD4T7QlEUOv+4g473Y1DsDixVraieD8ZwrBCA7i/20/nBVgB6l5yk47exqNcn0/5OJF2f7wfAmFiKamqQZ/DfPfcIHe/HAGCIK6b1pVB6Fh6j7e1I2n++AcVi85IHdlUfqhdD0B8pwNGhpfX1cHoWHafvqzOoXgzBcK4MRVHQRCbT+soquucfpfWVMDSRKSgOJ13/u532d6NofzsS1dQgOv+0c0g/3fLA/QuSoihERW3gyJEjlJWWErF+PSkpKQBERUWxYsVKcnJy2LljB2vWrAHgyJGj7Ny5k+vXrxO+ejUpKSkoisKWzVs4cOAAZWVlbNy4iYSEBAAiIyNZudJVzsaNG1m61J+TJ0+Snp7O559/jkajoaCggE8+/phTJ09SUFDAggULaWlp8ZIH2dnZrF4dTklJCadPxxG+OhyHw+HVv46ODubPm8/Fi2mcOXOGzz77jOzsbOx2O6tXryYuLo6SkhJWrw4nJ8d7mYTJZMLPzw+NRgNAZmYmsTExmMxmlgUs4/jx4+Tk5LBk8RKKi6/R39/PgoWLyM3NJe9yHrNnz6Gnx3vJgNlkwn+pP0lJSeTnFzBv3nxaWlrIzMxk+fLl5OXlsW/fPkJDQ7Hb7WRmZuLn50diYiKJCYn4+fmxefMW8vPzCfD3Jz8/H4vFwp/+/Gci10dScq2EsLAwUlJS6OzsJDg4mF27dtHR0UFGRgZr1q6ltLSUkydPsnbtWpxOJwmJiURHx3D9+nWioqI4ffr0/fyVEcaJyIPJYeDsg+bmZspKy8jNzuVi6kWv5QvXI06hfnMT9a+FSd6Db3q4xcEvt6ObcQj9p6fQvr8bzVsxaAvrsdlsMutAEAThCUPkgTAmji4dtpudXvkNAPTHClFNDcJS0YImKgXVj0Jx9BgAb3nQ/utoOj/chjGhBEtxE3ZVHzC6PLA199B/pRF7u4a+r+JpfSkUR5duRHngPq4OSaQ/rx5LSTNOnRlHrwHViyHotl3Cqe9HtzOT1pfDcGhcsx2cRgudf9xB6+ursdYN3a/bLQ/cNDc3E7hiBVqtFq1WS0uLirlz5+JwOIiKivK8te/t7WPWrFkAxMbGsnfvXjo6OlGr1XR2dtHW1sbSpf6ectra2vHz88NutxMZGUnmpUwAqm5U4e/vD7h+uQ8MDKSx8RYFBQWsXLnS067z5y9w+PARjzxwOBwsXryY5ubbnjpCQkKpqanx6t/p06c5fereYDgmJobs7Gxu3LhBePgaz7X19Tfx9/cf8pZp585dpKenoygK4eEuUVFQUEBU1AbPORUVFYSEhKDT6Zk5cyZXrlzBaDRy586dIbMh8vLy2bJ5i+fn6upqWlpaWLJkCU1Nza5n5nQSHBxCZWUlmZmZREZGur4zNhtffPEFXV1dAJw5c4ZTp05jsVj46KOP6Op0HW9ra2PRosU4nU62b99Obm4uToeDBQsW0NLS4unzypUruXmzgX379rF1yxbaWts8z0p4eIg8mDwcDgdms5nurm5u1t+k+GoxWZlZpKakegmEG+EnUE+P5vbra6l5bWjegx7Je/B4x7RNaKbHoH17M7pf7XCJg49dyRE1725GnVpOv7lfZh0IgiA8gYg8EEbFVt9B6+vhqJ4PRn8gz+szR5fOtXQhKoX2X26ke85hz2cD5YE5s4b2X2xENTUI1Ysh9Mw7imJzjCoPTJeq6fjvWNp/uZGO38W65EGndkR5oNgcqNdcoPXVMFRTg2h9PRxjQgnWqlZUU4No++la2t+Lov1n62l7PdwlQxxOev1P0fqjUMw5dcP2f7A8KL5ajJ+fHxs2bPCKfnM/UVFRXLt2DQCNRuuRB729vezdu4+5c+eybNkyysrKqKio4IsvvvAqY/369RiNRiIjIyktKQWgurqGsLAwT/0rVqzwyIPY2FjP8aKiImJiYjzywGQy8dlnM4mMjPSUHxER4Vl64Wb7tu1eMwpOnTpFdnY2WZlZzJ0713NtVFQUMTExQ6bsV1dXE7YqjN7ePubMnoPFYuH8ufMcO3bs3nehu5t5c+cBcL3sOuvWrmPWrFlER0d7lna4SUxM5OTJk17HLBYLn3/+ORaLxXNsx44dZGfnkJmZye5duwGXPHD3HSA+Pp7Td+XB5zPvXW+z2TzlueWB0Wjir3/91Ot5REREUFtbi06n4+DBgyxYsIClS5dSWFg47HdFeDCIPJg8FEXBbnPtvNDW1kZNdQ1XCq+QeSlziEDI25NA7zsxdLwRya2frOHWTyTvwWMf0zahmRaN5q1YtO9tRfv+LnR/2IfuNzvRTI9B/d876Ky+hdFgxG63y6wDQRCEJxCRB8Ko6E9ecQ36pwbR9de9Xp8pikL3l4dofcU1YDelVng+c8sDxWbHnF2LpaIF281O1CEJLmFQ1YrxfBmqqUH0lzajOJx0frDVIw/af7GB7i8PojgVtFsyxpQH9nYNxgvXsXfr6S+4Scevo+n8/ZZ7Mw/2uAbIltJmzLl1KHYHmph0VC+EYDh5BcVqd8WgX4YGy4PGxkb8/f090/9NZjOXLmXeXc4wWB58CUB+fj59fX0oikJRURGLFy9BpVKxcOFCz2C8v99CenoGTqdzkDyoHlEeBAcHe44nJCRw7Nhxjzyw2+0sXLiQO3fu5QzIy8tHrVZ79S8+Pp5Tp055ft62fTvZ2dmUl1cQGhrqebOk1enIzckdcn9cMxyWcPjwMfbs2QO48jFs3LjRc05lZSWhoaHo9Xqy7+4Q0W82ExMdw7lz3v/45ObmsnnAzIO8vHwKCwtZsmSJV/6DkJAQbty4MaY8cM88+NOf/kTf3V0VWlpa8A8I8Jp54HA4mDdvHm1tbZ46cnMvo9FoKC4upqPDJbgqKirw85stb9weIiIPJhfF6Vq+oNVqUalUVFdVc6XwClmZWUOWMKSdOsedWftRT4+m841IVK9H0PbGerp+GkXvm3cHohK+H9NjXEsR3t7s2lHh1zvRvb8b3S+2uWYbTI+m66sE2hrvoNPpsFltQ2YiCoIgCE8GIg+EUXF06+n4YBttb6zBfKl6yOfu2QOtP13jSYQIA+SB3UHX5/tpm74OTUQSnTO20f6rTTjNVmwNnaheCKbj/Wi6PtlD21sRHnnQ9dk+Wl8PRx12jra317t2dmjsGlEeWOvaaX1tNV2f7EGz9gKtr612bSWpKKhDElH9eBU9847S+pPV9Cw4ir1VjeqFYFQvBLtmI7wVQfvPN3iSN7oZLA+cTidr165l9+49lJWVsWnjJg4dOgQwojw4efIkUVFRlJWVcfDAQbZv347idLJxw0a2b99OWVkZWzZvZvdu1yB4vPLgk08+4Ux8Anl5eSxatIj29navnAcZGRkEBq6guLiYxMRE/P39PUkAPc+pu5tFixaRnZVNamoqM2fOJDs7G5vNRnBQMIcPH6G0tJS1a9YQHz/87hmnT5/mz3/+C9XVru+H2Wxm2bJlJCSe5WpxMQEBAVy9ehWLxcKiRYtJSkqipKSEwMBAKisrvcoymUwsXbqU1NRU8gsKWLRwEXfu3CErM5OgoCCulZRw4sQJQkJCsNls45YHH330EVFRGygpKWHVqjDPNpf79u0nKiqKO3fukJqaysqVK7l27RoJ8fEE+PtjtVpJSkpi9erVlJaWcuLECaKiouSN20NE5MHk43Q6sVgsaDQaVCoVNdU1FF8tJjc7l/S0dFKTvWchXDqcSOtf9qCZtom+6dH0vrmBvmkbUb8Vi0bCd+NnsWh/FuuSBu9sRvP2ZrRvx7pmIfzMJQ065h6lobDcs2zLarWKPBUEQXiCEXkgjImiKCO+ZXDq+zHGX8Oc6z3tv/9yvWe3BcVix5hcjnZ7JvpTV3GojZ7zLGW30e7MwpxXj7WixbPtoqPPiP5QPvpjhdhUfRjjr2Fr7sHRY8B45hq2VjVOowVjfAnWm50A2FV96I8WoN2RhTmnFsWd5NDuxJRehXZ7JsYL11GsdpyGfoxnrnlHYgmKxXtaflHRFQwGo9cxm81G3t3dFgbunlBeXkF3d4+rXxYLly9fdvXF4eDKlavExcVx+fJlbDabq70Ddlu4cuWKZzZDeXm5pxy1Wk1paamn7uLiYnQ6HZ2dnVRWVlJYWEhiYiKdna57YLXayL182TO4ra2tJT4+nrS0dAwGw7DPsLe3l/Pnz5N5KZP6+nrP23eLxUJ2djZnzpzh+vXyEQfMfX1qsrOzvX6hNBmNpKWlkZiQ6MlVAK4dGlJSUklISKDhZsOw5en1ei5evEhiYiKtrfd2ZKi9u3NEdna2ZwlCa2urJ4+D0+n0ur9NTU3cunXLs+yhsrKS+Ph4r7wPvb29JCYmcvOma3cO9+4U6ekZGI0uCaEoCtdKSjlz5oxX3cLDQeTB5KMoikcguPJ8tFFfV09ZaRkFeQVkZWaRftElEVKSUlwi4UISqfHnuRJ5AtXMffT9cgua6dGTPxVfYtyh/lkMve9vo2XuYW7sTqaiqISGmw10tHeg0+lEHAiCIAgiDwRB+GYzXM4EwXcReeAbuAWC1WpFr9fT1dVFc1Mz1VXVlFwroSCvgJysHC6lXyL9YjppqWlcTLlIanKqV6QnJJF1/LyED0b2iQvknEwi91QS2ckZ5GTnUJBfQGlJKTXVNdxuvk13dzcGg0HEgSAIggCIPBAE4RuOzWZj//79Q5I9Cr6JyAPfwul0YrfZMZlMqNVq2tvbabrVRE11DdfLrlN8tZjCgkLyLueRm5NLTnYOOVkSPh/ZOVzOuUze5TwKCwq5dvUa5dfLqa2ppbmpmY6ODjQaDWaz2ZUcUXIcCIIgCIg8EARBEHwIkQe+h6IoOBwOrFYrRqPRteVsRyctd1pobGykrraO6qpqblTcoKK8QuIxiMqKSm5U3qC6qpq62jpuNd6ipaWFrs4uNGoNJqMJq9WKw+GQHC+CIAiCB5EHgiAIgs8g8sB3UZz3JILZbEav16NWq+nu7qajo4P2tnbaWttobW2V8PFoa22jva2dzo5Oerp7UKvV6PV6zGazSANBEARhREQeCIIgCD6DyAPfx50PwW63Y7VasfRbMJvNmEwmVxglfD7uPiuz2YzFYsFqtWK323E6nSINBEEQhBEReSAIgiD4DCIPHi/cu/E4nU6JxzQUpyLCQBAEQRgXIg8EQRAEn0HkgSAIgiAIgm8i8kAQHgHuLc/k7Y4gjI7IA0EQBEEQBN9E5IFwXzh1Zjo/2EbHb2Po+G0Mnb/fTN/y09hu90x20zxYb3bQ8dsYzLl1k9oOs9lM2Kow5s6dx/nz5zl06NCktudhoVarKS0tnexmCI85Ig8EQRAEQRB8E5EHwn3h1JhofTmMrj/tQrcrG3VUCm0/W0/7e1E41MbJbh4AlhsqVFODMKVWTGo7qqqqCAxcQb/Fgl6vp6Ojc1Lb87BIT09n3759k90M4TFH5IEgCIIgCIJvIvJAuC/c8kATkeQ51n+tCdXUIAwnrgBguX6HnvlH6fp0L/rDBSh2J85+K30r4jDEX6N3+Wm6PtuPObsW/aF8uj7ZgzoyGcViA8CcUUW330G6/rwLdUQSTp0ZAE1MGrq9uWi3ZdD18W400RdRbHYArLe66V1ygu4vDqDdk+MlD2z1HfQsOUHXJ3vQ7cxCsdpx9BroWXLCKwyni736ajab2blzp2fJQVnZdbKysgA4evQoOTm5rF27lsjIKO7cafG6VqvVsmrVKr780o/Dhw9TX19PUpLrnu3bt4+cnFzCV69m48ZNHqmgVmvYt28fwcHBrF27jtIS19v8iooKzp8/7/osJISLFy966qmsvMGGqA2Eh4dzKeOSq79WK6fj4li9ejWxMbHcuXMHgPLyctLS0ti+fTuhoaEUFBSQk5NDSGgoO3bswGh0yZ87d1qIjY1l9erVnD59GpvN9VxOnTpNTk4uEevWERGxnlu3mtBoNCxfvpwFCxZw6dKl+/lKCQIg8kAQBEEQBMFXEXkg3BfDyQPFZqf1x6voC0nAruqj9bVwepecQLc3h9Yfr0J/tBCnvp+2n4TTOm0t+sP5dPzPZlQvhdLjfxL12guopgZhPH8dR6eWtjfXol51Fu2OLFTPB6M/mAdA50c7af3xKrTRF1EHxbsEQfoNFJuD9t/G0P6LjRiOFdH5f9s98sChNdH2VgTdsw6iP5RP6+vhaGPTcaiNqEMTUYcm0vGbaFRTg9Duv+zVV51Ox6xZszzyIDX1IgcOHABg+fLl7NixE61WS0J8AhEREV7XOhwO8vLyCAtbjVarpbCwkJiYGADmzp3L4cOH0el0HD1ylG3btgEQExNDYmIiBoOB6upqvvzySxwOBxkZGcyZM4empmZaWlr4/PPPPfurL1iwgJaWFtRqNQEBy6iuqubwocMcO3Yck8lEbV0dixctxmQykZaWxuzZs2lqaqKurp6PP/6ExMREdDodERERpKWlYTQa8V/qT11dHWaTiSNHjnD48GEAQkJCiI3djEajISU5mdDQUBwOB2fPnmX79u0e+SAI94PIA0EQBEEQBN9E5IEwKoqiYM6oQn+4AKeh33N8WHlgd9D6ahh9K+LQH85H9XwwpvNl9BfcpPP/ttP10U6PPFCHJgKgiUpBNTUIp8aEo0OL6oVg9PtzAXB06zHn1qGJSUf1QjDamDTAJQ86/mczKAp2VZ9rtsORAmwNnaieD8ZwyjXzwXy53iMPTMkVrvOOFdKff5PuWQdp/+UmFIcTAFN2La0vhtC79KTnmJux5MHNmzcBaGpqYvny5UPu4fXr14lY55IKA+XBvHnzaGttBaCyopLw8HAADAYDPT291NbWkpGRwaeffkp/fz8ZGRns2LHDU+7KFStpaGggNSWVgwPyKGi1OgwGA7NnzyYnJ4eioiKKiooIXLGC0tJS16yDbdsBsFgsfP755xgMBgBOnz5N/JkErl69SlBQsOfaS5cuMX/efBwOByEhIVRWVgLQ3t7OwoULAVm2IDwYRB4IgiAIgiD4JiIPJhMYNQAAIABJREFUhFExX65D9XwwqqlB9K2M9xwfTh7Y2zSuN/fbLqHbkYnq+SB6Fh6ld+kJepeeQLP6nEceaCKTAdBsTEU1NQjF4cTRpfPIA1tjF21vRdD5p11ot2WiejHESx50fbLHVWe7xiMPrFWtrpkLF8oB17IJtzwwnL6KamoQ3bMPe9rTFxSPYrFhrWun9fU1dH2yB6fJOuQeDJUHqV7yoLm5GYDmpuYR5cG6YeTB/Pnz6erqAlzLDtzy4PTp0wQGBrJ//34yL2XyxRdfeOTB3r17PeV+tfIrGhoaiI+P5/Tp057jDocDk8nEzJkzOXv2LElJSZ5obW0lLS3NM8h3yYMvsFgsnrrjz8STnZ3NihUrvK5NT0/3yIPa2loAOto7RB4IDxSRB4IgCIIgCL6JyANhVIznr6OaGuQaeM+593bbLQ96l57EUqmiv7iJnnlHaX15FbZbXZizalA9H4QpvQqn0UJfSCLGc2Xjlgf6g3mopgZha+rGWtfhmnkQPbo8cOrMtL62mt6AUyhWO9pNFz3ywFLZgmpqEPoTV1D6bagjktAfK8TRo6ftFxtpeysCc04tlkoV1psdXvfAYDDw2Wef0d/vmnmxe8+ehyYP7HY7X3zxBRq1GoCOjg7++te/DisPVt6VB8XFxaxbF+GRG4cOHSEjPZ2VK1dSVlYGuITCzp276ezsHFMenDkTT2NjI0uWLPEcb2pu5uCBgyiKIvJAeKiIPBAEQRAEQfBNRB4Io6JY7Gg2pdKz9AS2pm7PcafGROtrq1G9EOyKF0NoeycS48VKUBQUm4Ne/5O0/igU1athtE2PwFLe4pIHb6xBE5UCgGbTRVQvBHvkQetLIej3X8Za207r6+G0/Ww9nf8dS/vPN9AbcBKAzj/voutT1yDafnepg+FoIQD6Y4WoXgql9fVwOj/eQ+vLqzClVqI4FdRrztP6o1BaX1tN6+vhmPPqMaVU3OvD3ej8cJv3PVAUYmNjCQ4OJjo6mtXh4Z7tFgMDA+/Jg+ZmAgMDh9zD8vJy1kesB6CoqIjY2FgAFixY4JEHN27cYO3atSiKwubNWwgPX8OBAweJXL+euXPn0t3VTUZGhtfgPCgomIaGBhwOB9HR0WzcsJHt23ewcuVKDAYD9fX1LF68mL1797Fu3Tq2bt2G0+kkPT2d/fsPAGCxWJk1a5ZHEsTFxZEQn4CiKBw5coSgoCAOHjyI/1J/zzaMq1atuicPOjpYvHgxAGVlZXzxxRdcuHBhYl8yQRiAyANBEARBEATfROSBcF8oDif2VjV2VZ8r2jUodof3OYqCrakbS0ULTqNrcKo4FeytahwaE+CSEHZVH4qiuMpU9eHUu3ZVcPQZXcLBaMHRa3DVoSg4unTYu3Su8uwO1zUD8jHYVWqste0oNgf2VjVOk8XdIOyqPizld3BqXXU4TZZ7fbgbjk7tkP46nU6am5rp6Oigv78fvV4PQG9vH7a7Oz3YbDZ6e3uHXGuxWNBoNAD09/ej0brK7+npwe5w3TOr1Yr67mwDp9PJ7du3aW5uxuFwoFarsVqtmExmdDqdp9y+vj7PDgiKoqBSqbh16xZ2u91zjtlspqGhgba2Ns/MBJPJ5ClHURS6u7s9nxkMBk/+A4Du7m7q6+u9jvX1qbFaXfXa7XZ6eno8Zd2500JHh/fMDUGYCCIPBEEQBEEQfBORB4IgCILPIPJAEARBEATBNxF5IAiCIPgMIg8EQRAEQRB8E5EHgiAIgs8g8kAQBEEQBME3EXkgCIIg+AwiDwRBEARBEHwTkQeCIAiCzyDyQBAEQRAEwTcReSAIgiD4DCIPBEEQBEEQfBORB4IgCILPIPJAEARBEATBNxF5IHwtFKeCvU2N5fptbLe6UGyOIec4Df3059VjV/VNQgsfDGq1mp6ennGda7PZ0Gg0D7lFI6MoyqTVLQhfF5EHgiAIgiAIvonIA+G+sfcZ6Zl9CNWLIaimBqF6PpjOP2zFdqvL6zzd9kw6/rwLh9Y0SS39+rS2thHgH4C5v3/Mc2tqaggNDX0ErRpKYWEhRUVFk1K3IDwIRB4IgiAIgiD4JiIPhPtCcTrp/nw/ra+txhBXjO1mJ8bEElpfXkXnRzvvnacomC7ewN6pG3CtgmKxozidODUmFIcTAKfFhlNtRHE6PdcqFrt3DJrZYLfbcd49H8DhcOBwODzXGwwG+gcN+J3/P3t3/hVVmuf7/l/Iqu6+a50+fe+6p8+5vc666951zKGGrq66dWo8XUN3Vw/V3VVdVZmdZqoMpjggCASTyqACKioqqAwODA4giiKTE4oIyiyTIEQEEAQREPO49/v+ELo1EjUzrew0qur7Wmuvlex49rOfZ0eYa+3Pfp5nKwo2mw2fz/fcvgWDQRRFweFwaHUrwSADA4MsLCwsK2uz2VEUBb/fj6qqy8KDUBkbgUBg2Tk8Hg8ulyusXU/a/4Tb7cHhcISNKHhyLofDofVDURQOHjxIU1OT1m6v14vNZgu7RkJEMgkPhBBCCCEik4QH4pX4HhjRv5mKreSatk9VVdxXH+BqG0JVVBSnF/O64xj+MhPjt7OwHWwFwD9pxvidbMwbTmL4y0wcp+/iutTLzA92YPh6JnO/OkRg2kLQbGfme7kYv5OtbdatdWHtqK+vp6qqSvu7rKyMpqYmHA4Hu3buIjk5mU2bNnH69BkAFiwW0tPSyMnJITEhkWvXrvFxdXV15ObuICYmlra2Nh49ekSqLpWcnBy2JCbS09MDgMlkIjk5mdTUVHbu2MGG9RuwWq1h4cHIyCjJycnk5uSSlJTE8PAwAOXl5Rw4cIC0tDTWrl3L2bNn2bVzF0lJSehSdHg8blRVpbKyEl2Kjq1bt1JQUIDX60VRFDZs2MCBA0Wkp2ewdu1HjIyMMjg4SFRUFBs2bKC7u5urV6+RnJREVlYWqampWBZ+d6eNiD8cEh4IIYQQQkQmCQ/EK3Fe7EG/QofnzkMAfMMz2MtvhraKdhSXl8VdlzD+f9vx9k7jqLqD/k0d3q5J/A9N6FfomPmHvTjPdePtncbw1QwWd1zEPzbH7D8VMh9djur1427sx3Wpj7l/3o/+7TScF3vC2mE0Glm3Lo5AIIDP5yM6Opp5k4mysjLKSstQVRWP28PmzQn09fVx4cJFDh06jKqqzM7McuzYsWV9q66uZvv2LFRVJRgMsmVLEmOjYwAsWKx89NE6XC4Xu3fv5krjFQB6e/v49a9/jcVi0cIDv9/Ppk3xGA1GAPQGI+vXb8Dv93P48GEK9+5FVVUeDD3gvffeY95kQlVVdDodPT29dHd3k5u7UxuJcOLkKWpqalAUhffff5979+4BcP78eYoOFAFw+PBhWlpaAFi/fgPj4+MANF5upLv73uf5ExDiP4SEB0IIIYQQkUnCA/FSqsePddt5zNFl+MfmtP3uKwPoV+hwtz0AwFl3j5kf7sT4V9vQv5VK0GRj7uf7mPnBDhZ3NWDNqsfwTjpLB1q08MD+eNSCq6EX/Qodls1VLO5qYO4XBzB8azuKOzQc33bkGvo3ddgOti5bDFBVVdLS0ngw9ICe+z1kZmYCkLQlibGxMa1cVVU1NTU1TE1NERsTw9bMrVyov4DFsvxpfHV1tTaawW6z8+6773Lo0CEOHz7M4cOHWbVqFeNj48TExGjTGFRVZdWqVWHhwczMDCtXrgw79v3332d2do7Dhw9rwYPRYGTDhg1a33bs2EF3VzcVFRWkpKRox+bk5LBt2zYURWHVqlXYbKGpILdv3Wb37t1AeHhw+vRpotZEceDAATrvdC6bDiFEJJLwQAghhBAiMkl4IF7Kca47tBjiCh3za0q1/YG5JQxfTWdhS01oDQM1tC0WXH4aHvzLfmb/bjfOM3dxnO7EUXUHb++0Fh44ztwFwNXYj36FjqW9V0JlKztw1naj+gKhz95KxZJ+DlV5/lsEmpqaKSkuYd++A7Q0h26cU1JSGB0d1cpUnqrk7NmzBAJ+XC4XPT09FBcXEx0djdvtDquvurqa06dPA2C321m5ciUPHz5kenqa6elpRkdH8Xg8fLT2I+bmQoFKMBjkww8+WBYexMTE8OjRo7BjfT7f45v80DSOJ+HBE8+GB6WlpdqxExMTGAwGFEVh9erV2O12AG7fXh4eqKqK2+1mYcFCS0sLKckplJWVv/oPQYgviIQHQgghhBCRScID8VKe9lH0b6WiX6HDmn4u7LPFXQ3o30zFHHcSe3k7lsxaDF/PxPDVDBSri8XdVzD8ZSbOS73YjlzD+MOdzw0PgvN2DF/LxLypEk/nQ+b+ZT8W3Rn8E/MY/nIrxm9nsbSvGduhNuwnl79JwGazERu7lpiYGJaWlgCorKykuLjk8cKHTjZtimd4eJjGxssUF5c8vrn2EBUVhdVqDavv2fAAICkpievXbwAwNzfH+vUbcDgcHDt2jPLycvw+P42NV5ZNWwgEAmzcuFGbXjA5OcmmTfGfOjzo7ekhISEBp9OJqqocrziuTVt4WXjQ0NBAMBgkOSlZG31x/fp18vPzX/FXIMQXR8IDIYQQQojIJOGBeClVVXG3j+I4fVebRqB9FlRwnLzN7M/3Y/x2NjM/2oUl9aw2vUFx+7DozmD8Xg7GH+7EdiD0RDwwbWH273bjauzX6nK3DTH7D4UYv53F/Moj+Cfm8XSMM/t3u8O2+VXHntvOIyVHOHTokPb3kxv05OQUkpKSaW5uDr35we2moGAPKSkpJCcnc+XKlWV1Xbp0icuNjdrfMzMzZG3PIi0tjeTkZG3tALfbzeHDh4mP30xpaSmrV6/GarUyPv6Qwn37AJiamiIzM5O0tDR0ulQGBgaBULjx5JWKpjkT2dnZ2vmKi4sZGBhEVVUuXrxIYuIWdDodhYX7cLvcKIpCii4Vp9MJwP379yktDY0KuX37NlFRUTQ1NdE/MEBSUhLp6els3boVo9H4Kb5xIV4vCQ+EEEIIISKThAfit6eqqL7AC6cVqIGg9jrGl1ejovgCn1jus3jySsSP+/grHj+NJ69HfKKqqgqDwQDA4uIi0VHRz339o6qqy479LBRFCXvN4yd5tm+/7bmF+KJJeCCEEEIIEZkkPBDiFbW2trJxw0b27NlLfHw8ra2tr7tJQvzOk/BACCGEECIySXggxG/BZrPx6NEj7Db7626KEL8XJDwQQgghhIhMEh4IIYSIGBIeCCGEEEJEJgkPhBBCRAwJD4QQQgghIpOEB0IIISKGhAdCCCGEEJFJwgMhhBARQ8IDIYQQQojIJOGBEEKIiCHhgRBCCCFEZJLwQPxWgnNLOCo7sB1owdU8gOoLfOFtUJxeHGe78I3OPt3n8Hzh7fg8dXd3Y7VaX/l4k8lEc3MzwWDwMx+r1+tpa2tDURStrr6+vldqh8fjeaU2PE9vby8mk+lzqUtELgkPhBBCCCEik4QH4pV5bo1h+KutGL6egfF7uejfTMX0XjGKy/uFtiNgtKJ/Ow17+U1UVWWpsImFLTVfaBs+bxkZGQwODr7y8YWFhdy+ffszH6coCjt37qS392lY0NHRQUFBwWeuKxAIsHnzZtxu92c+9nnq6+sZGx//XOoSkUvCAyGEEEKIyCThgXglituH8Yc7mfvlAYJmO6qi4jh5G/3babgaegFQVRX/uAnXlQF8wzOoqho61uPH2zNF0ObG2zOF+/owitun1R2YXcLdMojnxgiKPXTjqQYVvL3TBGYWAQguuvD2TKG4vGHhgf/RAjM/2MH8yqPaSATF48dzayxUnzMUbAStTrw9U2Fb0OIM6+PExARe79MgRK/X43SGyszNzdHR0cGjR4+0fqmqysTEBB0dHczMPO3vs6anpzGbF+ju7sbr9aIoCuPj43R2drKwsKCVezY88Hq99PT00NPTg9cTao/RaMRms2nl5+fntePtdjtXr15jaGgo7Kn/kzaPj48/t20AVquVq1evMjIyqo08eDY8UFWVqakp7ty5w+zsbNixCwsLdHZ2avVPTU3xwQcfMDAwQCAQYHJykpmZGfr6+ggGgwQCAQYGBujq6sbpdGj1PHz4EKfTSXd3NyMjo1pbjUYjDkeonMvloquri6mpKebm5lhaWkJRFB4+fKi1e2lpibm5Oa3emZkZ7ty5w/T0tLZPURTGxsbp6OgIKyteHwkPhBBCCCEik4QH4pV47jxEv0KH62KPtk8NKgRNNtSggqqqLOZfxvBOOsb/mYX+7TSsmbWhQOGhCf0KHXP/eoCZH+ehfzsN0wdHUBUF770pDN/YiundYmZ+ko/xr3cRMNlQHB4MX89ksaARANelPvQrdPj69GHhwWJWPfo3U9G/k8b8yiModg9z/3oAw7e2Y/x2FrM/LSBosuFq6MHwlXQMX81A/1Yq+hU6nPX3w/qYl5fH1avXAPD5fKxZswbzvJm2tjY2bdrEqVOnSElOoaqqClVVqas7z/bt26mrqyN+Uzx37txZdt10Oh2pulQK8guwWCwcOlRMQX4B586eJSEhkd7eUPDyJDxYWloiOTmF4xXHOXHiBMnJySwt2aitreXIkaNavRkZGXR1dTExMcHmzQmcPn2agwcPsnPnTgKBAL19fSQkJHD+/Hm2bdtG5anKZW0bGhoiISGRs2fOsHdvIfv27UNRFC08UFWVmpoasrKyqautQ6fTcf3adQC6urrYHL+Zc+fOkZmZSVVVNS0tLbz77ruUlZXhdruJWhNFenoGB/bvx+FwkJ6ezp7dezh27Bjr49ZjNBoBWL16NTk5uZw6dYr169dz5UoTALt27aKzsxPbko34+HhOnDhB4d69xMaupbW1Fa/Xy+rVq/F4QlNWrrZdpaioCFVVaW5uITU1jbq6OrZt20Ztbei3WFVVQ25uLnV1dWxYv4Genp5l10V8sSQ8EEIIIYSITBIeiE+k+oPLpiI46++jX6HD2zX53GN8Q0b0b6dhO9SGqqjYjl5Hv0KHp31MCw+sGedAVbFurcPwtQyCVidL+5owfms77ubB0KiFiz0ELY5PHR6oQYWZn+Rj3nAKANvR6xi+lkFg2kJw0YXxO9ksFlxG9QYILjhCUy++sRXTL4sIOsP72NnZSXZ2NgB3O++yfft2gopCdHQ0BoMh1A6Xi6ioaBYWFsjNzaX+fD1+v5+pqSkePBhedl10Oh03btwEQk/Y09LStSflExOTJCcno6qqFh5UV1dTV/f0H2hNTQ1nzpzFZJonNjaWQCDAwoKFqKgovB4PO3bsCJtysHPnLrq7uzl9+jT79u3D5XKxtLRER0d4sKGqKmlpaTx8OAGEnsinp6czMjKihQcLCwts2LARfyC0rsXCwgJr136Eoihs2ZLEyOgoAIuLS1RVVeHz+Vi9ejVutxtVVXn//feZnHwEQGtrK/n5+dqogoaGBvbv3w/AqlWrGH88PeHmzXby8vKAp+HBhQsXOHr0qNbOxMTEl4YHPp+PdevWYbeHRi14vV7Wrv0Iu91OenoGV65cwe8PMDExwejY2HN/z+KLI+GBEEIIIURkkvBAvFRgZpHZv92N4ZvbtOkIAO62B+hX6HA3P52XrwZCUwtUfxDHmbvo39ThHwsNBffrLehX6LAdbtPCA0d1JwC2Q20YvpJO0GzHPzrHzI92oV+hw/DVdMzR5QRmFl85PLBsqUH/dhpz/1TI3M/3Y/h6JuaoUgCCJhszP8pj5sf5BOeWlvXd6/USGxODzWZjz569XL16FavVSlRUVNiw/7S0NIYGhxgfHyc1NY2YmBj279+Pflq/rE6dTsfIyAgA165eY9WqVeh0OnQ6HcnJycTHx+Pz+bTwIC8vj/Xr12tlNm/ezNGjR1FVle3bt9Pb08PFiw0cKSkBYO3atWzZskUrv379epqamrBareTtymPNmjXk5ubS29Mb1q4nN/rJyclhx966dUsLDwb6B3j//fe1z3U6HR999BEWi4VVq1YtW9vg4+HBqlWrtKkWFRXHOX/+6f94RkdHSU5OASAqKkpbLLKrq5udO3cCT8ODQ4cO0dLSoh1bVHTwpeHB7Owcv/nNb0hJSdHavXbtWqan9Tx48IDk5BRiY2MpKipiZmZm2XcmvlgSHgghhBBCRCYJD8RL2U91oF+hQ79Ch+m9Em1/0OLA8I2tzK89juoPPYl2XuwNhQJVHbiuPg4Xrj4AwNMxHvrsXPfT8ODMXSA8PAhaHHgHDHjuPGRpdyP6N3Us7rqkhQfWnAsAOCrvfKrwwLrjIsZvbsM/OktgagFX8wD+cROKy8fcbw5j/HaWFnA8z7Fjxzh3ro6oqCicTider5dVq1bhcrmA0BP7DRs2MD2tZ3R0DLfbjcVi4fTpMyQlJS+r79nw4O7du2RnZ2tBhNfrY3h4OGzkwcGDB7Vh+xB688Hc47UGrl+/zoEDReh0qTwYGgIgMTGR0dGnT88fPZpiaXEJg8GI2WzG6XTS3t7OqlWrcDiervEQDAZZt25d2M3zw4cTOBwOLTyYmJggPj5ea28wGGRwcJBgMEhsbCxmsxmAQCDI+fP1uFyusPBg9erVWnhQW1vL8eMntHN1dXWRk5MDfCw8uNu1LDyoqqrizJkz2rH5+flaeLDqww+18KCxsZGioiJsNhtr1qzR1q9QVZWhoQf4/X4eDA/j9Xoxm82cPHmSjMzMF/4WxBdDwgMhhBBCiMgk4YF4Kf/DeYzfzkL/Vir2ivawz+wnb6N/K5XZn+1m/oMj6N9JY/bvdqPY3ChuH7M/34fx+7lYcy4w88MdzPxNAYrT+9LwYKmoFf07adhKrmErvor+rVQctd2ogWBoBMR3c1na28TMTwueHx4oKnM/L8T4vVwW8y7h69ej/0o68zEVWNPPoX8rFdeFHmz7mtGv0DHzozxM/16M6d+LsZXeWNb/sbExVr6/UpvzD7CvcB+lpWXMmxeor79AWloawWCQAwcOUF5ezsLCApcuXWLHjh3L6ns2PHC73WzYsIGWllbMZjNHjhzl0MFDYeHB4OAgcXHrGRkZRa/Xs2XLFu7eDV03j8fDmjVrWLdunTb14fLly6RnZGAwGHjwYJiPPvoIo9FIY2Mj2dnZzM3N0d/fT1xcXNhikACnT58mJyeHmZkZent7Wbt2LRaLRQsPAoEAOp2O2nO1mM1mzpw5o4UfJ0+epKioiPn5eS5caCAzI5NAIMDq1au5desWfr8/LDyYnZ1l7dqP6O8fQK/Xk5Kio7099PsKH3mwPDyYntazceMmxsfH6bnfw3vvvUdrayvBYJANGzZy5coVRkdHSUpK0dY8yM/Lo7S0FPO8mZaWFhISEvD7/RQUFFBVWcXCwgK1tbXs2bPnFf6ViM+ThAdCCCGEEJFJwgPxiZQlFwG9ZdkK/aqq4umcwJJRi3njSWxFLQStzzzNtjpZKmrFvP4ki4VNBBdCc86DZjuLORfw9kwB4L45yuLOBhSnFzUQxHn6LgsJVZgTqnDW30dVQuf1DRmxJJ/Bsq0O791JFnMuEDAuoiy5WMy9iOfOQyD0CsmF+EqWCptQFRXv3QksqWcxb67C1dCLqqq4GvtZzLkQtrku9/Fxqqpy6tQphodHtH1er5e6ujry8/OprKzCbrcD4HQ6qaquIT8/nxMnTrC0tHwqRH39BUymee1vs9lMRXkF+fn51NWd127oGy5dYubxCIOBgQEOHDhAYWEhnZ13w76HpqYmbt58GuooisLNGzfZs2cPBw8e0kYhBIMBLl9upKCggOLiEvT65VMqFEWhpaWFPXv2cPhwMY8ehdYnmJycpLW1DQCbzUZlZSV5eXlUV9dobz8IBgJcvnyZgoICTpw4oYUEzc0tFBQUYLPZOHnqlDYqAGDi4UMOHjxEYeG+sH5VVlZpIzump6Zpbm4GoKWllUePQr+ZsbEx9u/fT3l5Obt27aK1tVVra9GBIkpKSujt7eX69dCCjh6Ph3PnzpGfn09FRQUWi1Xrz8lTlY+/y0rtbRri9ZHwQAghhBAiMkl4IIT4nXbo4CEtPBC/+yQ8EEIIIYSITBIeCCF+p50+fVqbyiF+90l4IIQQQggRmSQ8EEIIETEkPBBCCCGEiEwSHgghhIgYEh4IIYQQQkQmCQ+EEEJEDAkPhBBCCCEik4QHQgghIoaEB0IIIYQQkUnCAyGEEBFDwgMhhBBCiMgk4YEQQoiIIeGBEEIIIURkkvBAvBLF6WUhsYaFTae0bXF7Pb4hY3g5hwfTrw5iK70Jqvqp6lYVFXNMOZacC6iKAkDAbGdhcyWmdw/jujKANaMWe0X7S+tx1t9nIbEa1et/tU6+QEnJEZaWlj7XOj8vXq+X4uJi0tLSMJlMnDhxgtTUNMbGxl530yJCdXU1er2ehw8fUldX94nlzWYzu3fvxul0fgGtEyDhgRBCCCFEpJLwQLwSZdGF4WuZzP60gIX4ShY2nsL4nRwM39pO0GzXynmuj2DJfRoCfBr+kVnMW2pQXD5tn+3INfQrdNiPXMM3Noc1sw778ZeHB64L97Fsqfncw4O1sWuZn5//XOv8vPT29BIfv5mpqSkePXpEVFQ0ExMTeDye1920iJCRkcHg4CDzZjO9fX2fWL7hYgNdXV1fQMvEExIeCCGEEEJEJgkPxCt5Eh4s5lzQ9jlqOtGv0OG9/wiAwOwSS3uvsJhdj+fW0yffjqo7uFqHcF7swbqtDtelPtTHoxIUm5ul4qssbj+v7fdPmpl/vxj9Ch1LhU0EF13Yym/iujIAgBpUcNZ1Y91ax9K+ZgKzoVEBnltj2A63ofoDoKp4bo+zmFXPUmETgZlFANzXR7AVtYZtQWv4U2ZVVWlvb6e4uISOjg7Wrv1ICw/0egPHj5+grKzshU/3L168yMjICKWlZZw+fQaXyxXqq6Jw48YNiouLOV93Xtvv9Xq5UH+Bw4eLaWxsxO9fHn4EAgFaWlooLi7m4sUGvF4fNpuN3bt3s2njJi5dusSRI0eIiorm4sWLzM2ZuH37NtXVNbS1tQHQ39/PsWPHqKxw5Z6iAAAgAElEQVSs1PqjKArXrl2juLiYs2fPYrfbl527u7ubvt4+KisrOX78OHNzc9pnjx49oqKigvLyciYmJkLfg8dDc3MzV65coaamhmAwSGtrK8XFxZw7V6v1OxAI0tbWRnFxMfX1F7TAY3h4mPv373Px4kWOHDnK8INhIDQqoK2tjY7bHRSXlHDzxg3td2QymaipqeHw4cPU19fjdruBp+GB0WikvT0UPk1OTlJeVk5paSkjI6NaX6ampqmoqKCsrJyHDx9q+5dsNk6fOcORI0fo7OzUzqmfnqai4jjHjh1jcHDoub8F8ckkPBBCCCGEiEwSHohX8iQ8MP3qELaDrdj2NzP793sw/dtBVK+foNXJzI92MfeLAywkVKF/Ow3X5dCT3tl/2Ivxm9swxx3H9JvD6Ffo8Nx7hBoIYvplEbM/LcCSehbD1zKwlVzFN2Bg9md70K/QYY47QdBkY+b7O1hIqEJVVazbz2P4eiaW9HPM/rQA44/zUVxelvIvY/hqBorLi7tlEP3baVg2VzH7iwMYv5dLcNGFvfQGpn87yNy/HUT/Zir6r6RrwcITTU3NpKWm0dfXR3l5Ob/61a+Yn59HrzcQvyme+/fvMzAwQGJCIqOjo8uuVVRUFHv27GVgYIC8XbsoLSsD4Pjx4+zI3cHAwADHjx8nPS2dYDDIsWNlHDtWyuTkJHv37KGysiqsPlVVOXjwIHv27GFwcJAjJUfYsWMHLpeLqqoq0tLSGBoa4vLly6yPW8/g4CD9/f2899571NfX09fby+3bt8nIyGBkeITbt2+zaVM8S0tLXL16jezsHCYmJqiuqiYnJ3dZf4qLi4mKiuZe9z2uX7/BunVxuFwuJiYmSNicQF9vL319fcTHb2Zy8hGLi4usfP99SktLuXXrFpcvN5KXl8fk5CQnjh+noGA3ACUlJeTn5zM4OMCxY8fI2p6FoijU1tYSHRNLe3s7bW1trFq1GqfTyfDwMO+99+/U19dz//59YmNiGRp6gMvlJjY2lubmZoaGhti7dy/l5eXA0/Cgq6uLHTt24HA4iIlZS19fH319fURHR2MyzfPo0RSbN2+mt6eH/v5+Nm/ezMOHD3G73SQmJnK17SpjY2Pk5OTS1NSEx+MhNnYt9+7dY3BggNjYWAwGw2//D+0PkIQHQgghhBCRScID8Yn84yY8t8dRg0+nHjwJD4zfymL27/cy+3d7MHw9k7lfFBGYXcJR3Yn+zVS8XZME55Yw/eog8yuPAKHwYPYfC1EVBd+QEf0KHY4zd/F0jKNfocN1/h7BuSUWEqqZ+eudqEGFpcIm9Ct0KO7QVIYn4YHi9GL4eibWXZdCbR2bw932AMXjDwsPTP9ewtw/7yc4u4SvZwrDO2k4Tt8FQmssWLPq0b+ZiuN057L+63Q6hodDT7sVRSEmJpb5+XlOnjjByZOnMBgMGAwGzpw9S/Hhw8uOj46ORq/XA9DdfY/s7Gz8fj9RUVFYLFat3s0JCYyPj1NcXELerl0MDw/jcDiw2cKf/rvdblatWqXNww8Gg8TGrmVmZpaOjg7y8wsAGB8fJykpGYCBgQESEhK0p+SZmZncvNmutX33nj20tLTQ1NRE0pYt3L93H6fTicViWdaf4uJiTp44Gbp2qkpeXh6dnZ0cPXqUM2fOaHWeqqykrKyMxcVF3nvvPXyPR1BcuHCBVJ2Ovt6+0DmsVnw+H6s+XIX9cV8VRWHdunVMT09TW1vLkZIj2vnXfbQOo9HI8PAwmzdv1vpUVFREa0srPp+P8fGHKIqC2WymrraOvLw8YHl4YLfbWfXhhzRebmRhYQGLxYLf76e8rIzq6hqtLzU1NRw7epQ7d+6Qm7tD29/V1U1CQgJut5vVq1dz8cJF5ufnsVqt+Hyf73SZPxQSHgghhBBCRCYJD8RLeXumMXwlPTRlYHejtl+btpBVj6qqqKpKwGDF8HYai7kXWNrfjH6Fjtm/3c3sz/Yw+7PdzH9wFAiFB/OrSwHwT8yHwoOaTlz199Gv0DHz47zHx+xh7l/2o9g9LwwPArNLobUQym4CoZvZJwszPhsezPy0AMM3MrV6Z3+2G3t56BjH8Vvo30xlsbBJuxF9VuzH1jhIS0tjfn6ewsJ9pKenU1RUpG0NDQ3Ljo+JicFsNgPQ09NLdnY2NpudDz/8MOx8OTk53Lt3H5fLxbmz50hOTiYmJoaWlpaw+szzZtauXRt2bEpKCmOjY3R0dFDwTHiQ/Ex4sHXrVq38+vXrycvLC2t7V1cXwWCQ5uZmtm7dypo1azhx/MSya1JcXMyVK03a3yUlJTQ1NbFr1y62bt0aVmdTUxOLi4usXr1aK+/3+2lsbCQjI4M1a9ZQU12DxWIlOjo67FwZGRkMDQ1RW1vLyZMnn2n7Bi08SE1N1fYfOnSIlpYW/H4/hw8dIn5TPDt37qSwsPCF4QHA2Ogo+/cfIDo6hvS09NAiiQW7ycjICOtLY2Mjly5dZuPGjWH7y8vLURSFiYkJDh48yNq1a9HpdMzOzi77LYhPJuGBEEIIIURkkvBAvJSjOrSOgX6FThs5AE/DA0tmLYrTi+L04ul8iP6tVBazL+Csvx8aedCvR1VU7BXteG6PAy8OD7y90+hX6HBe7AVVxXmuG1djP8ALwwPV48f47SzMG0+hqirOS33M/lMh/uHZsPBgPrqMuX8sRPEFCExbsJXdJGCw4r4xgv6dtNAoBrsbxelF9QfDrkFWVhb37t0HQk/5o6KjmZ+fp7q6moqKCq1cf//AcxfXe154EBotEMvsbGi9gEAgQFxcHHq9nqamJoxGI6qqMjQ0REzs2rD6/H4/a1avwboYml7h8z0ZxWD51OFBdnY2t2/f1v6+evUaExOTdHd3098fuuYWi4VVq1ZpoyOeKC4u1qYBqKpKRnoGg4NDlJeXU11drZW7f7+Hnp6eZeHBnTt3eKCtW7DAypUfsLi4yJo1a1hYWHjcxwCxMbGYTPOfOTzo6ekhPT2dQCD0Pba1XX1heLC4aOV8Xb12Xffv20/d+fOcPHmSU6dOaXX39vZx7949uru7SUtL00KOubk5Ll++jN1u5+zZc6EQLRCgpKSEqmeuhfj0JDwQQgghhIhMEh6Il1KW3MxHlTH7d7vx3Hm6aNyT8ED/Zir6t9NC25upGH+Qi/+RGcXlY+6XRRi+uY3ZfyxE/5V0XE2hBQ5fFB6oqop53XEMX81g7hcH0L+Thu3YDeDF4QGAveIWhnfSmP1pAYavpDP/4VFUfzAsPPB2T2L4y0xm/qYA4/dymflRHkGrE9O/FYXCkbfStH446+6FXYPBwUE2btzIlStN7N2zl5UrV4aGplssbNy4karKKi5dukRcXBzj4+PLrmFYeHC/h+zsbABamltISU6hubmF/PwCioqKUFWVxsZGUlNTaWlpYf/+/ZSUlCyrs66ujvT0dFpaWsnNzaW8vBxVVV86beHZ8GD4wQPWrYuj4WIDNTU1xG+Kx2azMTg4yPr162lsvMKpU5VkZmQQDIaHKcXFxaxatYq6ujpKS0vJzc0lGAwybzIRFxfH6dOnuXjxInFxcUxNTS0LD+7du8+mjZtoamqioqKCrKzQ2gYNDQ2kpabR0tLKzp27OHLkCKqqfubwwGg0Eh0dzaVLl6g9V4suRaf1/ePhgc/nY8uWJI4fP05TUxPx8fGMj49jNptZH7eempoaGhoaiIuLY3JyEr/fT9b27RQVFdHS3ELSliTa2toIBAKkpqZRWlpKc3MziYmJPBiSRRNfhYQHQgghhBCRScID8UpUfwDPjRHcV4e1zds1iWJ3a2UUlw9X8yCO03fxPzRp+713J/D2Tj8u48V9dVhbpFD1BfDcHMVR3YmvT6894fVPzOO+Oqytu+C5PY5vyPi4MSq+ISOO03dxX32gvZrR/3Ae9/UR7ZiA3orzXDfOi70otlA7vV2TYX1wXx0m+PhtDc+anZ2lpaWFsbExhoeH8Xq9ADidTtrb27l69Srz8+bnXqu+vn58vlDosbS0pC2qqKoqk5OTNDc3098/gPL4dZaqqjIyMkJzczM9PT3Lbt6flBkbHaO5uZkHQw+062S1WrU3AzidTh48eACA3W4Pe5MAwPy8matXr9Le3q6tn6CqKnq9gdbWVjo6Op77isfi4mIaLjbQ3t5OZ2dn2Nsg7HY7N27c5Nq1ayw8Xi/B7/fT2/v0tYiqqvJoaoqWlhbu3LmjXRtVVRkfH6e5uZnBwSHteszOzqJ/ZvHBgYEBPB4PDoeD4eERbf+jR4+0kMZgMNDS0sK9e/dwuVz09/ejqirDwyPY7XYWF5cYGwsFPU6Xi/b2W7S2toZNNXA4HNy8GfpuzY9HRDzpT3d3N83NzUw+eqRde7fbze3bHbS0tGAwGJddN/HpSHgghBBCCBGZJDwQQnwmxcXFNDU1v+5miN9TEh4IIYQQQkQmCQ+EEJ9JZ2cnY2Njr7sZ4veUhAdCCCGEEJFJwgMhhBARQ8IDIYQQQojIJOGBEEKIiCHhgRBCCCFEZJLwQAghRMSQ8EAIIYQQIjJJeCCEECJiSHgghBBCCBGZJDwQQggRMSQ8EEIIIYSITBIeCBGhFEXBbrMTDAZfd1OE+MJIeCCEEEIIEZkkPBC/FcXjZ/ZvCjB8Kwv/w/lPdUxwwYG97OZvdd7Zv92NJfUMAPOrjjG/6thvVd8Xyev1sn79erxe7wvLBAIBMjMziYmJoaur6wtpl8Fg4NatWwA0NjZSVVX1hZz3d4nD4WDdunUoikJZWRmtra2vu0m/dyQ8EEIIIYSITBIeiN+K68oA+hU69G+msrjr0qc6xry2gtm/3/NbnXfm+ztYSAjd3LrbHuBue/Bb1fdFUlUVs3kBRVFfWMZkMhEVFUXgCxx1UF9fz/HjoRsyl8uFw+H4ws79u8Jut7N69WoURaGkpIQrV6687ib93pHwQAghhBAiMkl4IF6ZqqrMR5cx86M8zBtPYfxeLqrHr33uvTuB6f2S0OcfHcc/bcF1qRfjt7Zj+FoG86uPodjdmFYewXH6LgDuGyOY3j2M/5EZVVWxHW5j9u/3MPOTfCy6syjO0NP6Z8MDS0Yt1sw6ADx3JzC9d5iZv96F6f0SPN2PQm31B1nc3cjM3xRg+reDuJoHAbCX38T07uGwLWBc1Prg8/nIycnB6XQC4HQ6ycnJwev1Mj4+TlZWFvHx8RzYvx+7zQ7A3btdZGRkkJycwrFjx/D7n16TJ3Xm5ubi8/lobGykurqGnOwc4uM3c+VKE4FAgG3btvHuu++Sl5eHz+fj+vXrpKSkkJiYyJnTp1EUBVVVKSgo4ODBg+h0OsbGxjh2rJQDBw6wceMmjh49xq1bt0lJSSElRcfExAQAIyMjZG0PtTs1NY3e3l7m5kysX7+e2NhYmpqaaG9v5/Lly6iqyuDgEJmZmcTHx1NSXIzL5QLgyJEj1NaeJzU1lS1JSfT3DwAwPv6Q7du3k5yczN49e7HZbMt+O3l5eZw5c5aUlBSysrIxGAyh79/lori4hJSUFLZt28bQ0BAAvb19lJWVsWXLFurq6njwYIStW7eSnJzMgQMHcDqdr9TW5uZmqqqqycnJYdOmeC5dCvVZVVWuXGkiNTUVnS6VhosXQ9NIXhAedHTcITMjg5SUFE6dPEkgEEBVVc7XX0Cn06HT6WhoaEBVXxwYiRAJD4QQQgghIpOEB+KVBQxW9O+ksbSvGc+NEfRv6nA19IY+M9kwfGsb8+uO47oywMwPd2KOLsM/MsvsP+zF+P1cnLXdBK1ODF/NYGlfMwDO8/fQr9DhG57BPzzDzA93Yi+9ge3INfQrdDjr7wPh4YHp14cw/fpQaP9P8llIqMY3ZGRhcxWWpNMA2A5fxfD1TJxnu7Bm1WN4Jw3/xDzua8Ms7WvGur0e/ZupGH+wg+CiK6yfO3fspL29HYC2tqvk5+fjdruJiY6ht7eXQCBAdVU1u3btAiAqKgq9Xk8gEKCwsJDe3r6w+rxeL6tXr8bj8VBRUYFOl4rD4WBqaooPPvgAt9vN1NQU6z5ah9frZWhwiI0bNmIymXA6nWRtz9Ju7N9//30uX27EZDIxOjrKu+++y8jICE6nk7Vr13LsaCi8OHv2LPv37ycQDJKUlER/fz+KonD//n0SExNRFIVz585RWlqK3x/gwoULVFRUYLVaiY6OZmRkBL/fz7FjpRw8GLrW6enpHD58OBRuXLtOcnIyAFszt9LZ2YmqqlSeqqTxOU/nY2JiKC4uJhgMcvv2bZKTU1BVlUOHDlFXdx5FUTAYjcTFxWGz2bhx4wZRUdEYDAaWFpdISkqir68PRVGoKK/g6tVry9paeqyUoqKDT9t66LAWxDxpa2VlJUlJSdhsdoxGIytXrsThcNDV1UVWVjZulxuv10N2dg63b91+bngw9egRW7YkYbVaCQT8HC4upra2ltnZWWJj1+L1enE4HKSlpmKxWF/539sfCgkPhBBCCCEik4QH4qXUoIKjsoOlgssEF8KHsdsOtaJ/MxXPnYcEjIsYv5vL/KqjqKqK82IP+hU6vIOhJ8pBqxPF7QNgPqpUm7YQXHS9MDxAVfFPmnHW3GVh0yn0K3Q4Tt4GXhwezP2iCP1X0pn/8Ci2Q20EZkKjCOZ+vp/Zn+3GWduN/fgtDO+kYS+9AYDi8mH6zWEM39iKb8Cw7Bp0dHSwc+dOVFUlJyeHOx136OvrIzMzUyvjdrv58MMP8Xg85OTkkJ6ezuXLlzHNmZY9bf54eFB7rhYIrXOwZs0a7HY7s7OzxMWtB+DkyZOcPXtWO7773j2ys7JRVZUPPvgAqzV0Qzo6OkrC5gTtfGlpaQwMhJ6wd3Z2smtXHqqq4na7GR8f58aNG5SVlREXF4eiKGHTFp6EB7du3SIvP187t8USukEPBAKkp6fT398PwOzsLOvWrQOgoqKC+Ph4amvrmJqaeu7T9piYGKYeTWn9jloThcViYc2aNdTV1XHp0iUuXbpEQkICnZ2d3Lhxg/xn2lFcXExiYiLnz59Hr9ejqiq3bt3+zG2trKykpqYGAFVRiY6OwWq1cvDgIfbt26e1Y9++fRzYf+C54cG5c+fIys7WypaVlZGWlobL5WLdunUU5Bdw/foNbDa7jDz4FCQ8EEIIIYSITBIeiJfS1jRYocO88ZS2X/UHmf1JvvaZtr0deqLvPNf9NAQAAmY7QbMDVPX54UFhEwDOs13ace5rwxi+ks5CQhW2spufKjwIzttZLGxi7l/2Y3gnHeN3slEWXcz+bDczP85jMfeCtrnbHqAGFSyJNRjeScN19fnrJng8HmJjYpma1hMVFY3P56O7u5vc3FytTCAQ4IMPPsTlcuH3++nq6qa4uJioqGiuXbseVt/Hw4P6+nqtjjVrop4JD+IAKC8r58KFC9rx/f39bN26DVVVWb16tTYtYHR0FF2KTiuXlpbGgwehPj0JDwKBAFnbs8jPy6f+fD23b3e8NDy4fu06+/bt0+p0OBysWbMGv99Penq6Nq1gdnZOuyFXFIXBwSEqKir46KN1VFYuX3gxJiaGuTmTVj709xwffvghba2ttLe3a9v8/Dw3btygsLBQOz4YDNLX109ZWRmxsbGcO1f7Sm2trKzUghlVfRoe7N2zl5KSkrB2DA8PPzc8qK6qJj8/P6zs/fuhETJOp5Nr166ze/duotZEMTk5+dzfmHhKwgMhhBBCiMgk4YF4KdelvqfhwfqT2n73zVH0K3QsFjbh7Z7E2z2Jq7Ef/QodS3sa8Y/Mon87DWvOBQIGK3O/PsTM3xSEwoPocmb+1058Q0YUhwfjX21jPrYCZcmFecNJLTxY3HERw9cyCcws4rocqtt+IvQ2gOeFB4rDg3lTJbYj11B9AZYOtKB/KxX/1AIW3RmM383F93Aed8sg81Gl+B7MYDvUhn6FjoXNVbhah3C1DmmjFZ5VUlJCenqGNmTfYrEQEx2j3bjfv99DUlISfr+fjIxMbX9jYyNFRUVhdX3W8KC9vZ3s7ByCwSCqqnL8+AlOnDjxKcKD9GXhgdls1p7Gq6rKnTt3wsKD8vJy4Gl4oNfriYtbj9vtBuDmzXa2b89CVdXn3pCH1mHYra2vMDgwSEpKyrLrGRMTQ2trGwCTk5Ns2rQJRVHIzMzkxo0bqKqK3+8nN3cHMzMzYeGBoijs2LETg8EIQHd3N9u2bXtuW7dt2/7CtsKLw4OLFy+ye/dubf2Ds2fP0dLc/NzwoKurC50uFb/fj6qqXL9+g6qqKgwGAzt35mnf2/79+2lqalp2LUQ4CQ+EEEIIISKThAfipdSggr3sJos5FwiaHi98p6pYkmswfms7QavzaVlFxfT+EWZ/ko/qD2IrvYHhG1vRr9Bh/H4u7pujANhLb6B/KxXDV9JRfQEWcy+ifzsNw9cyWUiowvC1TPyjs3h6pjB8OwvjN7dheje0COJi7kUAZn+az0JKaD2D+fdLMK08Eqr72A2M39yO8X9mY/jGVhYLQmsDBOeWmPtlEfo3U9G/ncbC5ipUf5D53xzG8LXMsO3JugrPGhkZ4d1339WGvgNcuXKFhIRE8vML2LJlCw8fPgTg/Pl6EhIS2LNnD1u2bFn2tNnr9RIbG4vH4+XkyVM0NDQAofDgo7Uf4XA4mJubY9OmeCD0lP1g0UHS0zPIycklKysLh8OBqqrExsZit4cWahwbGyMjPUM7z7Zt2xgZGQGgq6uL3bv3EAgE2LFjJxkZGeTn57N/337i4uLw+Xzcu3ePlStXcvbsWRoaLnHy5ElUVaWuro4tW5LIz88nOTlZW9xw2/btPHgwDMDcnIlNmzYBocUDN27cxJ49e0hMTHzuqyZjYmJIT0snPz+fLYlbtOkVer2eLVu2sGvXLnS6VCoqKlBVlfb2W2EhzI3rN9i0KXSOLYlb6O3tfaW21tTUUFd3/vHPWiVuXRxWqxWv18vu3bvJSM9gx46dbN26laWlJRwOB7GxsSiKwrFjpTS3tDz+72OkJKc8Pm8KM8YZFEWhsHAfaWlp5OXlkZGRoX1X4sUkPBBCCCGEiEwSHojPTlVRnF4Uh2fZR4rHj2L3oD5+DaFi9xAwWMPewqAqKoE5G0GLEx4/2Q2YbAQXXahBJXR8UAkd7/QSmFlEDQRD53SF3ragODzaGgqKy6ftf9I2v95CcMkdNsdcDQQJzC4RND+de644vSh2T9im+pe/HlFVVZxOJ4qihO13uVzMz8+HvVFBVVUcDuey/c9+7nK5UFUVn8+nlXl2v6Io2hP0J58tLS1hsVjC2vCkPIRChmeP8Xg8BB+/6jEQCODxeLRyCwsLLC0taWsgPHl7g9VqxeFw4Pf78fl8Wl0OhxOz2UwgEHhu/R9vr8fjwWQyaef8uJiYGEymecxmM16vN+yzQCCA2WzGbn/6PQUCgWXlXC43JpMJryd8/2dp67PX/+PXU1VVFhcXWVhYIPj49/jkO4JQCPTsd2ez2ZadN7yOL+61m7/LJDwQQgghhIhMEh4IIb5wMTExmM0Lr7sZIgJJeCCEEEIIEZkkPBBCfOGGh4efOypDCAkPhBBCCCEik4QHQgghIoaEB0IIIYQQkUnCAyGEEBFDwgMhhBBCiMgk4YEQQoiIIeGBEEIIIURkkvBACCFExJDwQAghhBAiMkl4IIQQImJIeCCEEEIIEZkkPBBCCBExJDwQQgghhIhMEh4IIYSIGBIeCCGEEEJEJgkPhPgtXMmup+xXB/E6PK+7KUL8XpDwQAghhBAiMkl4EMGcCw6muye1zdAzjXXags/le6X6VEX9nFsojv7rAZL/NA6X1fm6m/K587t9THdPsqi3vO6miD8gEh4IIYQQQkQmCQ8iWHdlB/FvRIVtm78URfqfx1P260OM3xhBVT9dILAwMc/e7+Rwq/gqiqL8B7f8D0ckhAdepxfX4ud//tkhI/FvRHF+S/XnXrcQLyLhgRBCCCFEZJLwIII9CQ9Kf3mQtt2NtOy6RG1CFXu/m0PiH8ey+cvRVMeU4/e8fCSC3+Nn3w92kPDHMdwqufapAwfxyV53eOBecrH9/95C6v+5Ecv0wudat4QH4nWQ8EAIIYQQIjJJeBDBnoQH7Yevhu1XVRXD/Sn2fDeH+DeiKP/1QYL+4Avracg4x+YvR3OrWIKDz9vrDg9spiVS/iyOxP8tlrnhGW1/18nbHPhRHjMDhleuW8ID8TpIeCCEEEIIEZkkPIhgLwoPnvA4PBz8aT7xb0RxtfDKc8s4LQ6y/0eKBAf/QV53eACw8NDE7IAh7Ptt2nGR+DeimLg19sr1SnggXgcJD4QQQgghIpOEBxHsk8IDgCWjleT/HEf6n2964fQFv9snwcF/kEgID55HwgPxu0rCAyGEEEKIyCThQQT7NOEBwNkNp4h/I4qhS71h+1VFxTQ8w72aTrpO3sbQO40SfPFiiR6bm5HWITrKbjLY0ItzwfHccsFAEP29R3SdvM29mk5Mo7PPfZOD0+LAMmkm6A+E7fc5vVgmzXjsHoKBIJZJM0sG63PP5XP7sEyacczbAVg0WFk0WAj4Agxd7uNeTWdYO1VVxTa7RP/5+9ypaGfs2jB+9/JQxWV1Ypk0v3SzzS2+8Fo98aLwQFVVLI/M9J7rovP4LSY7xgn6Ai+oJZx7yYVl0ox7yfXcz+3zNiyTZq1fSzOLWKcXtIDIZXFyfksN8W9E0XO2C8ukOSw88tjcPLjSz52KdoYu9+FefP55JDwQr4OEB0IIIYQQkUnCgwj2acODgYs9xL8RRWPWBW2fy+Kk7NeHSPhy9DNvaojm0N8ULLtRVxWF9kNtZPzX+LA3O6T82fpl59b3TLHnOznEf+mZN0B8OZqj/7yPRX14vbUJVcS/EcX86FzY/t7abuLfiOJO2U2CvgC7vp5B8n9ax+JzAoTGrPPEvxFFx7HrAOS+k872/yeZ0l8WaedvLw61UQkqXMm5QPKfrgvrR/YKHePXR8LqbcisXfYmi2e3hOAbubMAAA75SURBVD+KYbChd1l7Pu554YHf7ePMhpMk/klsWJ0F39rO7OAnr0EwcWuMzV+K4tgvDiz7LOD1k/tWKqn/xwYtUNn7/Vwy/ttmAt5QOFGfcmZZf56sidFV2UH6fwv/ntP+y0buHr+17FwSHojXQcIDIYQQQojIJOFBBPu04cHMgIH4N6I4HXcCCI0MKP7ZHjZ/KZpTq44yeXsc/f0p6rZUk/jHsRR8czs+l1c7/vK2OuK/FEXh93PpO3+PuQczDDb0UvTjfCreO6yVM/RMofvf15P6XzZyrbAJY5+e6a5JLqadJfFPYsn+Hzoc8zat/KcJDwDulN4g/o0oLm8L/yH6XD4y/iKezL9IwOcMtTf3nXTi34ii6Md5THdPcr+mE58rNC2jZdcl4t+IYu93cxi40MPsgxnai6+S9ucbSf7TdcwOGbW6H3U+5Oah1rDt+v5mtv73RDZ/KZrr+5s/1Xf08fBAVVVqYiuIfyOKkn8sZLR1iJl+A807G0j6T+vY+t8Tsc8tvbROVVHY/792kvBHMcyPfeza1d0j/o0o6hKqtH0fDw8mb49z5J/3hcolVnPzUCuqojDU0MvmL0ez/f9N5u7J28wNz9Bz5i65b6ex+cvR9NXdCzuXhAfidZDwQAghhBAiMkl4EME+bXigv/eI+DeiOLvxFABDl/uIfyOKM+tPoCpPpymoqkrz47nwT27cZ/r1JPxRDPv+euey4f0BX4D++tANpRJUKPxeLsn/OQ5j7/SyNvSc7WLzl6OpiS3X9n3a8MDv9pH5Fwlk/F+b8bmetqGz/Cbxb0TRvLNB2/ckPHg2CIDQFImUP1tP/l9tw2v3hH02cWuMxD+OpeK94hdeQ1VVufR4NMK5+MrnTsN4no+HB7NDRhL+KIYj/7Rv2XSNe9WdxL8RRUP6uU+st7/+vtaWZ9t44Ee7SPyTWCyPzNr+j4cHsHzNAyUQJO8b/397d/4cdX3HcfxfyAFoxUrFVnHs1NJSKp062MOOra3X6OCMtdcwLdkkhMPdbICEQAA5AkEwMY0c4RCUCBa5jBDUgAQEQY6QEGMCRELIQU5Drv2++sOahc1uvllKAh/t8zHz/kW++91vvmFG9rnf7+ebopnDX/J7reS9FSR5uFOLRs+Sp/Pq3xfiAW4F4gEAAICZiAcGCzUefLL+gPeJC6/kSpJyJnq/+T6+5YjKD5b6TVHuScVHRmvVuHRJ0vbEzXKFO1T2cYnte1SerJArwqHNUzYEXXzR8lhKfyxViXdN0ZWvP7yHGg8kae+S97y3J2TvkyR1dXQp7ZdzlHjXFDXVXL2aYcGoZCXf41Rnj/UDPttyRM6wKG1P3BzwM5cXlCp19CzNvHuq3xUX/ufwY7nCHVoR5EO/nZ7xIG+J9+qH/PQ9Acfxxb4zSh7u1MLRyX3ut6ujS6kPzVbSXVPUUuO9PeH8kXI5w6P0xviVftuGEg8ulVyUK9yh7BdeCzw/B0u1+vkMOcOi/B73SDzArUA8AAAAMBPxwGChxoMVzyyTMyxKFUfPSpJee3yJ7f38zrAopY6ZLcuy9PqzyzV96CRdaWq1fY9jOd5vzY9sKOh1m23T3/Z+AC3yfgC9nnjQXNOkxGGTtXhMiro6u1S8p9B32f21FoxK1vyRiQELP+5J3dnnz+wMi1JjZeAiiCV7T2vabROV9vCcXhcP7E3PeLApZm2fxzB96CR1dXb1ue+Da7y3c3yQ5o1C6/+xQvGR0ao4ds5vu1DiwenckyGdn6Lck759EA9wKxAPAAAAzEQ8MFgo8aAo94Rc4Q4t+/V83xUBmX9cooQhsTp7sFTnDpcFncpT3oX7Vj2foWnfidNXdfaPGjzx9b323VcGBPOO8005w6JUU3pJ0vXFA8kbH1zhDhW9f1Irnn1V7sExqi33v8S+t3iQt9j7jX/Big97/ZnPHS7zLRzYraq4UjPvfkkpI9y6fK7W9hwE0zMe5MSukyvCoVPbjvV6DOc/LQ/p0Zkdre2ac3+C5j6QoOqSKiXcFqusp14JuKUilHhQ9P4pXwiwOz/XPuGBeIBbgXgAAABgJuKBwfqKB+ePlCl5+EtKuC1WZQWf+/5794f4ik/PBrzGsiyVfFDku7d99/ztcoZF6eS2Y0Hfo/sb8tqyasUPitHaF/8d9INvV3unFo2epdkj3Oq40iFJvjUEKj7z/6b88BsHfLdVXOtyRZ0ShsQq9aHZckU4tGH8qoD36i0eFO48LmdYlPIW7wr6c5Qf/EJXGv2vrmi61KgFP03S9KFxOnv4i6Cv60vPeJCfkSdnWJQ+23wkYFvLslSaf8Z3fkKxN817O8eSX6TIGR6lM3mFAduEEg9qz9YoPjJa63tZ9+Fi4ZcBT7toqKzXpph1Orb5cMjHC9wo4gEAAICZiAcGCxYPPJ0e1X9Zp9x52zT9jjjFD4rWkY0H/D5knzv0heIjo/XaH5aorfnqPf6WZenAio/kinDo/Ze3SZIun6vV9KFxmj8yMeCS/ubqRr03d5vvtdkvZCo+wqGjbx3yez9Pl0e7Uryh4NrHRXavQ5D/6tUnF1iWpbcmrJErwhGw6KEkvTUh2/eoxO7bMK7VWzxob2nTnPvdSr7nJb8rHSzLUsXRs0r87mRl/D7V97r2r9qV/liq4iOjdeI/nwY7/SHpGQ8avrysabdP1MJRyX5PnrAsS6d3nZB7cIze/Fd2yPtvqW3WzO9N9T3qMVi4CSUeWB6PMv+UJvegGBXv9g8QjRcbtOAnSZp9X7xvvYruY64uqfJbxBIYaMQDAAAAMxEPDNYdD17+8Qyl/26Rlv1mvuY9OEOuCIecYVGa9+AMnb7mHvVulmX5bhlYOGqmdi/aqYKVH2ndX7PkinAo9aFZarp09YPt4TcOyD0oRrN+4NLO5Hd0cM1+7UjarJR745X1zHLfdo2V9Vo4KlmuCIfW/DlTH2d9qPz0Pcp4fLGcYVHKemqpOtuufqve1nxFKfe7Nf2OOO2YuUWH1uxXTsxab9h4fElAAJCkCye8T3/IenpZ0A/KvcUDSTrx7jG5B8coadgUvTstRwXZ+7TVvUkz7pykGUPjVLr/jCTvkwc2jl8lZ1iUZn3fqfV/XxF0jvd4dGEwPeOBJO3LyJMr3KGUEW7tStmqgtX5yoldJ/eQWM0e4VLVmUqbPQbqXkvi6KZPgv55KPFAki4WXlDiXVOUMCRWm6LXqmB1vnLnblPK/W7FR0arIDvf/3xu/VSucIdWPrc8pNssgP5APAAAADAT8cBgJ7YeVcp9bt/M/eE0LR07TxvGr9KRDQVqbwn+5ADJezXAvtfyNOeBBMVHRssV7tCMOycpJ3adb/X+bt7L6YuV/liq3INj5Qp3yD04RkvHzvNbQE/yfhP+jvNNJQ2bKleEQ/GR0Zp9b7zyFu9Sx5XAb6gvHD+vV341X+5BMXKGR8k9JFYrn12uxqrAhQu7j2Xlc6+qZO/poH+e/liqlj+6MGg88N6ScVppY+fJPShGrnCHEobEKuuppfry61snLMvS/n/vVcoIt9+5DTYfvbq71/PbbeOEbM0fmajWhqu3RFgeS8fe/kQLRs1U/CDvuZ92+0St/UuWasur+9xnT5cr6rTo57MCHqXZbdW4dC0eM9vvCRT56XuUcp9b5w6X+W178fQFZT29TO4hV3/PaQ/PVVHuyYBAcGrHZ4qPjNaaFzKJB7hpiAcAAABmIh58y3V1dqmuvEaXzlwM6fLzltpmVRVVqqmqwfYDY8eVDtWUXlJdeU2fTw6wLEsNlfWqKrqg5h7hIpia0ktB40CoLMtSY2W9qooq1VLX/D/v50ZZHo/qK+pUVVwZsN7Cde3HsnSp5GI/HtnXv+fiSjVetP8915ZVX9caDcCNIh4AAACYiXgAADAG8QAAAMBMxAMAgDGIBwAAAGYiHgAAjEE8AAAAMBPxAABgDOIBAACAmYgHAABjEA8AAADMRDwAABiDeAAAAGAm4gEAwBjEAwAAADMRDwAAxiAeAAAAmIl4AAAwBvEAAADATMQDAIAxiAcAAABmIh4AAIxBPAAAADAT8QAAYAziAQAAgJmIBwAAYxAPAAAAzEQ8AAAYg3gAAABgJuIBAMAYxAMAAAAzEQ8AAMYgHgAAAJiJeAAAMAbxAAAAwEzEAwCAMYgHAAAAZiIeAACMQTwAAAAwE/EAAGAM4gEAAICZiAcAAGMQDwAAAMxEPAAAGIN4AAAAYCbiAQDAGMQDAAAAMxEPAADGIB4AAACYiXgAADAG8QAAAMBMxAMAgDGIBwAAAGYiHgAAjEE8AAAAMJPx8aDiYKkyfjStP44FAGC4srxCvT5mlu02HQfK1PS3tTfpiAAAACBJV1YX6KuXcwds/zccDzrbOrTo9hi11jX3x/EAAAz2SfpubZuQbbuN1dym+rFpslo7btJRAQAAoCVpu9pyjg7Y/m84HkjSxifTtDdpS3/sCgBgqPaWNmWOTFRhzqE+t218MVvtuwpvwlEBAADAamhVwxOZ6iquGrD36Jd4UFdSpbRhk1WWxz8UAeDbyNPp0Y6Ytdr4ZFpI23ccKFPD4xnyVHNVGgAAwEBrSdqulqTtA/oe/RIPJKkw55DShk1W7tSNqjhYqvaWtv7aNQDgFmm6UK/id49q9SPztPqReWo4Xxvya1uX7lXDE5lqzyuWujwDeJQAAAD/n7rO1ak5LkeN41bKamgd0Pfqt3ggef+RuSNmrbJ+NlMLBjkYhmGYb/gsHhqnNb+dr8OZe+XpvP4A0LGvVI3jVqr+0WVq+ucGNcflMAzDMAzDMP0wDU9kqv7RZWrNyL8pa031azy4VmtdsxrO1zIMwzDf4Ols65//EXmqm9XxYYnadxUyDMMwDMMw/TBdn1ff1Ks7ByweAAAAAACAbwfiAQAAAAAAsEU8AAAAAAAAtogHAAAAAADAFvEAAAAAAADYIh4AAAAAAABbxAMAAAAAAGCLeAAAAAAAAGwRDwAAAAAAgC3iAQAAAAAAsEU8AAAAAAAAtogHAAAAAADAFvEAAAAAAADYIh4AAAAAAABbxAMAAAAAAGCLeAAAAAAAAGwRDwAAAAAAgC3iAQAAAAAAsEU8AAAAAAAAtogHAAAAAADAFvEAAAAAAADYIh4AAAAAAABb/wUK8TWn9HVkkgAAAABJRU5ErkJggg==">
            <a:extLst>
              <a:ext uri="{FF2B5EF4-FFF2-40B4-BE49-F238E27FC236}">
                <a16:creationId xmlns:a16="http://schemas.microsoft.com/office/drawing/2014/main" id="{96779194-EB21-4FB6-9311-8713D375148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0" name="Image 48" descr="Logo VYV">
            <a:extLst>
              <a:ext uri="{FF2B5EF4-FFF2-40B4-BE49-F238E27FC236}">
                <a16:creationId xmlns:a16="http://schemas.microsoft.com/office/drawing/2014/main" id="{2E534A83-0004-428A-A298-4AFCAEB6CF4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E552648-C463-4469-9821-7DF0EBEEAEF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4CDB38E8-E354-453D-9C77-9347F47D8F1D}"/>
              </a:ext>
            </a:extLst>
          </p:cNvPr>
          <p:cNvSpPr txBox="1">
            <a:spLocks noChangeArrowheads="1"/>
          </p:cNvSpPr>
          <p:nvPr/>
        </p:nvSpPr>
        <p:spPr bwMode="auto">
          <a:xfrm>
            <a:off x="198849" y="190200"/>
            <a:ext cx="3616614" cy="401829"/>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Présentation de l’information</a:t>
            </a:r>
          </a:p>
        </p:txBody>
      </p:sp>
      <p:sp>
        <p:nvSpPr>
          <p:cNvPr id="3" name="Rectangle 2">
            <a:extLst>
              <a:ext uri="{FF2B5EF4-FFF2-40B4-BE49-F238E27FC236}">
                <a16:creationId xmlns:a16="http://schemas.microsoft.com/office/drawing/2014/main" id="{94ECED23-E604-4E69-AC05-683D031DA12B}"/>
              </a:ext>
            </a:extLst>
          </p:cNvPr>
          <p:cNvSpPr/>
          <p:nvPr/>
        </p:nvSpPr>
        <p:spPr>
          <a:xfrm>
            <a:off x="348756" y="2595544"/>
            <a:ext cx="8353176" cy="2308324"/>
          </a:xfrm>
          <a:prstGeom prst="rect">
            <a:avLst/>
          </a:prstGeom>
        </p:spPr>
        <p:txBody>
          <a:bodyPr wrap="square">
            <a:spAutoFit/>
          </a:bodyPr>
          <a:lstStyle/>
          <a:p>
            <a:r>
              <a:rPr lang="fr-FR" dirty="0">
                <a:solidFill>
                  <a:srgbClr val="562982"/>
                </a:solidFill>
                <a:latin typeface="+mn-lt"/>
              </a:rPr>
              <a:t>Garantir la compréhension de l’information même lorsque CSS est désactivé</a:t>
            </a:r>
          </a:p>
          <a:p>
            <a:endParaRPr lang="fr-FR" dirty="0">
              <a:solidFill>
                <a:srgbClr val="562982"/>
              </a:solidFill>
              <a:latin typeface="+mn-lt"/>
            </a:endParaRPr>
          </a:p>
          <a:p>
            <a:r>
              <a:rPr lang="fr-FR" dirty="0">
                <a:solidFill>
                  <a:srgbClr val="444444"/>
                </a:solidFill>
                <a:latin typeface="+mn-lt"/>
              </a:rPr>
              <a:t>Veiller à ce que l’information reste disponible et compréhensible même lorsque CSS est désactivé, notamment lorsque des couleurs, des tailles, des formes ou encore des positions sont vecteurs d’informations.</a:t>
            </a:r>
          </a:p>
          <a:p>
            <a:endParaRPr lang="fr-FR" dirty="0">
              <a:solidFill>
                <a:srgbClr val="444444"/>
              </a:solidFill>
              <a:latin typeface="+mn-lt"/>
            </a:endParaRPr>
          </a:p>
          <a:p>
            <a:r>
              <a:rPr lang="fr-FR" dirty="0">
                <a:solidFill>
                  <a:srgbClr val="444444"/>
                </a:solidFill>
                <a:latin typeface="+mn-lt"/>
              </a:rPr>
              <a:t>Veiller également à ne pas générer de contenus informatifs en passant seulement par CSS.</a:t>
            </a:r>
            <a:endParaRPr lang="fr-FR" b="0" i="0" dirty="0">
              <a:solidFill>
                <a:srgbClr val="444444"/>
              </a:solidFill>
              <a:effectLst/>
              <a:latin typeface="+mn-lt"/>
            </a:endParaRPr>
          </a:p>
        </p:txBody>
      </p:sp>
    </p:spTree>
    <p:extLst>
      <p:ext uri="{BB962C8B-B14F-4D97-AF65-F5344CB8AC3E}">
        <p14:creationId xmlns:p14="http://schemas.microsoft.com/office/powerpoint/2010/main" val="26065569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20E534E-C964-4E5F-8E83-1377C9C664B0}"/>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2339" name="Text Box 5">
            <a:extLst>
              <a:ext uri="{FF2B5EF4-FFF2-40B4-BE49-F238E27FC236}">
                <a16:creationId xmlns:a16="http://schemas.microsoft.com/office/drawing/2014/main" id="{29DDC95C-A5C7-4F8D-A1EE-87FCFC64B0CF}"/>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Présentation : </a:t>
            </a:r>
            <a:r>
              <a:rPr kumimoji="1" lang="en-GB" altLang="fr-FR" sz="2400">
                <a:solidFill>
                  <a:schemeClr val="bg2"/>
                </a:solidFill>
                <a:latin typeface="Trebuchet MS" panose="020B0603020202020204" pitchFamily="34" charset="0"/>
              </a:rPr>
              <a:t>les principes essentiels</a:t>
            </a:r>
            <a:r>
              <a:rPr kumimoji="1" lang="en-GB" altLang="fr-FR" sz="2400">
                <a:solidFill>
                  <a:srgbClr val="37516D"/>
                </a:solidFill>
                <a:latin typeface="Trebuchet MS" panose="020B0603020202020204" pitchFamily="34" charset="0"/>
              </a:rPr>
              <a:t>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sp>
        <p:nvSpPr>
          <p:cNvPr id="142340" name="Rectangle 5">
            <a:extLst>
              <a:ext uri="{FF2B5EF4-FFF2-40B4-BE49-F238E27FC236}">
                <a16:creationId xmlns:a16="http://schemas.microsoft.com/office/drawing/2014/main" id="{9AAB92F1-4ECB-4331-A9A9-04688C1681B4}"/>
              </a:ext>
            </a:extLst>
          </p:cNvPr>
          <p:cNvSpPr>
            <a:spLocks noChangeArrowheads="1"/>
          </p:cNvSpPr>
          <p:nvPr/>
        </p:nvSpPr>
        <p:spPr bwMode="auto">
          <a:xfrm>
            <a:off x="198850" y="1925094"/>
            <a:ext cx="873989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Utiliser les feuilles de styles pour la présentation (balises et attributs de présentation)</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Visibilité des liens, largeur des blocs de texte, interlignage, agrandissement, zones scrollable, justification</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Contenu compréhensible et lisible avec style désactivé</a:t>
            </a:r>
          </a:p>
          <a:p>
            <a:pPr eaLnBrk="1" hangingPunct="1">
              <a:lnSpc>
                <a:spcPct val="96000"/>
              </a:lnSpc>
              <a:spcBef>
                <a:spcPts val="700"/>
              </a:spcBef>
              <a:buFont typeface="Trebuchet MS" panose="020B0603020202020204" pitchFamily="34" charset="0"/>
              <a:buChar char="•"/>
            </a:pP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La règle CSS : Display none est complètement inaccessible.</a:t>
            </a:r>
            <a:endParaRPr kumimoji="1" lang="en-GB" altLang="fr-FR" dirty="0">
              <a:solidFill>
                <a:srgbClr val="000000"/>
              </a:solidFill>
              <a:latin typeface="+mn-lt"/>
            </a:endParaRPr>
          </a:p>
          <a:p>
            <a:pPr algn="just" eaLnBrk="1" hangingPunct="1">
              <a:lnSpc>
                <a:spcPct val="96000"/>
              </a:lnSpc>
              <a:spcBef>
                <a:spcPts val="700"/>
              </a:spcBef>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BC0A5CFB-646B-45A9-A900-86E50E89D46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B131CAC-A9D2-4357-A8A4-599609D511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2EB234B-7E3B-4F68-8612-F3524B39E304}"/>
              </a:ext>
            </a:extLst>
          </p:cNvPr>
          <p:cNvSpPr txBox="1">
            <a:spLocks noChangeArrowheads="1"/>
          </p:cNvSpPr>
          <p:nvPr/>
        </p:nvSpPr>
        <p:spPr bwMode="auto">
          <a:xfrm>
            <a:off x="198849" y="190200"/>
            <a:ext cx="3616614" cy="401829"/>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Présentation de l’information</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20E534E-C964-4E5F-8E83-1377C9C664B0}"/>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2339" name="Text Box 5">
            <a:extLst>
              <a:ext uri="{FF2B5EF4-FFF2-40B4-BE49-F238E27FC236}">
                <a16:creationId xmlns:a16="http://schemas.microsoft.com/office/drawing/2014/main" id="{29DDC95C-A5C7-4F8D-A1EE-87FCFC64B0CF}"/>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Présentation : </a:t>
            </a:r>
            <a:r>
              <a:rPr kumimoji="1" lang="en-GB" altLang="fr-FR" sz="2400">
                <a:solidFill>
                  <a:schemeClr val="bg2"/>
                </a:solidFill>
                <a:latin typeface="Trebuchet MS" panose="020B0603020202020204" pitchFamily="34" charset="0"/>
              </a:rPr>
              <a:t>les principes essentiels</a:t>
            </a:r>
            <a:r>
              <a:rPr kumimoji="1" lang="en-GB" altLang="fr-FR" sz="2400">
                <a:solidFill>
                  <a:srgbClr val="37516D"/>
                </a:solidFill>
                <a:latin typeface="Trebuchet MS" panose="020B0603020202020204" pitchFamily="34" charset="0"/>
              </a:rPr>
              <a:t>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sp>
        <p:nvSpPr>
          <p:cNvPr id="142340" name="Rectangle 5">
            <a:extLst>
              <a:ext uri="{FF2B5EF4-FFF2-40B4-BE49-F238E27FC236}">
                <a16:creationId xmlns:a16="http://schemas.microsoft.com/office/drawing/2014/main" id="{9AAB92F1-4ECB-4331-A9A9-04688C1681B4}"/>
              </a:ext>
            </a:extLst>
          </p:cNvPr>
          <p:cNvSpPr>
            <a:spLocks noChangeArrowheads="1"/>
          </p:cNvSpPr>
          <p:nvPr/>
        </p:nvSpPr>
        <p:spPr bwMode="auto">
          <a:xfrm>
            <a:off x="198850" y="1925094"/>
            <a:ext cx="873989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BC0A5CFB-646B-45A9-A900-86E50E89D46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B131CAC-A9D2-4357-A8A4-599609D511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2EB234B-7E3B-4F68-8612-F3524B39E304}"/>
              </a:ext>
            </a:extLst>
          </p:cNvPr>
          <p:cNvSpPr txBox="1">
            <a:spLocks noChangeArrowheads="1"/>
          </p:cNvSpPr>
          <p:nvPr/>
        </p:nvSpPr>
        <p:spPr bwMode="auto">
          <a:xfrm>
            <a:off x="198849" y="190200"/>
            <a:ext cx="3616614" cy="401829"/>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Présentation de l’information</a:t>
            </a:r>
          </a:p>
        </p:txBody>
      </p:sp>
      <p:pic>
        <p:nvPicPr>
          <p:cNvPr id="2" name="Image 1">
            <a:extLst>
              <a:ext uri="{FF2B5EF4-FFF2-40B4-BE49-F238E27FC236}">
                <a16:creationId xmlns:a16="http://schemas.microsoft.com/office/drawing/2014/main" id="{5AEEF4F3-6FD5-4A48-A642-4C03EE883582}"/>
              </a:ext>
            </a:extLst>
          </p:cNvPr>
          <p:cNvPicPr>
            <a:picLocks noChangeAspect="1"/>
          </p:cNvPicPr>
          <p:nvPr/>
        </p:nvPicPr>
        <p:blipFill>
          <a:blip r:embed="rId5"/>
          <a:stretch>
            <a:fillRect/>
          </a:stretch>
        </p:blipFill>
        <p:spPr>
          <a:xfrm>
            <a:off x="5097764" y="1250949"/>
            <a:ext cx="3549015" cy="4509135"/>
          </a:xfrm>
          <a:prstGeom prst="rect">
            <a:avLst/>
          </a:prstGeom>
        </p:spPr>
      </p:pic>
      <p:sp>
        <p:nvSpPr>
          <p:cNvPr id="3" name="Rectangle 2">
            <a:extLst>
              <a:ext uri="{FF2B5EF4-FFF2-40B4-BE49-F238E27FC236}">
                <a16:creationId xmlns:a16="http://schemas.microsoft.com/office/drawing/2014/main" id="{7347C5E1-AC08-46C3-B80A-4F4FB8D507FB}"/>
              </a:ext>
            </a:extLst>
          </p:cNvPr>
          <p:cNvSpPr/>
          <p:nvPr/>
        </p:nvSpPr>
        <p:spPr>
          <a:xfrm>
            <a:off x="526315" y="2592012"/>
            <a:ext cx="2430141" cy="923330"/>
          </a:xfrm>
          <a:prstGeom prst="rect">
            <a:avLst/>
          </a:prstGeom>
        </p:spPr>
        <p:txBody>
          <a:bodyPr wrap="square">
            <a:spAutoFit/>
          </a:bodyPr>
          <a:lstStyle/>
          <a:p>
            <a:r>
              <a:rPr lang="fr-FR" dirty="0"/>
              <a:t>Exemple d’une page avec désactivation des feuilles de styles.</a:t>
            </a:r>
          </a:p>
        </p:txBody>
      </p:sp>
      <p:pic>
        <p:nvPicPr>
          <p:cNvPr id="4" name="Image 3">
            <a:extLst>
              <a:ext uri="{FF2B5EF4-FFF2-40B4-BE49-F238E27FC236}">
                <a16:creationId xmlns:a16="http://schemas.microsoft.com/office/drawing/2014/main" id="{C3ACFB46-3202-4583-909A-8CF6AC35DCD3}"/>
              </a:ext>
            </a:extLst>
          </p:cNvPr>
          <p:cNvPicPr>
            <a:picLocks noChangeAspect="1"/>
          </p:cNvPicPr>
          <p:nvPr/>
        </p:nvPicPr>
        <p:blipFill>
          <a:blip r:embed="rId6"/>
          <a:stretch>
            <a:fillRect/>
          </a:stretch>
        </p:blipFill>
        <p:spPr>
          <a:xfrm>
            <a:off x="180241" y="3804323"/>
            <a:ext cx="4752594" cy="2395157"/>
          </a:xfrm>
          <a:prstGeom prst="rect">
            <a:avLst/>
          </a:prstGeom>
        </p:spPr>
      </p:pic>
    </p:spTree>
    <p:extLst>
      <p:ext uri="{BB962C8B-B14F-4D97-AF65-F5344CB8AC3E}">
        <p14:creationId xmlns:p14="http://schemas.microsoft.com/office/powerpoint/2010/main" val="13758985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20E534E-C964-4E5F-8E83-1377C9C664B0}"/>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42339" name="Text Box 5">
            <a:extLst>
              <a:ext uri="{FF2B5EF4-FFF2-40B4-BE49-F238E27FC236}">
                <a16:creationId xmlns:a16="http://schemas.microsoft.com/office/drawing/2014/main" id="{29DDC95C-A5C7-4F8D-A1EE-87FCFC64B0CF}"/>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Présentation : </a:t>
            </a:r>
            <a:r>
              <a:rPr kumimoji="1" lang="en-GB" altLang="fr-FR" sz="2400">
                <a:solidFill>
                  <a:schemeClr val="bg2"/>
                </a:solidFill>
                <a:latin typeface="Trebuchet MS" panose="020B0603020202020204" pitchFamily="34" charset="0"/>
              </a:rPr>
              <a:t>les principes essentiels</a:t>
            </a:r>
            <a:r>
              <a:rPr kumimoji="1" lang="en-GB" altLang="fr-FR" sz="2400">
                <a:solidFill>
                  <a:srgbClr val="37516D"/>
                </a:solidFill>
                <a:latin typeface="Trebuchet MS" panose="020B0603020202020204" pitchFamily="34" charset="0"/>
              </a:rPr>
              <a:t>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sp>
        <p:nvSpPr>
          <p:cNvPr id="142340" name="Rectangle 5">
            <a:extLst>
              <a:ext uri="{FF2B5EF4-FFF2-40B4-BE49-F238E27FC236}">
                <a16:creationId xmlns:a16="http://schemas.microsoft.com/office/drawing/2014/main" id="{9AAB92F1-4ECB-4331-A9A9-04688C1681B4}"/>
              </a:ext>
            </a:extLst>
          </p:cNvPr>
          <p:cNvSpPr>
            <a:spLocks noChangeArrowheads="1"/>
          </p:cNvSpPr>
          <p:nvPr/>
        </p:nvSpPr>
        <p:spPr bwMode="auto">
          <a:xfrm>
            <a:off x="198849" y="2346325"/>
            <a:ext cx="3983413" cy="41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fr-FR" altLang="fr-FR" sz="2400" b="1" dirty="0">
              <a:solidFill>
                <a:srgbClr val="000000"/>
              </a:solidFill>
              <a:latin typeface="Trebuchet MS" panose="020B0603020202020204" pitchFamily="34" charset="0"/>
            </a:endParaRPr>
          </a:p>
          <a:p>
            <a:pPr algn="just" eaLnBrk="1" hangingPunct="1">
              <a:lnSpc>
                <a:spcPct val="96000"/>
              </a:lnSpc>
              <a:spcBef>
                <a:spcPts val="700"/>
              </a:spcBef>
            </a:pPr>
            <a:endParaRPr kumimoji="1" lang="fr-FR" altLang="fr-FR" dirty="0">
              <a:solidFill>
                <a:srgbClr val="000000"/>
              </a:solidFill>
              <a:latin typeface="+mn-lt"/>
            </a:endParaRPr>
          </a:p>
          <a:p>
            <a:pPr eaLnBrk="1" hangingPunct="1">
              <a:lnSpc>
                <a:spcPct val="96000"/>
              </a:lnSpc>
              <a:spcBef>
                <a:spcPts val="700"/>
              </a:spcBef>
            </a:pPr>
            <a:r>
              <a:rPr kumimoji="1" lang="fr-FR" altLang="fr-FR" b="1" dirty="0">
                <a:solidFill>
                  <a:srgbClr val="000000"/>
                </a:solidFill>
                <a:latin typeface="+mn-lt"/>
              </a:rPr>
              <a:t>Le texte doit resté lisible lorsque la taille des caractères est augmentée jusqu’à 200%</a:t>
            </a:r>
          </a:p>
          <a:p>
            <a:pPr eaLnBrk="1" hangingPunct="1">
              <a:lnSpc>
                <a:spcPct val="96000"/>
              </a:lnSpc>
              <a:spcBef>
                <a:spcPts val="700"/>
              </a:spcBef>
            </a:pPr>
            <a:r>
              <a:rPr kumimoji="1" lang="fr-FR" altLang="fr-FR" dirty="0">
                <a:solidFill>
                  <a:srgbClr val="000000"/>
                </a:solidFill>
                <a:latin typeface="+mn-lt"/>
              </a:rPr>
              <a:t>Attention: </a:t>
            </a:r>
          </a:p>
          <a:p>
            <a:pPr eaLnBrk="1" hangingPunct="1">
              <a:lnSpc>
                <a:spcPct val="96000"/>
              </a:lnSpc>
              <a:spcBef>
                <a:spcPts val="700"/>
              </a:spcBef>
            </a:pPr>
            <a:r>
              <a:rPr kumimoji="1" lang="fr-FR" altLang="fr-FR" dirty="0">
                <a:solidFill>
                  <a:srgbClr val="000000"/>
                </a:solidFill>
                <a:latin typeface="+mn-lt"/>
              </a:rPr>
              <a:t>Bien que conforme, l’utilisation du pixel (PX) pour définir les tailles des polices de caractères peut empêcher l’agrandissement de ces derniers dans certaines conditions.</a:t>
            </a:r>
          </a:p>
        </p:txBody>
      </p:sp>
      <p:pic>
        <p:nvPicPr>
          <p:cNvPr id="7" name="Image 48" descr="Logo VYV">
            <a:extLst>
              <a:ext uri="{FF2B5EF4-FFF2-40B4-BE49-F238E27FC236}">
                <a16:creationId xmlns:a16="http://schemas.microsoft.com/office/drawing/2014/main" id="{BC0A5CFB-646B-45A9-A900-86E50E89D46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B131CAC-A9D2-4357-A8A4-599609D5115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2EB234B-7E3B-4F68-8612-F3524B39E304}"/>
              </a:ext>
            </a:extLst>
          </p:cNvPr>
          <p:cNvSpPr txBox="1">
            <a:spLocks noChangeArrowheads="1"/>
          </p:cNvSpPr>
          <p:nvPr/>
        </p:nvSpPr>
        <p:spPr bwMode="auto">
          <a:xfrm>
            <a:off x="198849" y="190200"/>
            <a:ext cx="3616614" cy="401829"/>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Présentation de l’information</a:t>
            </a:r>
          </a:p>
        </p:txBody>
      </p:sp>
      <p:pic>
        <p:nvPicPr>
          <p:cNvPr id="2" name="Image 1">
            <a:extLst>
              <a:ext uri="{FF2B5EF4-FFF2-40B4-BE49-F238E27FC236}">
                <a16:creationId xmlns:a16="http://schemas.microsoft.com/office/drawing/2014/main" id="{3ECCF6A2-131D-4C53-9BB3-F6D7E60BC274}"/>
              </a:ext>
            </a:extLst>
          </p:cNvPr>
          <p:cNvPicPr>
            <a:picLocks noChangeAspect="1"/>
          </p:cNvPicPr>
          <p:nvPr/>
        </p:nvPicPr>
        <p:blipFill>
          <a:blip r:embed="rId5"/>
          <a:stretch>
            <a:fillRect/>
          </a:stretch>
        </p:blipFill>
        <p:spPr>
          <a:xfrm>
            <a:off x="4182263" y="3212976"/>
            <a:ext cx="4763453" cy="2217420"/>
          </a:xfrm>
          <a:prstGeom prst="rect">
            <a:avLst/>
          </a:prstGeom>
        </p:spPr>
      </p:pic>
    </p:spTree>
    <p:extLst>
      <p:ext uri="{BB962C8B-B14F-4D97-AF65-F5344CB8AC3E}">
        <p14:creationId xmlns:p14="http://schemas.microsoft.com/office/powerpoint/2010/main" val="3862537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Consultation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DAB5EA21-FB72-4CE7-93BF-B6D65C6B30DD}"/>
              </a:ext>
            </a:extLst>
          </p:cNvPr>
          <p:cNvSpPr txBox="1">
            <a:spLocks noChangeArrowheads="1"/>
          </p:cNvSpPr>
          <p:nvPr/>
        </p:nvSpPr>
        <p:spPr bwMode="auto">
          <a:xfrm>
            <a:off x="4913700" y="206185"/>
            <a:ext cx="1584325" cy="3397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Consultation</a:t>
            </a:r>
          </a:p>
        </p:txBody>
      </p:sp>
      <p:sp>
        <p:nvSpPr>
          <p:cNvPr id="2" name="Rectangle 1">
            <a:extLst>
              <a:ext uri="{FF2B5EF4-FFF2-40B4-BE49-F238E27FC236}">
                <a16:creationId xmlns:a16="http://schemas.microsoft.com/office/drawing/2014/main" id="{6E8C205B-3777-45F0-AA01-5C79712AF55E}"/>
              </a:ext>
            </a:extLst>
          </p:cNvPr>
          <p:cNvSpPr/>
          <p:nvPr/>
        </p:nvSpPr>
        <p:spPr>
          <a:xfrm>
            <a:off x="251520" y="2595544"/>
            <a:ext cx="8640960" cy="3693319"/>
          </a:xfrm>
          <a:prstGeom prst="rect">
            <a:avLst/>
          </a:prstGeom>
        </p:spPr>
        <p:txBody>
          <a:bodyPr wrap="square">
            <a:spAutoFit/>
          </a:bodyPr>
          <a:lstStyle/>
          <a:p>
            <a:pPr marL="285750" indent="-285750">
              <a:buFont typeface="Arial" panose="020B0604020202020204" pitchFamily="34" charset="0"/>
              <a:buChar char="•"/>
            </a:pPr>
            <a:r>
              <a:rPr lang="fr-FR" dirty="0"/>
              <a:t>L’utilisateur peut arrêter ou relancer le rafraîchissement , la redirection.</a:t>
            </a:r>
          </a:p>
          <a:p>
            <a:pPr marL="285750" indent="-285750">
              <a:buFont typeface="Arial" panose="020B0604020202020204" pitchFamily="34" charset="0"/>
              <a:buChar char="•"/>
            </a:pPr>
            <a:r>
              <a:rPr lang="fr-FR" dirty="0"/>
              <a:t>L’utilisateur peut augmenter la limite de temps entre deux rafraîchissements de dix fois, au moins ;</a:t>
            </a:r>
          </a:p>
          <a:p>
            <a:pPr marL="285750" indent="-285750">
              <a:buFont typeface="Arial" panose="020B0604020202020204" pitchFamily="34" charset="0"/>
              <a:buChar char="•"/>
            </a:pPr>
            <a:r>
              <a:rPr lang="fr-FR" dirty="0"/>
              <a:t>L’utilisateur est averti de l’imminence du rafraîchissement et dispose de vingt secondes, au moins, pour augmenter la limite de temps avant le prochain rafraîchissement ;</a:t>
            </a:r>
          </a:p>
          <a:p>
            <a:pPr marL="285750" indent="-285750">
              <a:buFont typeface="Arial" panose="020B0604020202020204" pitchFamily="34" charset="0"/>
              <a:buChar char="•"/>
            </a:pPr>
            <a:r>
              <a:rPr lang="fr-FR" dirty="0"/>
              <a:t>La limite de temps entre deux rafraîchissements est de vingt heures, au moins.</a:t>
            </a:r>
          </a:p>
          <a:p>
            <a:pPr marL="285750" indent="-285750">
              <a:buFont typeface="Arial" panose="020B0604020202020204" pitchFamily="34" charset="0"/>
              <a:buChar char="•"/>
            </a:pPr>
            <a:r>
              <a:rPr lang="fr-FR" dirty="0"/>
              <a:t>l’ouverture d’une nouvelle fenêtre ne doit pas être déclenchée sans action de l’utilisateur.</a:t>
            </a:r>
          </a:p>
          <a:p>
            <a:pPr marL="285750" indent="-285750">
              <a:buFont typeface="Arial" panose="020B0604020202020204" pitchFamily="34" charset="0"/>
              <a:buChar char="•"/>
            </a:pPr>
            <a:r>
              <a:rPr lang="fr-FR" dirty="0"/>
              <a:t>Le document en téléchargement est compatible avec l’accessibilité ;</a:t>
            </a:r>
          </a:p>
          <a:p>
            <a:pPr marL="285750" indent="-285750">
              <a:buFont typeface="Arial" panose="020B0604020202020204" pitchFamily="34" charset="0"/>
              <a:buChar char="•"/>
            </a:pPr>
            <a:r>
              <a:rPr lang="fr-FR" dirty="0"/>
              <a:t>Il existe une version alternative du document en téléchargement compatible avec l’accessibilité ;</a:t>
            </a:r>
          </a:p>
          <a:p>
            <a:pPr marL="285750" indent="-285750">
              <a:buFont typeface="Arial" panose="020B0604020202020204" pitchFamily="34" charset="0"/>
              <a:buChar char="•"/>
            </a:pPr>
            <a:r>
              <a:rPr lang="fr-FR" dirty="0"/>
              <a:t>Il existe une version alternative du document en téléchargement au format HTML.</a:t>
            </a:r>
          </a:p>
          <a:p>
            <a:pPr>
              <a:buFont typeface="Arial" panose="020B0604020202020204" pitchFamily="34" charset="0"/>
              <a:buChar char="•"/>
            </a:pPr>
            <a:endParaRPr lang="fr-FR" dirty="0"/>
          </a:p>
        </p:txBody>
      </p:sp>
    </p:spTree>
    <p:extLst>
      <p:ext uri="{BB962C8B-B14F-4D97-AF65-F5344CB8AC3E}">
        <p14:creationId xmlns:p14="http://schemas.microsoft.com/office/powerpoint/2010/main" val="3149856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Consultation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DAB5EA21-FB72-4CE7-93BF-B6D65C6B30DD}"/>
              </a:ext>
            </a:extLst>
          </p:cNvPr>
          <p:cNvSpPr txBox="1">
            <a:spLocks noChangeArrowheads="1"/>
          </p:cNvSpPr>
          <p:nvPr/>
        </p:nvSpPr>
        <p:spPr bwMode="auto">
          <a:xfrm>
            <a:off x="4913700" y="206185"/>
            <a:ext cx="1584325" cy="3397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Consultation</a:t>
            </a:r>
          </a:p>
        </p:txBody>
      </p:sp>
      <p:sp>
        <p:nvSpPr>
          <p:cNvPr id="5" name="Rectangle 3">
            <a:extLst>
              <a:ext uri="{FF2B5EF4-FFF2-40B4-BE49-F238E27FC236}">
                <a16:creationId xmlns:a16="http://schemas.microsoft.com/office/drawing/2014/main" id="{A34C83D0-5A9B-446F-90E8-D40D2939B086}"/>
              </a:ext>
            </a:extLst>
          </p:cNvPr>
          <p:cNvSpPr>
            <a:spLocks noChangeArrowheads="1"/>
          </p:cNvSpPr>
          <p:nvPr/>
        </p:nvSpPr>
        <p:spPr bwMode="auto">
          <a:xfrm>
            <a:off x="4892803" y="2450918"/>
            <a:ext cx="409614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mn-lt"/>
              </a:rPr>
              <a:t>Dans chaque page web, chaque contenu cryptique (art ASCII, émoticône, syntaxe cryptique)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latin typeface="+mn-lt"/>
              </a:rPr>
              <a:t>Doit avoir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mn-lt"/>
              </a:rPr>
              <a:t>Un attribut « title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chemeClr val="tx1"/>
                </a:solidFill>
                <a:effectLst/>
                <a:latin typeface="+mn-lt"/>
              </a:rPr>
              <a:t>Une définition qui est donnée par le contexte adjacent.</a:t>
            </a:r>
          </a:p>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b="1" dirty="0">
                <a:latin typeface="+mn-lt"/>
              </a:rPr>
              <a:t>Bien évidemment l’alternative est-elle pertinente ?</a:t>
            </a:r>
            <a:endParaRPr kumimoji="0" lang="fr-FR" altLang="fr-FR"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latin typeface="+mn-lt"/>
            </a:endParaRPr>
          </a:p>
        </p:txBody>
      </p:sp>
      <p:pic>
        <p:nvPicPr>
          <p:cNvPr id="6" name="Image 5">
            <a:extLst>
              <a:ext uri="{FF2B5EF4-FFF2-40B4-BE49-F238E27FC236}">
                <a16:creationId xmlns:a16="http://schemas.microsoft.com/office/drawing/2014/main" id="{8F250073-997C-46E1-9EA2-97BC98DBCE35}"/>
              </a:ext>
            </a:extLst>
          </p:cNvPr>
          <p:cNvPicPr>
            <a:picLocks noChangeAspect="1"/>
          </p:cNvPicPr>
          <p:nvPr/>
        </p:nvPicPr>
        <p:blipFill>
          <a:blip r:embed="rId5"/>
          <a:stretch>
            <a:fillRect/>
          </a:stretch>
        </p:blipFill>
        <p:spPr>
          <a:xfrm>
            <a:off x="316570" y="3215317"/>
            <a:ext cx="4429125" cy="3462338"/>
          </a:xfrm>
          <a:prstGeom prst="rect">
            <a:avLst/>
          </a:prstGeom>
        </p:spPr>
      </p:pic>
    </p:spTree>
    <p:extLst>
      <p:ext uri="{BB962C8B-B14F-4D97-AF65-F5344CB8AC3E}">
        <p14:creationId xmlns:p14="http://schemas.microsoft.com/office/powerpoint/2010/main" val="16858991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Consultation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DAB5EA21-FB72-4CE7-93BF-B6D65C6B30DD}"/>
              </a:ext>
            </a:extLst>
          </p:cNvPr>
          <p:cNvSpPr txBox="1">
            <a:spLocks noChangeArrowheads="1"/>
          </p:cNvSpPr>
          <p:nvPr/>
        </p:nvSpPr>
        <p:spPr bwMode="auto">
          <a:xfrm>
            <a:off x="4913700" y="206185"/>
            <a:ext cx="1584325" cy="3397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Consultation</a:t>
            </a:r>
          </a:p>
        </p:txBody>
      </p:sp>
      <p:sp>
        <p:nvSpPr>
          <p:cNvPr id="5" name="Rectangle 3">
            <a:extLst>
              <a:ext uri="{FF2B5EF4-FFF2-40B4-BE49-F238E27FC236}">
                <a16:creationId xmlns:a16="http://schemas.microsoft.com/office/drawing/2014/main" id="{A34C83D0-5A9B-446F-90E8-D40D2939B086}"/>
              </a:ext>
            </a:extLst>
          </p:cNvPr>
          <p:cNvSpPr>
            <a:spLocks noChangeArrowheads="1"/>
          </p:cNvSpPr>
          <p:nvPr/>
        </p:nvSpPr>
        <p:spPr bwMode="auto">
          <a:xfrm>
            <a:off x="258415" y="3368703"/>
            <a:ext cx="868032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dirty="0"/>
              <a:t>Chaque contenu en mouvement déclenché automatiquement doit être contrôlable.</a:t>
            </a:r>
          </a:p>
          <a:p>
            <a:endParaRPr lang="fr-FR" dirty="0"/>
          </a:p>
          <a:p>
            <a:pPr marL="285750" indent="-285750">
              <a:buFont typeface="Arial" panose="020B0604020202020204" pitchFamily="34" charset="0"/>
              <a:buChar char="•"/>
            </a:pPr>
            <a:r>
              <a:rPr lang="fr-FR" dirty="0"/>
              <a:t>La durée du mouvement est inférieure ou égale à 5 secondes ;</a:t>
            </a:r>
          </a:p>
          <a:p>
            <a:pPr marL="285750" indent="-285750">
              <a:buFont typeface="Arial" panose="020B0604020202020204" pitchFamily="34" charset="0"/>
              <a:buChar char="•"/>
            </a:pPr>
            <a:r>
              <a:rPr lang="fr-FR" dirty="0"/>
              <a:t>L’utilisateur peut arrêter et relancer le mouvement ;</a:t>
            </a:r>
          </a:p>
          <a:p>
            <a:pPr marL="285750" indent="-285750">
              <a:buFont typeface="Arial" panose="020B0604020202020204" pitchFamily="34" charset="0"/>
              <a:buChar char="•"/>
            </a:pPr>
            <a:r>
              <a:rPr lang="fr-FR" dirty="0"/>
              <a:t>L’utilisateur peut afficher et masquer le contenu en mouvement ;</a:t>
            </a:r>
          </a:p>
          <a:p>
            <a:pPr marL="285750" indent="-285750">
              <a:buFont typeface="Arial" panose="020B0604020202020204" pitchFamily="34" charset="0"/>
              <a:buChar char="•"/>
            </a:pPr>
            <a:r>
              <a:rPr lang="fr-FR" dirty="0"/>
              <a:t>L’utilisateur peut afficher la totalité de l’information sans le mouvement.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66697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chiffres en France (2018)</a:t>
            </a:r>
            <a:br>
              <a:rPr lang="fr-FR" altLang="fr-FR" dirty="0">
                <a:latin typeface="Arial" panose="020B0604020202020204" pitchFamily="34" charset="0"/>
                <a:cs typeface="Arial" panose="020B0604020202020204" pitchFamily="34" charset="0"/>
              </a:rPr>
            </a:br>
            <a:endParaRPr lang="fr-FR" altLang="fr-FR" dirty="0"/>
          </a:p>
        </p:txBody>
      </p:sp>
      <p:sp>
        <p:nvSpPr>
          <p:cNvPr id="29699" name="Rectangle 4">
            <a:extLst>
              <a:ext uri="{FF2B5EF4-FFF2-40B4-BE49-F238E27FC236}">
                <a16:creationId xmlns:a16="http://schemas.microsoft.com/office/drawing/2014/main" id="{4D5B8C2F-CD75-444B-B14B-EE30EF114067}"/>
              </a:ext>
            </a:extLst>
          </p:cNvPr>
          <p:cNvSpPr>
            <a:spLocks noChangeArrowheads="1"/>
          </p:cNvSpPr>
          <p:nvPr/>
        </p:nvSpPr>
        <p:spPr bwMode="auto">
          <a:xfrm>
            <a:off x="900113" y="182563"/>
            <a:ext cx="7283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1pPr>
            <a:lvl2pPr marL="742950" indent="-28575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2pPr>
            <a:lvl3pPr marL="11430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3pPr>
            <a:lvl4pPr marL="16002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4pPr>
            <a:lvl5pPr marL="20574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9pPr>
          </a:lstStyle>
          <a:p>
            <a:pPr eaLnBrk="1" hangingPunct="1">
              <a:spcBef>
                <a:spcPts val="750"/>
              </a:spcBef>
            </a:pPr>
            <a:r>
              <a:rPr kumimoji="1" lang="fr-FR" altLang="fr-FR" sz="1200" dirty="0">
                <a:solidFill>
                  <a:srgbClr val="000000"/>
                </a:solidFill>
                <a:latin typeface="Trebuchet MS" panose="020B0603020202020204" pitchFamily="34" charset="0"/>
              </a:rPr>
              <a:t>Sources : </a:t>
            </a:r>
            <a:r>
              <a:rPr lang="fr-FR" sz="1200" dirty="0"/>
              <a:t>DARES 2016 - </a:t>
            </a:r>
            <a:r>
              <a:rPr lang="fr-FR" sz="1200" i="1" dirty="0"/>
              <a:t>Les chiffres clés de l’aide à l’autonomie 2018, </a:t>
            </a:r>
            <a:r>
              <a:rPr lang="fr-FR" sz="1200" dirty="0"/>
              <a:t>CNSA.</a:t>
            </a:r>
            <a:endParaRPr kumimoji="1" lang="fr-FR" altLang="fr-FR" sz="1200" dirty="0">
              <a:solidFill>
                <a:srgbClr val="000000"/>
              </a:solidFill>
              <a:latin typeface="Trebuchet MS" panose="020B0603020202020204" pitchFamily="34" charset="0"/>
            </a:endParaRPr>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b="1" dirty="0">
                <a:solidFill>
                  <a:schemeClr val="tx1"/>
                </a:solidFill>
              </a:rPr>
              <a:t>12 millions de personnes sont touchées par un handicap en France. </a:t>
            </a:r>
          </a:p>
          <a:p>
            <a:pPr algn="l"/>
            <a:endParaRPr lang="fr-FR" sz="1800" b="1" dirty="0">
              <a:solidFill>
                <a:schemeClr val="tx1"/>
              </a:solidFill>
            </a:endParaRPr>
          </a:p>
          <a:p>
            <a:pPr algn="l"/>
            <a:r>
              <a:rPr lang="fr-FR" sz="1800" b="1" dirty="0">
                <a:solidFill>
                  <a:schemeClr val="tx1"/>
                </a:solidFill>
              </a:rPr>
              <a:t>Définition du handicap</a:t>
            </a:r>
            <a:endParaRPr lang="fr-FR" sz="1800" dirty="0">
              <a:solidFill>
                <a:schemeClr val="tx1"/>
              </a:solidFill>
            </a:endParaRPr>
          </a:p>
          <a:p>
            <a:pPr algn="l"/>
            <a:r>
              <a:rPr lang="fr-FR" sz="1800" dirty="0">
                <a:solidFill>
                  <a:schemeClr val="tx1"/>
                </a:solidFill>
              </a:rPr>
              <a:t>« Constitue un handicap, 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d’un trouble de santé invalidant. » Source : </a:t>
            </a:r>
            <a:r>
              <a:rPr lang="fr-FR" sz="1800" i="1" dirty="0">
                <a:solidFill>
                  <a:schemeClr val="tx1"/>
                </a:solidFill>
                <a:hlinkClick r:id="rId3" tooltip=" (nouvelle fenêtre)">
                  <a:extLst>
                    <a:ext uri="{A12FA001-AC4F-418D-AE19-62706E023703}">
                      <ahyp:hlinkClr xmlns:ahyp="http://schemas.microsoft.com/office/drawing/2018/hyperlinkcolor" val="tx"/>
                    </a:ext>
                  </a:extLst>
                </a:hlinkClick>
              </a:rPr>
              <a:t>Loi du 11 février 2005, art. 14</a:t>
            </a:r>
            <a:endParaRPr lang="fr-FR" sz="1800" dirty="0">
              <a:solidFill>
                <a:schemeClr val="tx1"/>
              </a:solidFill>
            </a:endParaRPr>
          </a:p>
          <a:p>
            <a:pPr algn="l"/>
            <a:r>
              <a:rPr lang="fr-FR" sz="1800" b="1" dirty="0">
                <a:solidFill>
                  <a:schemeClr val="tx1"/>
                </a:solidFill>
              </a:rPr>
              <a:t>Classification des handicaps</a:t>
            </a:r>
            <a:endParaRPr lang="fr-FR" sz="1800" dirty="0">
              <a:solidFill>
                <a:schemeClr val="tx1"/>
              </a:solidFill>
            </a:endParaRPr>
          </a:p>
          <a:p>
            <a:pPr algn="l"/>
            <a:r>
              <a:rPr lang="fr-FR" sz="1800" dirty="0">
                <a:solidFill>
                  <a:schemeClr val="tx1"/>
                </a:solidFill>
              </a:rPr>
              <a:t>Une classification des handicaps est établie à l’aide de </a:t>
            </a:r>
            <a:r>
              <a:rPr lang="fr-FR" sz="1800" b="1" dirty="0">
                <a:solidFill>
                  <a:schemeClr val="tx1"/>
                </a:solidFill>
              </a:rPr>
              <a:t>5 grandes catégories</a:t>
            </a:r>
            <a:r>
              <a:rPr lang="fr-FR" sz="1800" dirty="0">
                <a:solidFill>
                  <a:schemeClr val="tx1"/>
                </a:solidFill>
              </a:rPr>
              <a:t> :</a:t>
            </a:r>
          </a:p>
          <a:p>
            <a:pPr algn="l"/>
            <a:r>
              <a:rPr lang="fr-FR" sz="1800" dirty="0">
                <a:solidFill>
                  <a:schemeClr val="tx1"/>
                </a:solidFill>
              </a:rPr>
              <a:t> le handicap </a:t>
            </a:r>
            <a:r>
              <a:rPr lang="fr-FR" sz="1800" b="1" dirty="0">
                <a:solidFill>
                  <a:schemeClr val="tx1"/>
                </a:solidFill>
              </a:rPr>
              <a:t>moteur</a:t>
            </a:r>
            <a:r>
              <a:rPr lang="fr-FR" sz="1800" dirty="0">
                <a:solidFill>
                  <a:schemeClr val="tx1"/>
                </a:solidFill>
              </a:rPr>
              <a:t>,</a:t>
            </a:r>
          </a:p>
          <a:p>
            <a:pPr algn="l"/>
            <a:r>
              <a:rPr lang="fr-FR" sz="1800" dirty="0">
                <a:solidFill>
                  <a:schemeClr val="tx1"/>
                </a:solidFill>
              </a:rPr>
              <a:t> le handicap </a:t>
            </a:r>
            <a:r>
              <a:rPr lang="fr-FR" sz="1800" b="1" dirty="0">
                <a:solidFill>
                  <a:schemeClr val="tx1"/>
                </a:solidFill>
              </a:rPr>
              <a:t>sensoriel</a:t>
            </a:r>
            <a:r>
              <a:rPr lang="fr-FR" sz="1800" dirty="0">
                <a:solidFill>
                  <a:schemeClr val="tx1"/>
                </a:solidFill>
              </a:rPr>
              <a:t> (visuel, auditif),</a:t>
            </a:r>
          </a:p>
          <a:p>
            <a:pPr algn="l"/>
            <a:r>
              <a:rPr lang="fr-FR" sz="1800" dirty="0">
                <a:solidFill>
                  <a:schemeClr val="tx1"/>
                </a:solidFill>
              </a:rPr>
              <a:t> le handicap </a:t>
            </a:r>
            <a:r>
              <a:rPr lang="fr-FR" sz="1800" b="1" dirty="0">
                <a:solidFill>
                  <a:schemeClr val="tx1"/>
                </a:solidFill>
              </a:rPr>
              <a:t>psychique</a:t>
            </a:r>
            <a:r>
              <a:rPr lang="fr-FR" sz="1800" dirty="0">
                <a:solidFill>
                  <a:schemeClr val="tx1"/>
                </a:solidFill>
              </a:rPr>
              <a:t> (pathologies perturbant la personnalité),</a:t>
            </a:r>
          </a:p>
          <a:p>
            <a:pPr algn="l"/>
            <a:r>
              <a:rPr lang="fr-FR" sz="1800" dirty="0">
                <a:solidFill>
                  <a:schemeClr val="tx1"/>
                </a:solidFill>
              </a:rPr>
              <a:t> le handicap </a:t>
            </a:r>
            <a:r>
              <a:rPr lang="fr-FR" sz="1800" b="1" dirty="0">
                <a:solidFill>
                  <a:schemeClr val="tx1"/>
                </a:solidFill>
              </a:rPr>
              <a:t>mental</a:t>
            </a:r>
            <a:r>
              <a:rPr lang="fr-FR" sz="1800" dirty="0">
                <a:solidFill>
                  <a:schemeClr val="tx1"/>
                </a:solidFill>
              </a:rPr>
              <a:t> (déficiences intellectuelles)</a:t>
            </a:r>
          </a:p>
          <a:p>
            <a:pPr algn="l"/>
            <a:r>
              <a:rPr lang="fr-FR" sz="1800" dirty="0">
                <a:solidFill>
                  <a:schemeClr val="tx1"/>
                </a:solidFill>
              </a:rPr>
              <a:t> et les </a:t>
            </a:r>
            <a:r>
              <a:rPr lang="fr-FR" sz="1800" b="1" dirty="0">
                <a:solidFill>
                  <a:schemeClr val="tx1"/>
                </a:solidFill>
              </a:rPr>
              <a:t>maladies invalidantes</a:t>
            </a:r>
            <a:r>
              <a:rPr lang="fr-FR" sz="1800" dirty="0">
                <a:solidFill>
                  <a:schemeClr val="tx1"/>
                </a:solidFill>
              </a:rPr>
              <a:t>.</a:t>
            </a: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90D9AC8-3D8D-4638-8B66-748DDD940350}"/>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5715" name="Text Box 5">
            <a:extLst>
              <a:ext uri="{FF2B5EF4-FFF2-40B4-BE49-F238E27FC236}">
                <a16:creationId xmlns:a16="http://schemas.microsoft.com/office/drawing/2014/main" id="{58144FBB-F101-40CB-90E0-FD294EA37EC1}"/>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Consultation : </a:t>
            </a:r>
            <a:r>
              <a:rPr kumimoji="1" lang="fr-FR" altLang="fr-FR" sz="2400" dirty="0">
                <a:solidFill>
                  <a:srgbClr val="37516D"/>
                </a:solidFill>
                <a:latin typeface="Trebuchet MS" panose="020B0603020202020204" pitchFamily="34" charset="0"/>
              </a:rPr>
              <a:t>Principes essentiels</a:t>
            </a:r>
            <a:r>
              <a:rPr kumimoji="1" lang="en-GB" altLang="fr-FR" sz="2400" dirty="0">
                <a:solidFill>
                  <a:srgbClr val="37516D"/>
                </a:solidFill>
                <a:latin typeface="Trebuchet MS" panose="020B0603020202020204" pitchFamily="34" charset="0"/>
              </a:rPr>
              <a:t> </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01241875-BBD7-4198-8290-DFC6C633CC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0B43E79F-AE9B-4069-B75E-80FBEB442C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DAB5EA21-FB72-4CE7-93BF-B6D65C6B30DD}"/>
              </a:ext>
            </a:extLst>
          </p:cNvPr>
          <p:cNvSpPr txBox="1">
            <a:spLocks noChangeArrowheads="1"/>
          </p:cNvSpPr>
          <p:nvPr/>
        </p:nvSpPr>
        <p:spPr bwMode="auto">
          <a:xfrm>
            <a:off x="4913700" y="206185"/>
            <a:ext cx="1584325" cy="3397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Consultation</a:t>
            </a:r>
          </a:p>
        </p:txBody>
      </p:sp>
      <p:sp>
        <p:nvSpPr>
          <p:cNvPr id="5" name="Rectangle 3">
            <a:extLst>
              <a:ext uri="{FF2B5EF4-FFF2-40B4-BE49-F238E27FC236}">
                <a16:creationId xmlns:a16="http://schemas.microsoft.com/office/drawing/2014/main" id="{A34C83D0-5A9B-446F-90E8-D40D2939B086}"/>
              </a:ext>
            </a:extLst>
          </p:cNvPr>
          <p:cNvSpPr>
            <a:spLocks noChangeArrowheads="1"/>
          </p:cNvSpPr>
          <p:nvPr/>
        </p:nvSpPr>
        <p:spPr bwMode="auto">
          <a:xfrm>
            <a:off x="6273031" y="2640462"/>
            <a:ext cx="266571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dirty="0"/>
              <a:t>La consultation est possible quel que soit le mode d’orientation de l’écran ;</a:t>
            </a:r>
          </a:p>
          <a:p>
            <a:r>
              <a:rPr lang="fr-FR" dirty="0"/>
              <a:t>Le contenu proposé reste le même quel que soit le mode d’orientation de l’écran utilisé même si sa présentation et le moyen d’y accéder peut différer.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latin typeface="+mn-lt"/>
            </a:endParaRPr>
          </a:p>
        </p:txBody>
      </p:sp>
      <p:pic>
        <p:nvPicPr>
          <p:cNvPr id="2" name="Image 1">
            <a:extLst>
              <a:ext uri="{FF2B5EF4-FFF2-40B4-BE49-F238E27FC236}">
                <a16:creationId xmlns:a16="http://schemas.microsoft.com/office/drawing/2014/main" id="{234E6883-58E8-4F2E-A588-90AF6EEAEAB8}"/>
              </a:ext>
            </a:extLst>
          </p:cNvPr>
          <p:cNvPicPr>
            <a:picLocks noChangeAspect="1"/>
          </p:cNvPicPr>
          <p:nvPr/>
        </p:nvPicPr>
        <p:blipFill>
          <a:blip r:embed="rId5"/>
          <a:stretch>
            <a:fillRect/>
          </a:stretch>
        </p:blipFill>
        <p:spPr>
          <a:xfrm>
            <a:off x="136342" y="2336583"/>
            <a:ext cx="5469255" cy="3554730"/>
          </a:xfrm>
          <a:prstGeom prst="rect">
            <a:avLst/>
          </a:prstGeom>
        </p:spPr>
      </p:pic>
    </p:spTree>
    <p:extLst>
      <p:ext uri="{BB962C8B-B14F-4D97-AF65-F5344CB8AC3E}">
        <p14:creationId xmlns:p14="http://schemas.microsoft.com/office/powerpoint/2010/main" val="28288746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DD7295-A6DA-4BF0-AE8E-EEAF03D768DE}"/>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solidFill>
                  <a:srgbClr val="37516D"/>
                </a:solidFill>
                <a:latin typeface="Trebuchet MS" panose="020B0603020202020204" pitchFamily="34" charset="0"/>
              </a:rPr>
              <a:t>Sensibilisation à la vérification de l'accessibilité </a:t>
            </a:r>
            <a:br>
              <a:rPr lang="fr-FR" altLang="fr-FR" dirty="0">
                <a:solidFill>
                  <a:srgbClr val="37516D"/>
                </a:solidFill>
                <a:latin typeface="Trebuchet MS" panose="020B0603020202020204" pitchFamily="34" charset="0"/>
              </a:rPr>
            </a:br>
            <a:r>
              <a:rPr lang="fr-FR" altLang="fr-FR" dirty="0">
                <a:solidFill>
                  <a:srgbClr val="37516D"/>
                </a:solidFill>
                <a:latin typeface="Trebuchet MS" panose="020B0603020202020204" pitchFamily="34" charset="0"/>
              </a:rPr>
              <a:t>d'un site Web avec le RGAA</a:t>
            </a:r>
            <a:endParaRPr lang="fr-FR" altLang="fr-FR" dirty="0"/>
          </a:p>
        </p:txBody>
      </p:sp>
      <p:sp>
        <p:nvSpPr>
          <p:cNvPr id="15363" name="ZoneTexte 7">
            <a:extLst>
              <a:ext uri="{FF2B5EF4-FFF2-40B4-BE49-F238E27FC236}">
                <a16:creationId xmlns:a16="http://schemas.microsoft.com/office/drawing/2014/main" id="{96EFEDFD-6CD3-44B2-A79D-A00526542FFB}"/>
              </a:ext>
            </a:extLst>
          </p:cNvPr>
          <p:cNvSpPr txBox="1">
            <a:spLocks noChangeArrowheads="1"/>
          </p:cNvSpPr>
          <p:nvPr/>
        </p:nvSpPr>
        <p:spPr bwMode="auto">
          <a:xfrm>
            <a:off x="376313" y="6084194"/>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dirty="0">
                <a:latin typeface="Times New Roman" panose="02020603050405020304" pitchFamily="18" charset="0"/>
              </a:rPr>
              <a:t>Sébastien Lardeux –  Novembre 2021</a:t>
            </a:r>
          </a:p>
        </p:txBody>
      </p:sp>
      <p:sp>
        <p:nvSpPr>
          <p:cNvPr id="15364" name="AutoShape 9" descr="data:image/jpeg;base64,/9j/4AAQSkZJRgABAQAAAQABAAD/2wCEAAkGBhQQEBQUDxQVFBQUFRgVEBYPFxQVFBYWFxYbFRQVFBUXHCYeFxwjGhUUIC8hIyctLCwtGB4xNTAqNTIrLCkBCQoKDgwOGg8PGSwiHBw1NSwvLjUvLCwqLC8tNSw1LCwpKS8tLCwqLCoqKjIpKSksLykpKSkpLCksKSksKSwpLP/AABEIAHgAoAMBIgACEQEDEQH/xAAbAAACAwEBAQAAAAAAAAAAAAAABQEDBAIGB//EAEMQAAEDAgMDBwgIBQMFAAAAAAEAAhEDIQQSMQVBURMiMmFxgZEGFDNSkqGx0QcVI0JTYsHwJHKy0uGCoqMWNDWDk//EABkBAQADAQEAAAAAAAAAAAAAAAABAgQDBf/EACgRAAICAQEHAwUAAAAAAAAAAAABAhEDEiExQVOhsdEUUWEiIzJxkf/aAAwDAQACEQMRAD8A+ynFFjmNdHOzlxcYgNv8CFnqbQFV1MYeo0tcSS+mWvEDUAiRuKpxmLa8U3wYLecHAgZKjYNz3e/glfkx5MPwWHY1lTlSyo9wkZYa7Vpubi9+tRtsulHQ23t9h7tLblLC5BWcRmDiDBIhgBcXEaajXeUnf5XUalMPp1ntp5j9o6k7IQATlkjWWkDibawn7HtqCXsiJEPANiLgG8gquthKcO+zZLobGVvOO6eO7shSUFWH8tcOTlzve4tzkU6T+aLBwMTBBIkEyJTzB4ptWmyowy17WvadLOAcLbrELzm2djYh5ptwJoU6dOzhUY27rQ5vMdEAQsH1RtSmIZXw7ATo1ou47zFIcFFmiOGMletL++D3ChzoBJ0FyvAirtCP+9w08ST8OS6xvUv+sR08Zh4IBEgixE76R1Sy3p48yPXwe2OPpjV4t+kg/A+C6Zi2OMNcCdLcb29xXharcfcDF4YH819b/gi8Se9dNp7Qa4zi8PMZ+aIOWJn0RmyWPTx5kevg9w/GMBILhI1HbcKBjqfrt8f3xHivDVKW0ST/ABmF4CRNxrfk/wBypfS2hlBGKw17AxI6wIpJY9PHmR6+D3dTENb0iBeO/gufPGesN3viPiF4cHaB1xmGdJ5kTxsAOSMq47D2tNsRhgN3N0/4+oeCWT6ePMj18HqMXtumwAjng+oR8SVR/wBRt/Dd7VLu++l2ytkYhoqHaT2VmgA0xQaZETmkBoJ+7Guiuq+btHoax6m06pNrcFJnnDS6Tv8AQy+tHfgVvBn9yznynYCQWPBFiDlkRrN1Zhdm0ajA4MeAdz87XC8XabhWDYFHXJrrcoUIwW221Xhoa4Eg6xFuwpismH2XTpuDmNg9pWtAL6OHBcWvBOUkSNDImHeM95HbTUpvw92c5mgGrhwBH3u2QU0YwNECwVfSf1NH+4/If1IBY7FOyZ31qdNk3c7K0tk2Bm09UrZRpnQEuIsXv3cQ0cf3ded+kzDZ9n4n8rKbx/pqFNPJfanL4WhVJ9LSa5xPrtGV/jBPcVXV9Wk7vD9lZfmuw5p0w0QNyrBzOnc2w63HXwFu8qC8vs2w3u/t49qtYwAQNArHAXtxToHo7gZYrSDpcHIpOKO7k7EgTVGvs2NzZWs2Wwet1S4mN9kDZbPzd7j49qApG0TEjkT/AO0RN7Tl6iuhtAnTkiZiOVGm77uptZWfVbLdK0feO7jxR9Vst0rRBzGbdfh4BAVv2gR+FeYmqBIBgEc1SzaE/hW6RFUGB7KsGzGTPO9oxpFhoNNyj6pZfpX15zkBFLGknnckBfMW1JiDBtlG+yu8+pxOdntN+fWFFHANbpJ16RLtTO9Wmg31R4BAcvqgtkOtxZzt+7WUt50+kd/86vz7EyrENaTOQAEkgC3EpdhqzTB5cEHQFxafe7tUONkp0dsAHTdUM6ZRUHzV9HEMbMcof5m1Dp2hWDCg3zPM6c4qfNbzmfrPSMeChRSDbZ3TrB2k24gj4q1QpViDmVU6iCSQSCdcpN/0XeZQaoaJPuBPwQGbG7MZWp1KdWXNqtyP3HLfQgWNzdc7J2LSw1FtGi37NhloeS4gkzMu61pONb1+y75KynVDhI06wR7iorbZbVLTpvYdIUoUlTBisC97pD4HDn/l4PHA7t/bNQ2W/LHKcPX3f654+7vaIQspNC7D7MI6b3O7C8X36uK3tECOHFdIQhuyJRKlCEESiVKEBVXjKcwkQQREyDujel1PGUabBkpvyiwDaT546ESt2PqllJ7m6hpIXx/yW+kfEYnCmriMQ6m8ueGNpU2FlgMs5gTvvdSk3uFpbz6m/wAoabZlle1rUKx0ANobexH7mGgK+O47y6xdOP4mC6MrXNYXEE9LojK3rcl+I+knHCg+qzENOQOlppAEOaYg8FGwH3IlErzPkDt+pjcFTq1ozuawnLYS5oJ969HmQFcqDhGuu4SRob7uxc5lY0Et5pAvvE/qEAsfisM1xkGQSDDauoMbhdNMNUa5gLOidLEe4pRW2I3nE02XJc4kuAk9J3SgTJ4Jls2gGUmtaAAJjKSRczYknihZ1wNSEIQqCEIQAhCEAIQhASoQhAZdq+gqfylfCPou2a+ts52Wm52Wscrqb2Me10NmC8QRcL75i6Odjm+sCF812P8ARjiMDTNPC4mrTp5i6A+lqbTelOgHgpQPI+UGyWYb0rMVTzODg5tSi6XEZoL8pJMXO9ea2hUY2hiRSz5X5i0OcHADrsJPyC+kbV8gq+KP8RiK9SNMxpbhE+iXI+h976PJ8q7IRf0Ga+t+SlKS3FotbdR6P6Jf/GUv5Kf9AXspSXyU8njgcK2kTOXK1t5MNaGiTAk2mwTfMoKlcrTh+iscrXhej3oCipsim5pbBgiDDn6btSoFalhmtpkkADmzJPityw7W2fyzIEZgZbPvCAk7ZpDV3ud8lH13R9f3H5JZ9R1Yghh7XOVbvJ6odMg7CVIHVPa1NxhpJP5WuP6Kzz1vB3sP+SXbH2U+k8ufEFsWM7wf0ThQCjz1vB3sP+SPPW8Hew/5K9EoCjz1vB3sP+SPPW8Hew/5K+VKAz+et4O9h/yR563g72H/ACWhCArpVg7SbcQR8VYoVQxLS7LN+CAuQstXaNNpcHOALAC7WwOnb3Kae0KbjlDgTLgBfVsB3xCAsxGnessrRiuj3rJKArlbsH0e8pdKYYHod5QGhAQhACTUNvs5Usc5pc6oGsY088NIMOe0gR0Tx4pbtzbGPY5zaOGGS8VGnOcvGBoTwgrzWDrYx1XPSo53AyXEZiOMOqDm6mwWPJnqSSTNEMVq20fUFVVrhjC51mtEuPAbz2BV7PrPfTDqzOTeekzMHR3hW1aIewtdo5pa7sIg+4rXdq0cBHiBUxNR3m9ZraeXK5wkvY4ZgcgBgz1+qlmzPLdlKv5riJL+ULGPYBlJJAaMgPN1HHVK2bOriaDc5ycxwp80FocSCYEXDpvxW/ZH0eluJZXrvb9m/MxrBcxpmcfHf2rHhnqnbTO2WLUdjR7c7lKg7lK2nAEIQgOKjZBHEQsVLDEnnCCDrA/q1KYKtuHAMy7vcSPDRQ1ZNiTaGKY2uRUDCN+YHNdkOiDvaOG4Kxr8HBLMgDBzjSzDKAJlxbEWAudYTKts5j3S5sk68NIuNDZVjY9IaNH+AIAPEAaDQbkSoN2dPrh9IOboTY8RMAg7wdQVlla8TSDKcNECd3WZWGVJBxKZbP6HeUplNdnej7ygNSpxFUtEtYX9TY4dZVyAgMrMW4mDSeOslnzXHnz/AMGp4s/uV+IxbaYl5gQSSdBAkysz9u0BEVGuJ6IYQ4nuCq5xW9l1t3Ivp4lxIBpuaDvJbA7YK5dinAwKTiNxBbBt1lakKxWxW3brSCQ02151LsnpLtm183RYXG9mupk2jcHdZ8Ct3IN9UeAQ2i0GQADxAEoWuPscUaxdqwt4ZovrwKuRCEKEoUIQAhChyAjlRxVVLHMc9zA4Z23c3eAd/vWF2ErEnLUa1p6PN5w0iTv3+KwbOZG0aokmKQEnUxlEnrWbNmcJRSX5Ou52xY1NSb4K+w82h0O8JZKY7R9H3hKsy0nE4zJxsw/Z95UIQGtCEIDx3lft/K5lIZqfPEvEh4vADRoc06/sV7S2TTwjKdZj3ZuUYXNc/m1TMgOJ3zo7XushC8PNkbyNvgb4KlFLier2bj+WZmAI7dCYBOUm5F4mBotaEL2cbbimzFNVJohClCuVIQpQgBQpQgIUPNkIQGFmOj/KVbMJdtGs6ObyYEgGJ5tpQhZc0FKUL4O+53xS0xl8rwOdp+j7wlGZCFqOB//Z">
            <a:extLst>
              <a:ext uri="{FF2B5EF4-FFF2-40B4-BE49-F238E27FC236}">
                <a16:creationId xmlns:a16="http://schemas.microsoft.com/office/drawing/2014/main" id="{11B54D6F-FF09-495B-B3BD-A71A813E86B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sz="2400">
              <a:latin typeface="Times New Roman" panose="02020603050405020304" pitchFamily="18" charset="0"/>
            </a:endParaRPr>
          </a:p>
        </p:txBody>
      </p:sp>
      <p:sp>
        <p:nvSpPr>
          <p:cNvPr id="15365" name="AutoShape 11" descr="data:image/jpeg;base64,/9j/4AAQSkZJRgABAQAAAQABAAD/2wCEAAkGBhQQEBQUDxQVFBQUFRgVEBYPFxQVFBYWFxYbFRQVFBUXHCYeFxwjGhUUIC8hIyctLCwtGB4xNTAqNTIrLCkBCQoKDgwOGg8PGSwiHBw1NSwvLjUvLCwqLC8tNSw1LCwpKS8tLCwqLCoqKjIpKSksLykpKSkpLCksKSksKSwpLP/AABEIAHgAoAMBIgACEQEDEQH/xAAbAAACAwEBAQAAAAAAAAAAAAAABQEDBAIGB//EAEMQAAEDAgMDBwgIBQMFAAAAAAEAAhEDIQQSMQVBURMiMmFxgZEGFDNSkqGx0QcVI0JTYsHwJHKy0uGCoqMWNDWDk//EABkBAQADAQEAAAAAAAAAAAAAAAABAgQDBf/EACgRAAICAQEHAwUAAAAAAAAAAAABAhEDEiExQVOhsdEUUWEiIzJxkf/aAAwDAQACEQMRAD8A+ynFFjmNdHOzlxcYgNv8CFnqbQFV1MYeo0tcSS+mWvEDUAiRuKpxmLa8U3wYLecHAgZKjYNz3e/glfkx5MPwWHY1lTlSyo9wkZYa7Vpubi9+tRtsulHQ23t9h7tLblLC5BWcRmDiDBIhgBcXEaajXeUnf5XUalMPp1ntp5j9o6k7IQATlkjWWkDibawn7HtqCXsiJEPANiLgG8gquthKcO+zZLobGVvOO6eO7shSUFWH8tcOTlzve4tzkU6T+aLBwMTBBIkEyJTzB4ptWmyowy17WvadLOAcLbrELzm2djYh5ptwJoU6dOzhUY27rQ5vMdEAQsH1RtSmIZXw7ATo1ou47zFIcFFmiOGMletL++D3ChzoBJ0FyvAirtCP+9w08ST8OS6xvUv+sR08Zh4IBEgixE76R1Sy3p48yPXwe2OPpjV4t+kg/A+C6Zi2OMNcCdLcb29xXharcfcDF4YH819b/gi8Se9dNp7Qa4zi8PMZ+aIOWJn0RmyWPTx5kevg9w/GMBILhI1HbcKBjqfrt8f3xHivDVKW0ST/ABmF4CRNxrfk/wBypfS2hlBGKw17AxI6wIpJY9PHmR6+D3dTENb0iBeO/gufPGesN3viPiF4cHaB1xmGdJ5kTxsAOSMq47D2tNsRhgN3N0/4+oeCWT6ePMj18HqMXtumwAjng+oR8SVR/wBRt/Dd7VLu++l2ytkYhoqHaT2VmgA0xQaZETmkBoJ+7Guiuq+btHoax6m06pNrcFJnnDS6Tv8AQy+tHfgVvBn9yznynYCQWPBFiDlkRrN1Zhdm0ajA4MeAdz87XC8XabhWDYFHXJrrcoUIwW221Xhoa4Eg6xFuwpismH2XTpuDmNg9pWtAL6OHBcWvBOUkSNDImHeM95HbTUpvw92c5mgGrhwBH3u2QU0YwNECwVfSf1NH+4/If1IBY7FOyZ31qdNk3c7K0tk2Bm09UrZRpnQEuIsXv3cQ0cf3ded+kzDZ9n4n8rKbx/pqFNPJfanL4WhVJ9LSa5xPrtGV/jBPcVXV9Wk7vD9lZfmuw5p0w0QNyrBzOnc2w63HXwFu8qC8vs2w3u/t49qtYwAQNArHAXtxToHo7gZYrSDpcHIpOKO7k7EgTVGvs2NzZWs2Wwet1S4mN9kDZbPzd7j49qApG0TEjkT/AO0RN7Tl6iuhtAnTkiZiOVGm77uptZWfVbLdK0feO7jxR9Vst0rRBzGbdfh4BAVv2gR+FeYmqBIBgEc1SzaE/hW6RFUGB7KsGzGTPO9oxpFhoNNyj6pZfpX15zkBFLGknnckBfMW1JiDBtlG+yu8+pxOdntN+fWFFHANbpJ16RLtTO9Wmg31R4BAcvqgtkOtxZzt+7WUt50+kd/86vz7EyrENaTOQAEkgC3EpdhqzTB5cEHQFxafe7tUONkp0dsAHTdUM6ZRUHzV9HEMbMcof5m1Dp2hWDCg3zPM6c4qfNbzmfrPSMeChRSDbZ3TrB2k24gj4q1QpViDmVU6iCSQSCdcpN/0XeZQaoaJPuBPwQGbG7MZWp1KdWXNqtyP3HLfQgWNzdc7J2LSw1FtGi37NhloeS4gkzMu61pONb1+y75KynVDhI06wR7iorbZbVLTpvYdIUoUlTBisC97pD4HDn/l4PHA7t/bNQ2W/LHKcPX3f654+7vaIQspNC7D7MI6b3O7C8X36uK3tECOHFdIQhuyJRKlCEESiVKEBVXjKcwkQQREyDujel1PGUabBkpvyiwDaT546ESt2PqllJ7m6hpIXx/yW+kfEYnCmriMQ6m8ueGNpU2FlgMs5gTvvdSk3uFpbz6m/wAoabZlle1rUKx0ANobexH7mGgK+O47y6xdOP4mC6MrXNYXEE9LojK3rcl+I+knHCg+qzENOQOlppAEOaYg8FGwH3IlErzPkDt+pjcFTq1ozuawnLYS5oJ969HmQFcqDhGuu4SRob7uxc5lY0Et5pAvvE/qEAsfisM1xkGQSDDauoMbhdNMNUa5gLOidLEe4pRW2I3nE02XJc4kuAk9J3SgTJ4Jls2gGUmtaAAJjKSRczYknihZ1wNSEIQqCEIQAhCEAIQhASoQhAZdq+gqfylfCPou2a+ts52Wm52Wscrqb2Me10NmC8QRcL75i6Odjm+sCF812P8ARjiMDTNPC4mrTp5i6A+lqbTelOgHgpQPI+UGyWYb0rMVTzODg5tSi6XEZoL8pJMXO9ea2hUY2hiRSz5X5i0OcHADrsJPyC+kbV8gq+KP8RiK9SNMxpbhE+iXI+h976PJ8q7IRf0Ga+t+SlKS3FotbdR6P6Jf/GUv5Kf9AXspSXyU8njgcK2kTOXK1t5MNaGiTAk2mwTfMoKlcrTh+iscrXhej3oCipsim5pbBgiDDn6btSoFalhmtpkkADmzJPityw7W2fyzIEZgZbPvCAk7ZpDV3ud8lH13R9f3H5JZ9R1Yghh7XOVbvJ6odMg7CVIHVPa1NxhpJP5WuP6Kzz1vB3sP+SXbH2U+k8ufEFsWM7wf0ThQCjz1vB3sP+SPPW8Hew/5K9EoCjz1vB3sP+SPPW8Hew/5K+VKAz+et4O9h/yR563g72H/ACWhCArpVg7SbcQR8VYoVQxLS7LN+CAuQstXaNNpcHOALAC7WwOnb3Kae0KbjlDgTLgBfVsB3xCAsxGnessrRiuj3rJKArlbsH0e8pdKYYHod5QGhAQhACTUNvs5Usc5pc6oGsY088NIMOe0gR0Tx4pbtzbGPY5zaOGGS8VGnOcvGBoTwgrzWDrYx1XPSo53AyXEZiOMOqDm6mwWPJnqSSTNEMVq20fUFVVrhjC51mtEuPAbz2BV7PrPfTDqzOTeekzMHR3hW1aIewtdo5pa7sIg+4rXdq0cBHiBUxNR3m9ZraeXK5wkvY4ZgcgBgz1+qlmzPLdlKv5riJL+ULGPYBlJJAaMgPN1HHVK2bOriaDc5ycxwp80FocSCYEXDpvxW/ZH0eluJZXrvb9m/MxrBcxpmcfHf2rHhnqnbTO2WLUdjR7c7lKg7lK2nAEIQgOKjZBHEQsVLDEnnCCDrA/q1KYKtuHAMy7vcSPDRQ1ZNiTaGKY2uRUDCN+YHNdkOiDvaOG4Kxr8HBLMgDBzjSzDKAJlxbEWAudYTKts5j3S5sk68NIuNDZVjY9IaNH+AIAPEAaDQbkSoN2dPrh9IOboTY8RMAg7wdQVlla8TSDKcNECd3WZWGVJBxKZbP6HeUplNdnej7ygNSpxFUtEtYX9TY4dZVyAgMrMW4mDSeOslnzXHnz/AMGp4s/uV+IxbaYl5gQSSdBAkysz9u0BEVGuJ6IYQ4nuCq5xW9l1t3Ivp4lxIBpuaDvJbA7YK5dinAwKTiNxBbBt1lakKxWxW3brSCQ02151LsnpLtm183RYXG9mupk2jcHdZ8Ct3IN9UeAQ2i0GQADxAEoWuPscUaxdqwt4ZovrwKuRCEKEoUIQAhChyAjlRxVVLHMc9zA4Z23c3eAd/vWF2ErEnLUa1p6PN5w0iTv3+KwbOZG0aokmKQEnUxlEnrWbNmcJRSX5Ou52xY1NSb4K+w82h0O8JZKY7R9H3hKsy0nE4zJxsw/Z95UIQGtCEIDx3lft/K5lIZqfPEvEh4vADRoc06/sV7S2TTwjKdZj3ZuUYXNc/m1TMgOJ3zo7XushC8PNkbyNvgb4KlFLier2bj+WZmAI7dCYBOUm5F4mBotaEL2cbbimzFNVJohClCuVIQpQgBQpQgIUPNkIQGFmOj/KVbMJdtGs6ObyYEgGJ5tpQhZc0FKUL4O+53xS0xl8rwOdp+j7wlGZCFqOB//Z">
            <a:extLst>
              <a:ext uri="{FF2B5EF4-FFF2-40B4-BE49-F238E27FC236}">
                <a16:creationId xmlns:a16="http://schemas.microsoft.com/office/drawing/2014/main" id="{839E4CEB-0B82-4853-8B0D-02F069B84DE2}"/>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sz="2400">
              <a:latin typeface="Times New Roman" panose="02020603050405020304" pitchFamily="18" charset="0"/>
            </a:endParaRPr>
          </a:p>
        </p:txBody>
      </p:sp>
      <p:sp>
        <p:nvSpPr>
          <p:cNvPr id="15366" name="AutoShape 14" descr="9k=">
            <a:extLst>
              <a:ext uri="{FF2B5EF4-FFF2-40B4-BE49-F238E27FC236}">
                <a16:creationId xmlns:a16="http://schemas.microsoft.com/office/drawing/2014/main" id="{05364597-C38D-49E2-A5D0-62ECDB23A8D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7" name="AutoShape 16" descr="Flag_of_Burkina_Faso">
            <a:extLst>
              <a:ext uri="{FF2B5EF4-FFF2-40B4-BE49-F238E27FC236}">
                <a16:creationId xmlns:a16="http://schemas.microsoft.com/office/drawing/2014/main" id="{80697B6E-0078-4B8A-BA2D-C40B40DDD47D}"/>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8" name="AutoShape 18" descr="Flag_of_Burkina_Faso">
            <a:extLst>
              <a:ext uri="{FF2B5EF4-FFF2-40B4-BE49-F238E27FC236}">
                <a16:creationId xmlns:a16="http://schemas.microsoft.com/office/drawing/2014/main" id="{3320EB59-2643-42B8-9139-A98CE6E0F859}"/>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sp>
        <p:nvSpPr>
          <p:cNvPr id="15369" name="AutoShape 20" descr="9k=">
            <a:extLst>
              <a:ext uri="{FF2B5EF4-FFF2-40B4-BE49-F238E27FC236}">
                <a16:creationId xmlns:a16="http://schemas.microsoft.com/office/drawing/2014/main" id="{AD5253F5-130B-4A2B-B9F2-0E358636EB2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fr-FR" altLang="fr-FR">
              <a:latin typeface="Times New Roman" panose="02020603050405020304" pitchFamily="18" charset="0"/>
            </a:endParaRPr>
          </a:p>
        </p:txBody>
      </p:sp>
      <p:pic>
        <p:nvPicPr>
          <p:cNvPr id="15374" name="Picture 14" descr="Afficher l’image source">
            <a:extLst>
              <a:ext uri="{FF2B5EF4-FFF2-40B4-BE49-F238E27FC236}">
                <a16:creationId xmlns:a16="http://schemas.microsoft.com/office/drawing/2014/main" id="{E926920C-B6D4-4FDB-B23B-70739CC37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002093"/>
            <a:ext cx="4191000" cy="2598420"/>
          </a:xfrm>
          <a:prstGeom prst="rect">
            <a:avLst/>
          </a:prstGeom>
          <a:noFill/>
          <a:extLst>
            <a:ext uri="{909E8E84-426E-40DD-AFC4-6F175D3DCCD1}">
              <a14:hiddenFill xmlns:a14="http://schemas.microsoft.com/office/drawing/2010/main">
                <a:solidFill>
                  <a:srgbClr val="FFFFFF"/>
                </a:solidFill>
              </a14:hiddenFill>
            </a:ext>
          </a:extLst>
        </p:spPr>
      </p:pic>
      <p:pic>
        <p:nvPicPr>
          <p:cNvPr id="15377" name="Image 48" descr="Logo VYV">
            <a:extLst>
              <a:ext uri="{FF2B5EF4-FFF2-40B4-BE49-F238E27FC236}">
                <a16:creationId xmlns:a16="http://schemas.microsoft.com/office/drawing/2014/main" id="{A6BBD0E5-02BA-4A0F-9B22-1FD7AD4131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04048" y="5878841"/>
            <a:ext cx="1196975" cy="64770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4" descr="Groupe VYV">
            <a:extLst>
              <a:ext uri="{FF2B5EF4-FFF2-40B4-BE49-F238E27FC236}">
                <a16:creationId xmlns:a16="http://schemas.microsoft.com/office/drawing/2014/main" id="{E708157F-D1EC-435E-B675-67ADAFA1BD4A}"/>
              </a:ext>
            </a:extLst>
          </p:cNvPr>
          <p:cNvSpPr>
            <a:spLocks noChangeAspect="1" noChangeArrowheads="1"/>
          </p:cNvSpPr>
          <p:nvPr/>
        </p:nvSpPr>
        <p:spPr bwMode="auto">
          <a:xfrm>
            <a:off x="6516216" y="44816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pic>
        <p:nvPicPr>
          <p:cNvPr id="15375" name="Image 3">
            <a:extLst>
              <a:ext uri="{FF2B5EF4-FFF2-40B4-BE49-F238E27FC236}">
                <a16:creationId xmlns:a16="http://schemas.microsoft.com/office/drawing/2014/main" id="{41397AFD-514E-494E-9589-8E8409F187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E1A2A3B7-AC8C-4B78-963E-267723817D9D}"/>
              </a:ext>
            </a:extLst>
          </p:cNvPr>
          <p:cNvSpPr>
            <a:spLocks noChangeArrowheads="1"/>
          </p:cNvSpPr>
          <p:nvPr/>
        </p:nvSpPr>
        <p:spPr bwMode="auto">
          <a:xfrm>
            <a:off x="6516216" y="448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19">
            <a:extLst>
              <a:ext uri="{FF2B5EF4-FFF2-40B4-BE49-F238E27FC236}">
                <a16:creationId xmlns:a16="http://schemas.microsoft.com/office/drawing/2014/main" id="{1F1C68B8-08A1-4DB3-870B-C71F4B6237B5}"/>
              </a:ext>
            </a:extLst>
          </p:cNvPr>
          <p:cNvSpPr>
            <a:spLocks noChangeArrowheads="1"/>
          </p:cNvSpPr>
          <p:nvPr/>
        </p:nvSpPr>
        <p:spPr bwMode="auto">
          <a:xfrm>
            <a:off x="6516216" y="5586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Calibri" panose="020F0502020204030204" pitchFamily="34" charset="0"/>
            </a:endParaRPr>
          </a:p>
        </p:txBody>
      </p:sp>
      <p:sp>
        <p:nvSpPr>
          <p:cNvPr id="4" name="Rectangle 20">
            <a:extLst>
              <a:ext uri="{FF2B5EF4-FFF2-40B4-BE49-F238E27FC236}">
                <a16:creationId xmlns:a16="http://schemas.microsoft.com/office/drawing/2014/main" id="{ED6ED18E-F9AB-4FB1-93D7-233BDDE819D1}"/>
              </a:ext>
            </a:extLst>
          </p:cNvPr>
          <p:cNvSpPr>
            <a:spLocks noChangeArrowheads="1"/>
          </p:cNvSpPr>
          <p:nvPr/>
        </p:nvSpPr>
        <p:spPr bwMode="auto">
          <a:xfrm>
            <a:off x="6516216" y="5891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7" name="Rectangle 2">
            <a:extLst>
              <a:ext uri="{FF2B5EF4-FFF2-40B4-BE49-F238E27FC236}">
                <a16:creationId xmlns:a16="http://schemas.microsoft.com/office/drawing/2014/main" id="{7E69FC71-71B4-40C7-8220-CE16EEA1981F}"/>
              </a:ext>
            </a:extLst>
          </p:cNvPr>
          <p:cNvSpPr txBox="1">
            <a:spLocks noChangeArrowheads="1"/>
          </p:cNvSpPr>
          <p:nvPr/>
        </p:nvSpPr>
        <p:spPr bwMode="auto">
          <a:xfrm>
            <a:off x="190029" y="4572893"/>
            <a:ext cx="87487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7500"/>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fr-FR" altLang="fr-FR" dirty="0">
                <a:solidFill>
                  <a:srgbClr val="37516D"/>
                </a:solidFill>
                <a:latin typeface="Trebuchet MS" panose="020B0603020202020204" pitchFamily="34" charset="0"/>
              </a:rPr>
              <a:t>Merci pour votre attention</a:t>
            </a:r>
            <a:endParaRPr lang="fr-FR" altLang="fr-FR" dirty="0"/>
          </a:p>
        </p:txBody>
      </p:sp>
    </p:spTree>
    <p:extLst>
      <p:ext uri="{BB962C8B-B14F-4D97-AF65-F5344CB8AC3E}">
        <p14:creationId xmlns:p14="http://schemas.microsoft.com/office/powerpoint/2010/main" val="238963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simulations de perceptions</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b="1" dirty="0">
                <a:solidFill>
                  <a:schemeClr val="tx1"/>
                </a:solidFill>
              </a:rPr>
              <a:t>Daltonisme </a:t>
            </a:r>
          </a:p>
          <a:p>
            <a:pPr algn="l"/>
            <a:endParaRPr lang="fr-FR" sz="1800" b="1" dirty="0">
              <a:solidFill>
                <a:schemeClr val="tx1"/>
              </a:solidFill>
            </a:endParaRP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D162863-E329-460F-A869-3A519CF796AE}"/>
              </a:ext>
            </a:extLst>
          </p:cNvPr>
          <p:cNvPicPr>
            <a:picLocks noChangeAspect="1"/>
          </p:cNvPicPr>
          <p:nvPr/>
        </p:nvPicPr>
        <p:blipFill>
          <a:blip r:embed="rId5"/>
          <a:stretch>
            <a:fillRect/>
          </a:stretch>
        </p:blipFill>
        <p:spPr>
          <a:xfrm>
            <a:off x="2524919" y="1484784"/>
            <a:ext cx="4033838" cy="2209800"/>
          </a:xfrm>
          <a:prstGeom prst="rect">
            <a:avLst/>
          </a:prstGeom>
        </p:spPr>
      </p:pic>
      <p:pic>
        <p:nvPicPr>
          <p:cNvPr id="3" name="Image 2">
            <a:extLst>
              <a:ext uri="{FF2B5EF4-FFF2-40B4-BE49-F238E27FC236}">
                <a16:creationId xmlns:a16="http://schemas.microsoft.com/office/drawing/2014/main" id="{4D9C8998-26E1-40F3-BC60-51B9D5D059B8}"/>
              </a:ext>
            </a:extLst>
          </p:cNvPr>
          <p:cNvPicPr>
            <a:picLocks noChangeAspect="1"/>
          </p:cNvPicPr>
          <p:nvPr/>
        </p:nvPicPr>
        <p:blipFill>
          <a:blip r:embed="rId6"/>
          <a:stretch>
            <a:fillRect/>
          </a:stretch>
        </p:blipFill>
        <p:spPr>
          <a:xfrm>
            <a:off x="827584" y="3833875"/>
            <a:ext cx="3181350" cy="1738313"/>
          </a:xfrm>
          <a:prstGeom prst="rect">
            <a:avLst/>
          </a:prstGeom>
        </p:spPr>
      </p:pic>
      <p:pic>
        <p:nvPicPr>
          <p:cNvPr id="4" name="Image 3">
            <a:extLst>
              <a:ext uri="{FF2B5EF4-FFF2-40B4-BE49-F238E27FC236}">
                <a16:creationId xmlns:a16="http://schemas.microsoft.com/office/drawing/2014/main" id="{1D60A308-FA8F-4750-9EFE-3AEE434965FD}"/>
              </a:ext>
            </a:extLst>
          </p:cNvPr>
          <p:cNvPicPr>
            <a:picLocks noChangeAspect="1"/>
          </p:cNvPicPr>
          <p:nvPr/>
        </p:nvPicPr>
        <p:blipFill>
          <a:blip r:embed="rId7"/>
          <a:stretch>
            <a:fillRect/>
          </a:stretch>
        </p:blipFill>
        <p:spPr>
          <a:xfrm>
            <a:off x="4821751" y="3803368"/>
            <a:ext cx="3833813" cy="1881188"/>
          </a:xfrm>
          <a:prstGeom prst="rect">
            <a:avLst/>
          </a:prstGeom>
        </p:spPr>
      </p:pic>
    </p:spTree>
    <p:extLst>
      <p:ext uri="{BB962C8B-B14F-4D97-AF65-F5344CB8AC3E}">
        <p14:creationId xmlns:p14="http://schemas.microsoft.com/office/powerpoint/2010/main" val="3752350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simulations de perceptions</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b="1" dirty="0">
                <a:solidFill>
                  <a:schemeClr val="tx1"/>
                </a:solidFill>
              </a:rPr>
              <a:t>Malvoyance (DMLA)</a:t>
            </a:r>
          </a:p>
          <a:p>
            <a:pPr algn="l"/>
            <a:endParaRPr lang="fr-FR" sz="1800" b="1" dirty="0">
              <a:solidFill>
                <a:schemeClr val="tx1"/>
              </a:solidFill>
            </a:endParaRP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0E56CDDE-FA68-4C7E-B22B-459795205D95}"/>
              </a:ext>
            </a:extLst>
          </p:cNvPr>
          <p:cNvPicPr>
            <a:picLocks noChangeAspect="1"/>
          </p:cNvPicPr>
          <p:nvPr/>
        </p:nvPicPr>
        <p:blipFill>
          <a:blip r:embed="rId5"/>
          <a:stretch>
            <a:fillRect/>
          </a:stretch>
        </p:blipFill>
        <p:spPr>
          <a:xfrm>
            <a:off x="2545715" y="1308348"/>
            <a:ext cx="4719638" cy="2552700"/>
          </a:xfrm>
          <a:prstGeom prst="rect">
            <a:avLst/>
          </a:prstGeom>
        </p:spPr>
      </p:pic>
      <p:pic>
        <p:nvPicPr>
          <p:cNvPr id="6" name="Image 5">
            <a:extLst>
              <a:ext uri="{FF2B5EF4-FFF2-40B4-BE49-F238E27FC236}">
                <a16:creationId xmlns:a16="http://schemas.microsoft.com/office/drawing/2014/main" id="{B92E2642-4FBF-4E9D-9F01-BD7C7D758BFF}"/>
              </a:ext>
            </a:extLst>
          </p:cNvPr>
          <p:cNvPicPr>
            <a:picLocks noChangeAspect="1"/>
          </p:cNvPicPr>
          <p:nvPr/>
        </p:nvPicPr>
        <p:blipFill>
          <a:blip r:embed="rId6"/>
          <a:stretch>
            <a:fillRect/>
          </a:stretch>
        </p:blipFill>
        <p:spPr>
          <a:xfrm>
            <a:off x="536749" y="4563301"/>
            <a:ext cx="3124200" cy="1371600"/>
          </a:xfrm>
          <a:prstGeom prst="rect">
            <a:avLst/>
          </a:prstGeom>
        </p:spPr>
      </p:pic>
      <p:sp>
        <p:nvSpPr>
          <p:cNvPr id="10" name="ZoneTexte 9">
            <a:extLst>
              <a:ext uri="{FF2B5EF4-FFF2-40B4-BE49-F238E27FC236}">
                <a16:creationId xmlns:a16="http://schemas.microsoft.com/office/drawing/2014/main" id="{DB2B60CE-EEFA-4D8A-960F-453986FD998C}"/>
              </a:ext>
            </a:extLst>
          </p:cNvPr>
          <p:cNvSpPr txBox="1"/>
          <p:nvPr/>
        </p:nvSpPr>
        <p:spPr>
          <a:xfrm>
            <a:off x="593090" y="3891087"/>
            <a:ext cx="2401416" cy="923330"/>
          </a:xfrm>
          <a:prstGeom prst="rect">
            <a:avLst/>
          </a:prstGeom>
          <a:noFill/>
        </p:spPr>
        <p:txBody>
          <a:bodyPr wrap="square" rtlCol="0">
            <a:spAutoFit/>
          </a:bodyPr>
          <a:lstStyle/>
          <a:p>
            <a:r>
              <a:rPr lang="fr-FR" sz="1800" b="1" dirty="0">
                <a:solidFill>
                  <a:schemeClr val="tx1"/>
                </a:solidFill>
              </a:rPr>
              <a:t>Malvoyance (Cataracte)</a:t>
            </a:r>
          </a:p>
          <a:p>
            <a:endParaRPr lang="fr-FR" dirty="0"/>
          </a:p>
        </p:txBody>
      </p:sp>
      <p:pic>
        <p:nvPicPr>
          <p:cNvPr id="11" name="Image 10">
            <a:extLst>
              <a:ext uri="{FF2B5EF4-FFF2-40B4-BE49-F238E27FC236}">
                <a16:creationId xmlns:a16="http://schemas.microsoft.com/office/drawing/2014/main" id="{D3D5DBD2-3B65-466F-BAB9-66D010C6B9F5}"/>
              </a:ext>
            </a:extLst>
          </p:cNvPr>
          <p:cNvPicPr>
            <a:picLocks noChangeAspect="1"/>
          </p:cNvPicPr>
          <p:nvPr/>
        </p:nvPicPr>
        <p:blipFill>
          <a:blip r:embed="rId7"/>
          <a:stretch>
            <a:fillRect/>
          </a:stretch>
        </p:blipFill>
        <p:spPr>
          <a:xfrm>
            <a:off x="5750257" y="3848548"/>
            <a:ext cx="2990850" cy="1863090"/>
          </a:xfrm>
          <a:prstGeom prst="rect">
            <a:avLst/>
          </a:prstGeom>
        </p:spPr>
      </p:pic>
      <p:sp>
        <p:nvSpPr>
          <p:cNvPr id="13" name="ZoneTexte 12">
            <a:extLst>
              <a:ext uri="{FF2B5EF4-FFF2-40B4-BE49-F238E27FC236}">
                <a16:creationId xmlns:a16="http://schemas.microsoft.com/office/drawing/2014/main" id="{957BC899-D4AE-45DD-B4B5-F2E981AC16F1}"/>
              </a:ext>
            </a:extLst>
          </p:cNvPr>
          <p:cNvSpPr txBox="1"/>
          <p:nvPr/>
        </p:nvSpPr>
        <p:spPr>
          <a:xfrm>
            <a:off x="4259584" y="4511001"/>
            <a:ext cx="1635304" cy="1200329"/>
          </a:xfrm>
          <a:prstGeom prst="rect">
            <a:avLst/>
          </a:prstGeom>
          <a:noFill/>
        </p:spPr>
        <p:txBody>
          <a:bodyPr wrap="square" rtlCol="0">
            <a:spAutoFit/>
          </a:bodyPr>
          <a:lstStyle/>
          <a:p>
            <a:r>
              <a:rPr lang="fr-FR" sz="1800" b="1" dirty="0">
                <a:solidFill>
                  <a:schemeClr val="tx1"/>
                </a:solidFill>
              </a:rPr>
              <a:t>Malvoyance</a:t>
            </a:r>
          </a:p>
          <a:p>
            <a:r>
              <a:rPr lang="fr-FR" sz="1800" b="1" dirty="0">
                <a:solidFill>
                  <a:schemeClr val="tx1"/>
                </a:solidFill>
              </a:rPr>
              <a:t>(</a:t>
            </a:r>
            <a:r>
              <a:rPr lang="fr-FR" b="1" dirty="0"/>
              <a:t>R</a:t>
            </a:r>
            <a:r>
              <a:rPr lang="fr-FR" sz="1800" b="1" dirty="0">
                <a:solidFill>
                  <a:schemeClr val="tx1"/>
                </a:solidFill>
              </a:rPr>
              <a:t>étinite pigmentaire)</a:t>
            </a:r>
          </a:p>
          <a:p>
            <a:endParaRPr lang="fr-FR" dirty="0"/>
          </a:p>
        </p:txBody>
      </p:sp>
    </p:spTree>
    <p:extLst>
      <p:ext uri="{BB962C8B-B14F-4D97-AF65-F5344CB8AC3E}">
        <p14:creationId xmlns:p14="http://schemas.microsoft.com/office/powerpoint/2010/main" val="247283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simulations de perceptions</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b="1" dirty="0">
                <a:solidFill>
                  <a:schemeClr val="tx1"/>
                </a:solidFill>
              </a:rPr>
              <a:t>Cécité</a:t>
            </a:r>
          </a:p>
          <a:p>
            <a:pPr algn="l"/>
            <a:endParaRPr lang="fr-FR" sz="1800" b="1" dirty="0">
              <a:solidFill>
                <a:schemeClr val="tx1"/>
              </a:solidFill>
            </a:endParaRP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3950BB30-F815-4BE9-9A5F-1927947D5C26}"/>
              </a:ext>
            </a:extLst>
          </p:cNvPr>
          <p:cNvPicPr>
            <a:picLocks noChangeAspect="1"/>
          </p:cNvPicPr>
          <p:nvPr/>
        </p:nvPicPr>
        <p:blipFill>
          <a:blip r:embed="rId5"/>
          <a:stretch>
            <a:fillRect/>
          </a:stretch>
        </p:blipFill>
        <p:spPr>
          <a:xfrm>
            <a:off x="1604962" y="1833562"/>
            <a:ext cx="5934075" cy="3190875"/>
          </a:xfrm>
          <a:prstGeom prst="rect">
            <a:avLst/>
          </a:prstGeom>
        </p:spPr>
      </p:pic>
      <p:pic>
        <p:nvPicPr>
          <p:cNvPr id="3" name="Image 2">
            <a:extLst>
              <a:ext uri="{FF2B5EF4-FFF2-40B4-BE49-F238E27FC236}">
                <a16:creationId xmlns:a16="http://schemas.microsoft.com/office/drawing/2014/main" id="{9E6F039A-4BB4-406B-A868-1896A2B5F004}"/>
              </a:ext>
            </a:extLst>
          </p:cNvPr>
          <p:cNvPicPr>
            <a:picLocks noChangeAspect="1"/>
          </p:cNvPicPr>
          <p:nvPr/>
        </p:nvPicPr>
        <p:blipFill>
          <a:blip r:embed="rId6"/>
          <a:stretch>
            <a:fillRect/>
          </a:stretch>
        </p:blipFill>
        <p:spPr>
          <a:xfrm>
            <a:off x="447450" y="5157786"/>
            <a:ext cx="4591050" cy="866775"/>
          </a:xfrm>
          <a:prstGeom prst="rect">
            <a:avLst/>
          </a:prstGeom>
        </p:spPr>
      </p:pic>
    </p:spTree>
    <p:extLst>
      <p:ext uri="{BB962C8B-B14F-4D97-AF65-F5344CB8AC3E}">
        <p14:creationId xmlns:p14="http://schemas.microsoft.com/office/powerpoint/2010/main" val="1306147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simulations de perceptions</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b="1" dirty="0">
                <a:solidFill>
                  <a:schemeClr val="tx1"/>
                </a:solidFill>
              </a:rPr>
              <a:t>Surdité et Malentendance</a:t>
            </a:r>
          </a:p>
          <a:p>
            <a:pPr algn="l"/>
            <a:endParaRPr lang="fr-FR" sz="1800" b="1" dirty="0">
              <a:solidFill>
                <a:schemeClr val="tx1"/>
              </a:solidFill>
            </a:endParaRP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86A4613-9966-49CF-B3D4-81C7B4FDD8D2}"/>
              </a:ext>
            </a:extLst>
          </p:cNvPr>
          <p:cNvPicPr>
            <a:picLocks noChangeAspect="1"/>
          </p:cNvPicPr>
          <p:nvPr/>
        </p:nvPicPr>
        <p:blipFill>
          <a:blip r:embed="rId5"/>
          <a:stretch>
            <a:fillRect/>
          </a:stretch>
        </p:blipFill>
        <p:spPr>
          <a:xfrm>
            <a:off x="1255871" y="2204864"/>
            <a:ext cx="6632258" cy="2942082"/>
          </a:xfrm>
          <a:prstGeom prst="rect">
            <a:avLst/>
          </a:prstGeom>
        </p:spPr>
      </p:pic>
    </p:spTree>
    <p:extLst>
      <p:ext uri="{BB962C8B-B14F-4D97-AF65-F5344CB8AC3E}">
        <p14:creationId xmlns:p14="http://schemas.microsoft.com/office/powerpoint/2010/main" val="398964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F047618-CDB9-4B77-83BB-6D3B9072CD20}"/>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Définition </a:t>
            </a:r>
            <a:br>
              <a:rPr lang="en-GB" altLang="fr-FR" dirty="0">
                <a:latin typeface="Trebuchet MS" panose="020B0603020202020204" pitchFamily="34" charset="0"/>
              </a:rPr>
            </a:br>
            <a:br>
              <a:rPr lang="en-GB" altLang="fr-FR" dirty="0">
                <a:latin typeface="Trebuchet MS" panose="020B0603020202020204" pitchFamily="34" charset="0"/>
              </a:rPr>
            </a:br>
            <a:endParaRPr lang="fr-FR" altLang="fr-FR" dirty="0"/>
          </a:p>
        </p:txBody>
      </p:sp>
      <p:sp>
        <p:nvSpPr>
          <p:cNvPr id="4" name="Sous-titre 3">
            <a:extLst>
              <a:ext uri="{FF2B5EF4-FFF2-40B4-BE49-F238E27FC236}">
                <a16:creationId xmlns:a16="http://schemas.microsoft.com/office/drawing/2014/main" id="{035A1499-2BD3-4FEC-831D-36C8EF02001D}"/>
              </a:ext>
            </a:extLst>
          </p:cNvPr>
          <p:cNvSpPr>
            <a:spLocks noGrp="1"/>
          </p:cNvSpPr>
          <p:nvPr>
            <p:ph type="subTitle" idx="1"/>
          </p:nvPr>
        </p:nvSpPr>
        <p:spPr>
          <a:xfrm>
            <a:off x="468313" y="1052513"/>
            <a:ext cx="8170862" cy="3279775"/>
          </a:xfrm>
        </p:spPr>
        <p:txBody>
          <a:bodyPr/>
          <a:lstStyle/>
          <a:p>
            <a:pPr marL="342900" indent="-342900" eaLnBrk="1" fontAlgn="auto" hangingPunct="1">
              <a:spcBef>
                <a:spcPts val="800"/>
              </a:spcBef>
              <a:spcAft>
                <a:spcPts val="0"/>
              </a:spcAft>
              <a:defRPr/>
            </a:pPr>
            <a:r>
              <a:rPr lang="fr-FR" dirty="0"/>
              <a:t>"</a:t>
            </a:r>
            <a:r>
              <a:rPr lang="fr-FR" b="1" dirty="0"/>
              <a:t>Mettre le Web et ses services à la disposition de tous les individus</a:t>
            </a:r>
            <a:r>
              <a:rPr lang="fr-FR" dirty="0"/>
              <a:t>, quel que soit leur matériel ou logiciel, leur infrastructure réseau, leur langue maternelle, leur culture, leur localisation géographique, ou leurs aptitudes physiques ou mentales"</a:t>
            </a:r>
            <a:endParaRPr lang="en-GB" dirty="0">
              <a:solidFill>
                <a:schemeClr val="bg2">
                  <a:lumMod val="50000"/>
                  <a:lumOff val="50000"/>
                </a:schemeClr>
              </a:solidFill>
              <a:cs typeface="Arial" pitchFamily="34" charset="0"/>
            </a:endParaRPr>
          </a:p>
          <a:p>
            <a:pPr marL="342900" indent="-342900" eaLnBrk="1" fontAlgn="auto" hangingPunct="1">
              <a:spcBef>
                <a:spcPts val="800"/>
              </a:spcBef>
              <a:spcAft>
                <a:spcPts val="0"/>
              </a:spcAft>
              <a:buFont typeface="Arial"/>
              <a:buNone/>
              <a:defRPr/>
            </a:pPr>
            <a:endParaRPr lang="fr-FR" dirty="0"/>
          </a:p>
        </p:txBody>
      </p:sp>
      <p:pic>
        <p:nvPicPr>
          <p:cNvPr id="23556" name="Picture 8">
            <a:extLst>
              <a:ext uri="{FF2B5EF4-FFF2-40B4-BE49-F238E27FC236}">
                <a16:creationId xmlns:a16="http://schemas.microsoft.com/office/drawing/2014/main" id="{EC482BBF-6B03-41F4-A9BE-E3F536985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19088"/>
            <a:ext cx="822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a:extLst>
              <a:ext uri="{FF2B5EF4-FFF2-40B4-BE49-F238E27FC236}">
                <a16:creationId xmlns:a16="http://schemas.microsoft.com/office/drawing/2014/main" id="{A8F23AA4-07AF-4365-A93F-3B5E6FAB1623}"/>
              </a:ext>
            </a:extLst>
          </p:cNvPr>
          <p:cNvSpPr>
            <a:spLocks noChangeArrowheads="1"/>
          </p:cNvSpPr>
          <p:nvPr/>
        </p:nvSpPr>
        <p:spPr bwMode="auto">
          <a:xfrm>
            <a:off x="719138" y="4484688"/>
            <a:ext cx="810101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1pPr>
            <a:lvl2pPr marL="742950" indent="-28575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2pPr>
            <a:lvl3pPr marL="11430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3pPr>
            <a:lvl4pPr marL="16002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4pPr>
            <a:lvl5pPr marL="2057400" indent="-228600">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solidFill>
                  <a:schemeClr val="tx1"/>
                </a:solidFill>
                <a:latin typeface="Calibri" panose="020F0502020204030204" pitchFamily="34" charset="0"/>
              </a:defRPr>
            </a:lvl9pPr>
          </a:lstStyle>
          <a:p>
            <a:pPr eaLnBrk="1" hangingPunct="1">
              <a:spcBef>
                <a:spcPts val="1500"/>
              </a:spcBef>
            </a:pPr>
            <a:r>
              <a:rPr lang="fr-FR" altLang="fr-FR" sz="2400"/>
              <a:t>Tim Berners-Lee, directeur du W3C </a:t>
            </a:r>
          </a:p>
          <a:p>
            <a:pPr eaLnBrk="1" hangingPunct="1">
              <a:spcBef>
                <a:spcPts val="1500"/>
              </a:spcBef>
            </a:pPr>
            <a:r>
              <a:rPr lang="fr-FR" altLang="fr-FR" sz="2400"/>
              <a:t>(consortium de standardisation des technologies Web)</a:t>
            </a:r>
            <a:endParaRPr kumimoji="1" lang="fr-FR" altLang="fr-FR" sz="2400">
              <a:solidFill>
                <a:srgbClr val="000000"/>
              </a:solidFill>
              <a:latin typeface="Times New Roman" panose="02020603050405020304" pitchFamily="18" charset="0"/>
            </a:endParaRPr>
          </a:p>
        </p:txBody>
      </p:sp>
      <p:pic>
        <p:nvPicPr>
          <p:cNvPr id="8" name="Image 48" descr="Logo VYV">
            <a:extLst>
              <a:ext uri="{FF2B5EF4-FFF2-40B4-BE49-F238E27FC236}">
                <a16:creationId xmlns:a16="http://schemas.microsoft.com/office/drawing/2014/main" id="{2913DE43-F1FD-45C5-9CAE-0AC7A5B436E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F0CCDB83-53E4-4DCA-9676-EE7FBBDB534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Quelques simulations de perceptions</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3711683" y="1484784"/>
            <a:ext cx="4915585" cy="4752528"/>
          </a:xfrm>
        </p:spPr>
        <p:txBody>
          <a:bodyPr/>
          <a:lstStyle/>
          <a:p>
            <a:pPr marL="342900" indent="-342900" algn="r" eaLnBrk="1" fontAlgn="auto" hangingPunct="1">
              <a:spcBef>
                <a:spcPts val="800"/>
              </a:spcBef>
              <a:spcAft>
                <a:spcPts val="0"/>
              </a:spcAft>
              <a:defRPr/>
            </a:pPr>
            <a:r>
              <a:rPr lang="fr-FR" sz="1800" b="1" dirty="0">
                <a:solidFill>
                  <a:schemeClr val="tx1"/>
                </a:solidFill>
              </a:rPr>
              <a:t>Handicap moteur</a:t>
            </a:r>
          </a:p>
          <a:p>
            <a:pPr marL="342900" indent="-342900" algn="r" eaLnBrk="1" fontAlgn="auto" hangingPunct="1">
              <a:spcBef>
                <a:spcPts val="800"/>
              </a:spcBef>
              <a:spcAft>
                <a:spcPts val="0"/>
              </a:spcAft>
              <a:defRPr/>
            </a:pPr>
            <a:r>
              <a:rPr kumimoji="1" lang="fr-FR" sz="1800" b="1" dirty="0">
                <a:solidFill>
                  <a:schemeClr val="tx1"/>
                </a:solidFill>
                <a:latin typeface="+mj-lt"/>
              </a:rPr>
              <a:t>		</a:t>
            </a:r>
          </a:p>
          <a:p>
            <a:pPr marL="342900" indent="-342900" algn="r" eaLnBrk="1" fontAlgn="auto" hangingPunct="1">
              <a:spcBef>
                <a:spcPts val="800"/>
              </a:spcBef>
              <a:spcAft>
                <a:spcPts val="0"/>
              </a:spcAft>
              <a:defRPr/>
            </a:pPr>
            <a:r>
              <a:rPr kumimoji="1" lang="fr-FR" sz="1800" dirty="0">
                <a:solidFill>
                  <a:schemeClr val="tx1"/>
                </a:solidFill>
                <a:latin typeface="+mj-lt"/>
              </a:rPr>
              <a:t>Certains utilisateurs ne peuvent pas utiliser la souris ou l’écran tactile, ou difficilement.</a:t>
            </a:r>
          </a:p>
          <a:p>
            <a:pPr marL="342900" indent="-342900" algn="r" eaLnBrk="1" fontAlgn="auto" hangingPunct="1">
              <a:spcBef>
                <a:spcPts val="800"/>
              </a:spcBef>
              <a:spcAft>
                <a:spcPts val="0"/>
              </a:spcAft>
              <a:defRPr/>
            </a:pPr>
            <a:endParaRPr kumimoji="1" lang="fr-FR" sz="1800" dirty="0">
              <a:solidFill>
                <a:schemeClr val="tx1"/>
              </a:solidFill>
              <a:latin typeface="+mj-lt"/>
            </a:endParaRPr>
          </a:p>
          <a:p>
            <a:pPr marL="342900" indent="-342900" algn="r" eaLnBrk="1" fontAlgn="auto" hangingPunct="1">
              <a:spcBef>
                <a:spcPts val="800"/>
              </a:spcBef>
              <a:spcAft>
                <a:spcPts val="0"/>
              </a:spcAft>
              <a:defRPr/>
            </a:pPr>
            <a:r>
              <a:rPr kumimoji="1" lang="fr-FR" sz="1800" dirty="0">
                <a:solidFill>
                  <a:schemeClr val="tx1"/>
                </a:solidFill>
                <a:latin typeface="+mj-lt"/>
              </a:rPr>
              <a:t>D’autres utilisateurs apprécient d’alterner la navigation souris et la navigation clavier, car ils développent des douleurs importantes dans les mains.</a:t>
            </a:r>
          </a:p>
          <a:p>
            <a:pPr marL="342900" indent="-342900" eaLnBrk="1" fontAlgn="auto" hangingPunct="1">
              <a:spcBef>
                <a:spcPts val="800"/>
              </a:spcBef>
              <a:spcAft>
                <a:spcPts val="0"/>
              </a:spcAft>
              <a:buFont typeface="Arial"/>
              <a:buNone/>
              <a:defRPr/>
            </a:pPr>
            <a:endParaRPr lang="fr-FR" sz="1800"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F7428F5D-3F4C-4135-B2AF-01A309184E96}"/>
              </a:ext>
            </a:extLst>
          </p:cNvPr>
          <p:cNvPicPr>
            <a:picLocks noChangeAspect="1"/>
          </p:cNvPicPr>
          <p:nvPr/>
        </p:nvPicPr>
        <p:blipFill>
          <a:blip r:embed="rId5"/>
          <a:stretch>
            <a:fillRect/>
          </a:stretch>
        </p:blipFill>
        <p:spPr>
          <a:xfrm>
            <a:off x="490926" y="1264723"/>
            <a:ext cx="3577019" cy="5192649"/>
          </a:xfrm>
          <a:prstGeom prst="rect">
            <a:avLst/>
          </a:prstGeom>
        </p:spPr>
      </p:pic>
    </p:spTree>
    <p:extLst>
      <p:ext uri="{BB962C8B-B14F-4D97-AF65-F5344CB8AC3E}">
        <p14:creationId xmlns:p14="http://schemas.microsoft.com/office/powerpoint/2010/main" val="128795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90C6E-4192-420E-84F4-C6B04EA1CD25}"/>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Arial" panose="020B0604020202020204" pitchFamily="34" charset="0"/>
                <a:cs typeface="Arial" panose="020B0604020202020204" pitchFamily="34" charset="0"/>
              </a:rPr>
              <a:t>Normes d’accessibilité Web</a:t>
            </a:r>
            <a:br>
              <a:rPr lang="fr-FR" altLang="fr-FR" dirty="0">
                <a:latin typeface="Arial" panose="020B0604020202020204" pitchFamily="34" charset="0"/>
                <a:cs typeface="Arial" panose="020B0604020202020204" pitchFamily="34" charset="0"/>
              </a:rPr>
            </a:br>
            <a:endParaRPr lang="fr-FR" altLang="fr-FR" dirty="0"/>
          </a:p>
        </p:txBody>
      </p:sp>
      <p:sp>
        <p:nvSpPr>
          <p:cNvPr id="7" name="Sous-titre 3">
            <a:extLst>
              <a:ext uri="{FF2B5EF4-FFF2-40B4-BE49-F238E27FC236}">
                <a16:creationId xmlns:a16="http://schemas.microsoft.com/office/drawing/2014/main" id="{8E3AAC4E-A151-491B-9A88-7651351DCDD2}"/>
              </a:ext>
            </a:extLst>
          </p:cNvPr>
          <p:cNvSpPr>
            <a:spLocks noGrp="1"/>
          </p:cNvSpPr>
          <p:nvPr>
            <p:ph type="subTitle" idx="1"/>
          </p:nvPr>
        </p:nvSpPr>
        <p:spPr>
          <a:xfrm>
            <a:off x="456407" y="1484784"/>
            <a:ext cx="8170862" cy="4752528"/>
          </a:xfrm>
        </p:spPr>
        <p:txBody>
          <a:bodyPr/>
          <a:lstStyle/>
          <a:p>
            <a:pPr algn="l"/>
            <a:r>
              <a:rPr lang="fr-FR" sz="1800" dirty="0">
                <a:solidFill>
                  <a:schemeClr val="tx1"/>
                </a:solidFill>
              </a:rPr>
              <a:t>L'accessibilité Web repose sur plusieurs composants qui fonctionnent ensemble. Certains d'entre eux comprennent:</a:t>
            </a:r>
          </a:p>
          <a:p>
            <a:pPr algn="l"/>
            <a:r>
              <a:rPr lang="fr-FR" sz="1800" b="1" dirty="0">
                <a:solidFill>
                  <a:schemeClr val="tx1"/>
                </a:solidFill>
              </a:rPr>
              <a:t>Contenu Web</a:t>
            </a:r>
            <a:r>
              <a:rPr lang="fr-FR" sz="1800" dirty="0">
                <a:solidFill>
                  <a:schemeClr val="tx1"/>
                </a:solidFill>
              </a:rPr>
              <a:t> - fait référence à toute partie d'un site Web, y compris le texte, les images, les formulaires et le multimédia, ainsi que tout code de balisage, scripts, applications, etc.</a:t>
            </a:r>
          </a:p>
          <a:p>
            <a:pPr algn="l"/>
            <a:r>
              <a:rPr lang="fr-FR" sz="1800" b="1" dirty="0">
                <a:solidFill>
                  <a:schemeClr val="tx1"/>
                </a:solidFill>
              </a:rPr>
              <a:t>Agents utilisateurs</a:t>
            </a:r>
            <a:r>
              <a:rPr lang="fr-FR" sz="1800" dirty="0">
                <a:solidFill>
                  <a:schemeClr val="tx1"/>
                </a:solidFill>
              </a:rPr>
              <a:t> - des logiciels que les gens utilisent pour accéder au contenu Web, y compris des navigateurs graphiques de bureau, des navigateurs vocaux, des navigateurs de téléphones mobiles, des lecteurs multimédias, des plug-ins et certaines technologies d'assistance.</a:t>
            </a:r>
          </a:p>
          <a:p>
            <a:pPr algn="l"/>
            <a:r>
              <a:rPr lang="fr-FR" sz="1800" b="1" dirty="0">
                <a:solidFill>
                  <a:schemeClr val="tx1"/>
                </a:solidFill>
              </a:rPr>
              <a:t>Outils de commande</a:t>
            </a:r>
            <a:r>
              <a:rPr lang="fr-FR" sz="1800" dirty="0">
                <a:solidFill>
                  <a:schemeClr val="tx1"/>
                </a:solidFill>
              </a:rPr>
              <a:t> - logiciels ou services que les gens utilisent pour produire du contenu Web, y compris des éditeurs de code, des outils de conversion de documents, des systèmes de gestion de contenu, des blogs, des scripts de base de données et d'autres outils.</a:t>
            </a:r>
          </a:p>
          <a:p>
            <a:pPr marL="342900" indent="-342900" eaLnBrk="1" fontAlgn="auto" hangingPunct="1">
              <a:spcBef>
                <a:spcPts val="800"/>
              </a:spcBef>
              <a:spcAft>
                <a:spcPts val="0"/>
              </a:spcAft>
              <a:buFont typeface="Arial"/>
              <a:buNone/>
              <a:defRPr/>
            </a:pPr>
            <a:endParaRPr lang="fr-FR" dirty="0"/>
          </a:p>
        </p:txBody>
      </p:sp>
      <p:pic>
        <p:nvPicPr>
          <p:cNvPr id="8" name="Image 48" descr="Logo VYV">
            <a:extLst>
              <a:ext uri="{FF2B5EF4-FFF2-40B4-BE49-F238E27FC236}">
                <a16:creationId xmlns:a16="http://schemas.microsoft.com/office/drawing/2014/main" id="{488E4C59-F38B-4086-91BE-CCD2B8AD3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945E17BE-DE16-464D-8A3E-0815399FC10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4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0867D11-03CF-4AE4-B9CB-7DE936127A51}"/>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Qu’est-ce</a:t>
            </a:r>
            <a:r>
              <a:rPr lang="en-GB" altLang="fr-FR" dirty="0">
                <a:latin typeface="Trebuchet MS" panose="020B0603020202020204" pitchFamily="34" charset="0"/>
              </a:rPr>
              <a:t> que le W3C/WAI ?</a:t>
            </a:r>
            <a:br>
              <a:rPr lang="en-GB" altLang="fr-FR" dirty="0">
                <a:latin typeface="Trebuchet MS" panose="020B0603020202020204" pitchFamily="34" charset="0"/>
              </a:rPr>
            </a:br>
            <a:endParaRPr lang="fr-FR" altLang="fr-FR" dirty="0"/>
          </a:p>
        </p:txBody>
      </p:sp>
      <p:sp>
        <p:nvSpPr>
          <p:cNvPr id="48131" name="Sous-titre 3">
            <a:extLst>
              <a:ext uri="{FF2B5EF4-FFF2-40B4-BE49-F238E27FC236}">
                <a16:creationId xmlns:a16="http://schemas.microsoft.com/office/drawing/2014/main" id="{53029BA0-30D1-4924-A151-A954D4A32201}"/>
              </a:ext>
            </a:extLst>
          </p:cNvPr>
          <p:cNvSpPr>
            <a:spLocks noGrp="1"/>
          </p:cNvSpPr>
          <p:nvPr>
            <p:ph type="subTitle" idx="1"/>
          </p:nvPr>
        </p:nvSpPr>
        <p:spPr bwMode="auto">
          <a:xfrm>
            <a:off x="395288" y="971550"/>
            <a:ext cx="8170862"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Blip>
                <a:blip r:embed="rId3"/>
              </a:buBlip>
            </a:pPr>
            <a:r>
              <a:rPr lang="fr-FR" altLang="fr-FR" dirty="0">
                <a:solidFill>
                  <a:schemeClr val="bg2"/>
                </a:solidFill>
                <a:cs typeface="Arial" panose="020B0604020202020204" pitchFamily="34" charset="0"/>
              </a:rPr>
              <a:t> </a:t>
            </a:r>
            <a:r>
              <a:rPr lang="fr-FR" altLang="fr-FR" dirty="0">
                <a:solidFill>
                  <a:schemeClr val="tx1"/>
                </a:solidFill>
                <a:cs typeface="Arial" panose="020B0604020202020204" pitchFamily="34" charset="0"/>
              </a:rPr>
              <a:t>1994 : création du W3C - Word Wide Web Consortium</a:t>
            </a:r>
          </a:p>
          <a:p>
            <a:pPr lvl="1" eaLnBrk="1" hangingPunct="1">
              <a:buFontTx/>
              <a:buBlip>
                <a:blip r:embed="rId4"/>
              </a:buBlip>
            </a:pPr>
            <a:r>
              <a:rPr lang="fr-FR" altLang="fr-FR" sz="1800" dirty="0">
                <a:solidFill>
                  <a:schemeClr val="tx1"/>
                </a:solidFill>
                <a:cs typeface="Arial" panose="020B0604020202020204" pitchFamily="34" charset="0"/>
              </a:rPr>
              <a:t>Autorité des standards du Web.</a:t>
            </a:r>
          </a:p>
          <a:p>
            <a:pPr eaLnBrk="1" hangingPunct="1">
              <a:buFontTx/>
              <a:buBlip>
                <a:blip r:embed="rId3"/>
              </a:buBlip>
            </a:pPr>
            <a:r>
              <a:rPr lang="fr-FR" altLang="fr-FR" dirty="0">
                <a:solidFill>
                  <a:schemeClr val="tx1"/>
                </a:solidFill>
                <a:cs typeface="Arial" panose="020B0604020202020204" pitchFamily="34" charset="0"/>
              </a:rPr>
              <a:t> 1997 : création de l’initiative </a:t>
            </a:r>
            <a:r>
              <a:rPr lang="fr-FR" altLang="fr-FR" b="1" dirty="0">
                <a:solidFill>
                  <a:schemeClr val="tx1"/>
                </a:solidFill>
                <a:cs typeface="Arial" panose="020B0604020202020204" pitchFamily="34" charset="0"/>
              </a:rPr>
              <a:t>WAI</a:t>
            </a:r>
            <a:r>
              <a:rPr lang="fr-FR" altLang="fr-FR" dirty="0">
                <a:solidFill>
                  <a:schemeClr val="tx1"/>
                </a:solidFill>
                <a:cs typeface="Arial" panose="020B0604020202020204" pitchFamily="34" charset="0"/>
              </a:rPr>
              <a:t> (</a:t>
            </a:r>
            <a:r>
              <a:rPr lang="en-GB" altLang="fr-FR" dirty="0">
                <a:solidFill>
                  <a:schemeClr val="tx1"/>
                </a:solidFill>
                <a:cs typeface="Arial" panose="020B0604020202020204" pitchFamily="34" charset="0"/>
              </a:rPr>
              <a:t>Web Accessibility Initiative</a:t>
            </a:r>
            <a:r>
              <a:rPr lang="fr-FR" altLang="fr-FR" dirty="0">
                <a:solidFill>
                  <a:schemeClr val="tx1"/>
                </a:solidFill>
                <a:cs typeface="Arial" panose="020B0604020202020204" pitchFamily="34" charset="0"/>
              </a:rPr>
              <a:t>)</a:t>
            </a:r>
          </a:p>
          <a:p>
            <a:pPr lvl="1" eaLnBrk="1" hangingPunct="1">
              <a:lnSpc>
                <a:spcPct val="150000"/>
              </a:lnSpc>
              <a:buFontTx/>
              <a:buBlip>
                <a:blip r:embed="rId4"/>
              </a:buBlip>
            </a:pPr>
            <a:r>
              <a:rPr lang="fr-FR" altLang="fr-FR" sz="1800" dirty="0">
                <a:solidFill>
                  <a:srgbClr val="000000"/>
                </a:solidFill>
                <a:cs typeface="Arial" panose="020B0604020202020204" pitchFamily="34" charset="0"/>
              </a:rPr>
              <a:t>Vérifier l’accessibilité des technologies du web pour le W3C.</a:t>
            </a:r>
          </a:p>
          <a:p>
            <a:pPr lvl="1" eaLnBrk="1" hangingPunct="1">
              <a:lnSpc>
                <a:spcPct val="150000"/>
              </a:lnSpc>
              <a:buFontTx/>
              <a:buBlip>
                <a:blip r:embed="rId4"/>
              </a:buBlip>
            </a:pPr>
            <a:r>
              <a:rPr lang="fr-FR" altLang="fr-FR" sz="1800" dirty="0">
                <a:solidFill>
                  <a:srgbClr val="000000"/>
                </a:solidFill>
                <a:cs typeface="Arial" panose="020B0604020202020204" pitchFamily="34" charset="0"/>
              </a:rPr>
              <a:t>Produire des recommandations.</a:t>
            </a:r>
          </a:p>
          <a:p>
            <a:pPr lvl="1" eaLnBrk="1" hangingPunct="1">
              <a:lnSpc>
                <a:spcPct val="150000"/>
              </a:lnSpc>
              <a:buFontTx/>
              <a:buBlip>
                <a:blip r:embed="rId4"/>
              </a:buBlip>
            </a:pPr>
            <a:r>
              <a:rPr lang="fr-FR" altLang="fr-FR" sz="1800" dirty="0">
                <a:solidFill>
                  <a:srgbClr val="000000"/>
                </a:solidFill>
                <a:cs typeface="Arial" panose="020B0604020202020204" pitchFamily="34" charset="0"/>
              </a:rPr>
              <a:t>Contribuer aux développements d’outils.</a:t>
            </a:r>
          </a:p>
          <a:p>
            <a:pPr lvl="1" eaLnBrk="1" hangingPunct="1">
              <a:lnSpc>
                <a:spcPct val="150000"/>
              </a:lnSpc>
              <a:buFontTx/>
              <a:buBlip>
                <a:blip r:embed="rId4"/>
              </a:buBlip>
            </a:pPr>
            <a:r>
              <a:rPr lang="fr-FR" altLang="fr-FR" sz="1800" dirty="0">
                <a:solidFill>
                  <a:srgbClr val="000000"/>
                </a:solidFill>
                <a:cs typeface="Arial" panose="020B0604020202020204" pitchFamily="34" charset="0"/>
              </a:rPr>
              <a:t>Coordonner la Recherche &amp; le Développement sur l’accessibilité.</a:t>
            </a:r>
          </a:p>
          <a:p>
            <a:pPr lvl="1" eaLnBrk="1" hangingPunct="1">
              <a:lnSpc>
                <a:spcPct val="150000"/>
              </a:lnSpc>
              <a:buFontTx/>
              <a:buBlip>
                <a:blip r:embed="rId4"/>
              </a:buBlip>
            </a:pPr>
            <a:r>
              <a:rPr lang="fr-FR" altLang="fr-FR" sz="1800" dirty="0">
                <a:solidFill>
                  <a:srgbClr val="000000"/>
                </a:solidFill>
                <a:cs typeface="Arial" panose="020B0604020202020204" pitchFamily="34" charset="0"/>
              </a:rPr>
              <a:t>Développer les actions d’informations et de formations.</a:t>
            </a:r>
          </a:p>
        </p:txBody>
      </p:sp>
      <p:pic>
        <p:nvPicPr>
          <p:cNvPr id="4" name="Image 48" descr="Logo VYV">
            <a:extLst>
              <a:ext uri="{FF2B5EF4-FFF2-40B4-BE49-F238E27FC236}">
                <a16:creationId xmlns:a16="http://schemas.microsoft.com/office/drawing/2014/main" id="{BD1AF361-0142-488D-A4AD-DF4D06D23C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3">
            <a:extLst>
              <a:ext uri="{FF2B5EF4-FFF2-40B4-BE49-F238E27FC236}">
                <a16:creationId xmlns:a16="http://schemas.microsoft.com/office/drawing/2014/main" id="{50AA4BB7-4E0F-4EB4-A3B7-EDBD540A18B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3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8183C3C-9FEF-4F42-91DE-1BF7EC89B3ED}"/>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Les différentes recommandations de WAI</a:t>
            </a:r>
            <a:endParaRPr lang="fr-FR" altLang="fr-FR"/>
          </a:p>
        </p:txBody>
      </p:sp>
      <p:sp>
        <p:nvSpPr>
          <p:cNvPr id="50179" name="Sous-titre 3">
            <a:extLst>
              <a:ext uri="{FF2B5EF4-FFF2-40B4-BE49-F238E27FC236}">
                <a16:creationId xmlns:a16="http://schemas.microsoft.com/office/drawing/2014/main" id="{05687978-A42B-4A78-82C8-7AC677549C55}"/>
              </a:ext>
            </a:extLst>
          </p:cNvPr>
          <p:cNvSpPr>
            <a:spLocks noGrp="1"/>
          </p:cNvSpPr>
          <p:nvPr>
            <p:ph type="subTitle" idx="1"/>
          </p:nvPr>
        </p:nvSpPr>
        <p:spPr bwMode="auto">
          <a:xfrm>
            <a:off x="539750" y="2143124"/>
            <a:ext cx="8170863" cy="3590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en-GB" altLang="fr-FR" b="1" dirty="0">
                <a:solidFill>
                  <a:schemeClr val="tx1"/>
                </a:solidFill>
                <a:cs typeface="Arial" panose="020B0604020202020204" pitchFamily="34" charset="0"/>
              </a:rPr>
              <a:t> WCAG (Web Content Accessibility Guidelines</a:t>
            </a:r>
            <a:r>
              <a:rPr lang="fr-FR" altLang="fr-FR" dirty="0">
                <a:solidFill>
                  <a:schemeClr val="tx1"/>
                </a:solidFill>
                <a:cs typeface="Arial" panose="020B0604020202020204" pitchFamily="34" charset="0"/>
              </a:rPr>
              <a:t>) </a:t>
            </a:r>
            <a:r>
              <a:rPr lang="en-GB" altLang="fr-FR" b="1" dirty="0">
                <a:solidFill>
                  <a:schemeClr val="tx1"/>
                </a:solidFill>
                <a:cs typeface="Arial" panose="020B0604020202020204" pitchFamily="34" charset="0"/>
              </a:rPr>
              <a:t>: </a:t>
            </a:r>
          </a:p>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fr-FR" altLang="fr-FR" sz="1600" dirty="0">
                <a:solidFill>
                  <a:schemeClr val="tx1"/>
                </a:solidFill>
                <a:cs typeface="Arial" panose="020B0604020202020204" pitchFamily="34" charset="0"/>
              </a:rPr>
              <a:t>Recommandations techniques pour l’accessibilité des </a:t>
            </a:r>
            <a:r>
              <a:rPr lang="fr-FR" altLang="fr-FR" sz="1600" b="1" dirty="0">
                <a:solidFill>
                  <a:schemeClr val="tx1"/>
                </a:solidFill>
                <a:cs typeface="Arial" panose="020B0604020202020204" pitchFamily="34" charset="0"/>
              </a:rPr>
              <a:t>contenus Web</a:t>
            </a:r>
            <a:r>
              <a:rPr lang="fr-FR" altLang="fr-FR" sz="1600" dirty="0">
                <a:solidFill>
                  <a:schemeClr val="tx1"/>
                </a:solidFill>
                <a:cs typeface="Arial" panose="020B0604020202020204" pitchFamily="34" charset="0"/>
              </a:rPr>
              <a:t> .</a:t>
            </a:r>
          </a:p>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en-GB" altLang="fr-FR" b="1" dirty="0">
                <a:solidFill>
                  <a:schemeClr val="tx1"/>
                </a:solidFill>
                <a:cs typeface="Arial" panose="020B0604020202020204" pitchFamily="34" charset="0"/>
              </a:rPr>
              <a:t> ATAG (Authoring Tools Accessibility Guidelines) : </a:t>
            </a:r>
          </a:p>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fr-FR" altLang="fr-FR" sz="1600" dirty="0">
                <a:solidFill>
                  <a:schemeClr val="tx1"/>
                </a:solidFill>
                <a:cs typeface="Arial" panose="020B0604020202020204" pitchFamily="34" charset="0"/>
              </a:rPr>
              <a:t>Recommandations destinées aux  développeurs  d’outils de création, d’éditions de contenus web (éditeur HTML, CMS, LMS, EPUB, Création Multimédia, blogs, logiciel de création d’applications WEB Mobiles...).</a:t>
            </a:r>
          </a:p>
          <a:p>
            <a:pPr algn="l" eaLnBrk="1" hangingPunct="1">
              <a:tabLst>
                <a:tab pos="723900" algn="l"/>
                <a:tab pos="1447800" algn="l"/>
                <a:tab pos="2171700" algn="l"/>
                <a:tab pos="2895600" algn="l"/>
                <a:tab pos="3619500" algn="l"/>
                <a:tab pos="4343400" algn="l"/>
                <a:tab pos="5067300" algn="l"/>
                <a:tab pos="5791200" algn="l"/>
              </a:tabLst>
            </a:pPr>
            <a:endParaRPr lang="fr-FR" altLang="fr-FR" dirty="0">
              <a:solidFill>
                <a:schemeClr val="tx1"/>
              </a:solidFill>
            </a:endParaRPr>
          </a:p>
        </p:txBody>
      </p:sp>
      <p:pic>
        <p:nvPicPr>
          <p:cNvPr id="4" name="Image 48" descr="Logo VYV">
            <a:extLst>
              <a:ext uri="{FF2B5EF4-FFF2-40B4-BE49-F238E27FC236}">
                <a16:creationId xmlns:a16="http://schemas.microsoft.com/office/drawing/2014/main" id="{3BFDE345-70D5-438C-9BCE-0D4EBD854DD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3">
            <a:extLst>
              <a:ext uri="{FF2B5EF4-FFF2-40B4-BE49-F238E27FC236}">
                <a16:creationId xmlns:a16="http://schemas.microsoft.com/office/drawing/2014/main" id="{9B1BB8BA-8735-4343-BC2F-D1D0D23A089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89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5EB355F-54A7-446E-A7F6-14306E198C38}"/>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Les différentes recommandations de WAI</a:t>
            </a:r>
            <a:endParaRPr lang="fr-FR" altLang="fr-FR"/>
          </a:p>
        </p:txBody>
      </p:sp>
      <p:sp>
        <p:nvSpPr>
          <p:cNvPr id="52227" name="Sous-titre 3">
            <a:extLst>
              <a:ext uri="{FF2B5EF4-FFF2-40B4-BE49-F238E27FC236}">
                <a16:creationId xmlns:a16="http://schemas.microsoft.com/office/drawing/2014/main" id="{5D89EE35-6A6B-463A-9303-A63A0CC80477}"/>
              </a:ext>
            </a:extLst>
          </p:cNvPr>
          <p:cNvSpPr>
            <a:spLocks noGrp="1"/>
          </p:cNvSpPr>
          <p:nvPr>
            <p:ph type="subTitle" idx="1"/>
          </p:nvPr>
        </p:nvSpPr>
        <p:spPr bwMode="auto">
          <a:xfrm>
            <a:off x="468313" y="1773238"/>
            <a:ext cx="8170862" cy="302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tabLst>
                <a:tab pos="723900" algn="l"/>
                <a:tab pos="1447800" algn="l"/>
                <a:tab pos="2171700" algn="l"/>
                <a:tab pos="2895600" algn="l"/>
                <a:tab pos="3619500" algn="l"/>
                <a:tab pos="4343400" algn="l"/>
                <a:tab pos="5067300" algn="l"/>
                <a:tab pos="5791200" algn="l"/>
              </a:tabLst>
            </a:pPr>
            <a:endParaRPr lang="en-GB" altLang="fr-FR" sz="1600">
              <a:solidFill>
                <a:schemeClr val="tx1"/>
              </a:solidFill>
              <a:cs typeface="Arial" panose="020B0604020202020204" pitchFamily="34" charset="0"/>
            </a:endParaRPr>
          </a:p>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en-GB" altLang="fr-FR" b="1">
                <a:solidFill>
                  <a:schemeClr val="tx1"/>
                </a:solidFill>
                <a:cs typeface="Arial" panose="020B0604020202020204" pitchFamily="34" charset="0"/>
              </a:rPr>
              <a:t> UAAG </a:t>
            </a:r>
            <a:r>
              <a:rPr lang="fr-FR" altLang="fr-FR" b="1">
                <a:solidFill>
                  <a:schemeClr val="tx1"/>
                </a:solidFill>
                <a:cs typeface="Arial" panose="020B0604020202020204" pitchFamily="34" charset="0"/>
              </a:rPr>
              <a:t>(User Agent Accessibility Guidelines) :</a:t>
            </a:r>
          </a:p>
          <a:p>
            <a:pPr algn="l" eaLnBrk="1" hangingPunct="1">
              <a:tabLst>
                <a:tab pos="723900" algn="l"/>
                <a:tab pos="1447800" algn="l"/>
                <a:tab pos="2171700" algn="l"/>
                <a:tab pos="2895600" algn="l"/>
                <a:tab pos="3619500" algn="l"/>
                <a:tab pos="4343400" algn="l"/>
                <a:tab pos="5067300" algn="l"/>
                <a:tab pos="5791200" algn="l"/>
              </a:tabLst>
            </a:pPr>
            <a:r>
              <a:rPr lang="fr-FR" altLang="fr-FR" sz="1600">
                <a:solidFill>
                  <a:schemeClr val="tx1"/>
                </a:solidFill>
                <a:cs typeface="Arial" panose="020B0604020202020204" pitchFamily="34" charset="0"/>
              </a:rPr>
              <a:t>Recommandations destinées aux Agents Utilisateurs (navigateurs  web, lecteurs multimédia, plugins et lecteurs d’écran...).</a:t>
            </a:r>
          </a:p>
          <a:p>
            <a:pPr algn="l" eaLnBrk="1" hangingPunct="1">
              <a:buFontTx/>
              <a:buBlip>
                <a:blip r:embed="rId3"/>
              </a:buBlip>
              <a:tabLst>
                <a:tab pos="723900" algn="l"/>
                <a:tab pos="1447800" algn="l"/>
                <a:tab pos="2171700" algn="l"/>
                <a:tab pos="2895600" algn="l"/>
                <a:tab pos="3619500" algn="l"/>
                <a:tab pos="4343400" algn="l"/>
                <a:tab pos="5067300" algn="l"/>
                <a:tab pos="5791200" algn="l"/>
              </a:tabLst>
            </a:pPr>
            <a:r>
              <a:rPr lang="en-GB" altLang="fr-FR" b="1">
                <a:solidFill>
                  <a:schemeClr val="tx1"/>
                </a:solidFill>
                <a:cs typeface="Arial" panose="020B0604020202020204" pitchFamily="34" charset="0"/>
              </a:rPr>
              <a:t> WAI-ARIA(</a:t>
            </a:r>
            <a:r>
              <a:rPr lang="fr-FR" altLang="fr-FR" b="1">
                <a:solidFill>
                  <a:schemeClr val="tx1"/>
                </a:solidFill>
                <a:cs typeface="Arial" panose="020B0604020202020204" pitchFamily="34" charset="0"/>
              </a:rPr>
              <a:t>Accessible Rich Internet Applications) :</a:t>
            </a:r>
          </a:p>
          <a:p>
            <a:pPr algn="l" eaLnBrk="1" hangingPunct="1">
              <a:tabLst>
                <a:tab pos="723900" algn="l"/>
                <a:tab pos="1447800" algn="l"/>
                <a:tab pos="2171700" algn="l"/>
                <a:tab pos="2895600" algn="l"/>
                <a:tab pos="3619500" algn="l"/>
                <a:tab pos="4343400" algn="l"/>
                <a:tab pos="5067300" algn="l"/>
                <a:tab pos="5791200" algn="l"/>
              </a:tabLst>
            </a:pPr>
            <a:r>
              <a:rPr lang="fr-FR" altLang="fr-FR" sz="1600">
                <a:solidFill>
                  <a:schemeClr val="tx1"/>
                </a:solidFill>
                <a:cs typeface="Arial" panose="020B0604020202020204" pitchFamily="34" charset="0"/>
              </a:rPr>
              <a:t>Spécifications pour rendre des applications Internet riches (AJAX...) compatible avec les technologies d’assistance.</a:t>
            </a:r>
          </a:p>
          <a:p>
            <a:pPr algn="l" eaLnBrk="1" hangingPunct="1">
              <a:tabLst>
                <a:tab pos="723900" algn="l"/>
                <a:tab pos="1447800" algn="l"/>
                <a:tab pos="2171700" algn="l"/>
                <a:tab pos="2895600" algn="l"/>
                <a:tab pos="3619500" algn="l"/>
                <a:tab pos="4343400" algn="l"/>
                <a:tab pos="5067300" algn="l"/>
                <a:tab pos="5791200" algn="l"/>
              </a:tabLst>
            </a:pPr>
            <a:endParaRPr lang="fr-FR" altLang="fr-FR">
              <a:solidFill>
                <a:schemeClr val="tx1"/>
              </a:solidFill>
            </a:endParaRPr>
          </a:p>
        </p:txBody>
      </p:sp>
      <p:pic>
        <p:nvPicPr>
          <p:cNvPr id="4" name="Image 48" descr="Logo VYV">
            <a:extLst>
              <a:ext uri="{FF2B5EF4-FFF2-40B4-BE49-F238E27FC236}">
                <a16:creationId xmlns:a16="http://schemas.microsoft.com/office/drawing/2014/main" id="{603DC904-FE0F-465F-94B9-22B959E25B0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3">
            <a:extLst>
              <a:ext uri="{FF2B5EF4-FFF2-40B4-BE49-F238E27FC236}">
                <a16:creationId xmlns:a16="http://schemas.microsoft.com/office/drawing/2014/main" id="{A0C216E5-88FD-43A5-A192-03C3F0E6A45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58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F08B757-90AC-4701-B8D1-62D1E85C80CA}"/>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Loi, décret, arrêté</a:t>
            </a:r>
          </a:p>
        </p:txBody>
      </p:sp>
      <p:sp>
        <p:nvSpPr>
          <p:cNvPr id="62468" name="Text Box 15">
            <a:extLst>
              <a:ext uri="{FF2B5EF4-FFF2-40B4-BE49-F238E27FC236}">
                <a16:creationId xmlns:a16="http://schemas.microsoft.com/office/drawing/2014/main" id="{B5DD8250-19EF-4804-85A3-24ECC62D04DB}"/>
              </a:ext>
            </a:extLst>
          </p:cNvPr>
          <p:cNvSpPr txBox="1">
            <a:spLocks noChangeArrowheads="1"/>
          </p:cNvSpPr>
          <p:nvPr/>
        </p:nvSpPr>
        <p:spPr bwMode="auto">
          <a:xfrm>
            <a:off x="360363" y="1800225"/>
            <a:ext cx="835501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r>
              <a:rPr kumimoji="1" lang="fr-FR" altLang="fr-FR" dirty="0">
                <a:solidFill>
                  <a:srgbClr val="0D0D0D"/>
                </a:solidFill>
                <a:latin typeface="+mj-lt"/>
                <a:cs typeface="Arial" panose="020B0604020202020204" pitchFamily="34" charset="0"/>
              </a:rPr>
              <a:t>11 février 2005 : </a:t>
            </a:r>
            <a:r>
              <a:rPr kumimoji="1" lang="fr-FR" altLang="fr-FR" b="1" dirty="0">
                <a:solidFill>
                  <a:srgbClr val="0D0D0D"/>
                </a:solidFill>
                <a:latin typeface="+mj-lt"/>
                <a:cs typeface="Arial" panose="020B0604020202020204" pitchFamily="34" charset="0"/>
              </a:rPr>
              <a:t>loi n°2005-102 du 11 février 2005 </a:t>
            </a:r>
            <a:r>
              <a:rPr kumimoji="1" lang="fr-FR" altLang="fr-FR" dirty="0">
                <a:solidFill>
                  <a:srgbClr val="0D0D0D"/>
                </a:solidFill>
                <a:latin typeface="+mj-lt"/>
                <a:cs typeface="Arial" panose="020B0604020202020204" pitchFamily="34" charset="0"/>
              </a:rPr>
              <a:t>pour l'égalité des droits et des chances, la participation et la citoyenneté des personnes handicapées</a:t>
            </a:r>
          </a:p>
          <a:p>
            <a:pPr eaLnBrk="1" hangingPunct="1"/>
            <a:endParaRPr kumimoji="1" lang="fr-FR" altLang="fr-FR" dirty="0">
              <a:solidFill>
                <a:srgbClr val="0D0D0D"/>
              </a:solidFill>
              <a:latin typeface="+mj-lt"/>
              <a:cs typeface="Arial" panose="020B0604020202020204" pitchFamily="34" charset="0"/>
            </a:endParaRPr>
          </a:p>
          <a:p>
            <a:pPr eaLnBrk="1" hangingPunct="1">
              <a:buFontTx/>
              <a:buBlip>
                <a:blip r:embed="rId3"/>
              </a:buBlip>
            </a:pPr>
            <a:r>
              <a:rPr kumimoji="1" lang="fr-FR" altLang="fr-FR" dirty="0">
                <a:solidFill>
                  <a:srgbClr val="0D0D0D"/>
                </a:solidFill>
                <a:latin typeface="+mj-lt"/>
                <a:cs typeface="Arial" panose="020B0604020202020204" pitchFamily="34" charset="0"/>
              </a:rPr>
              <a:t>14 mai 2009 : publication du décret d’application relatif à l’article 47 de la loi </a:t>
            </a:r>
            <a:r>
              <a:rPr kumimoji="1" lang="fr-FR" altLang="fr-FR" b="1" dirty="0">
                <a:solidFill>
                  <a:srgbClr val="0D0D0D"/>
                </a:solidFill>
                <a:latin typeface="+mj-lt"/>
                <a:cs typeface="Arial" panose="020B0604020202020204" pitchFamily="34" charset="0"/>
              </a:rPr>
              <a:t> </a:t>
            </a:r>
            <a:r>
              <a:rPr kumimoji="1" lang="fr-FR" altLang="fr-FR" dirty="0">
                <a:solidFill>
                  <a:srgbClr val="0D0D0D"/>
                </a:solidFill>
                <a:latin typeface="+mj-lt"/>
                <a:cs typeface="Arial" panose="020B0604020202020204" pitchFamily="34" charset="0"/>
              </a:rPr>
              <a:t>n°2005-102 du 11 février 2005 </a:t>
            </a:r>
            <a:endParaRPr kumimoji="1" lang="fr-FR" altLang="fr-FR" b="1" dirty="0">
              <a:solidFill>
                <a:srgbClr val="0D0D0D"/>
              </a:solidFill>
              <a:latin typeface="+mj-lt"/>
              <a:cs typeface="Arial" panose="020B0604020202020204" pitchFamily="34" charset="0"/>
            </a:endParaRPr>
          </a:p>
          <a:p>
            <a:pPr lvl="1" eaLnBrk="1" hangingPunct="1">
              <a:buFont typeface="Wingdings" panose="05000000000000000000" pitchFamily="2" charset="2"/>
              <a:buChar char="Ø"/>
            </a:pPr>
            <a:r>
              <a:rPr kumimoji="1" lang="fr-FR" altLang="fr-FR" dirty="0">
                <a:solidFill>
                  <a:srgbClr val="0D0D0D"/>
                </a:solidFill>
                <a:latin typeface="+mj-lt"/>
                <a:cs typeface="Arial" panose="020B0604020202020204" pitchFamily="34" charset="0"/>
              </a:rPr>
              <a:t>impose aux </a:t>
            </a:r>
            <a:r>
              <a:rPr kumimoji="1" lang="fr-FR" altLang="fr-FR" b="1" dirty="0">
                <a:solidFill>
                  <a:srgbClr val="0D0D0D"/>
                </a:solidFill>
                <a:latin typeface="+mj-lt"/>
                <a:cs typeface="Arial" panose="020B0604020202020204" pitchFamily="34" charset="0"/>
              </a:rPr>
              <a:t>sites de l'État de rendre leurs services de communication publique en ligne accessibles aux personnes en situation de handicap</a:t>
            </a:r>
            <a:r>
              <a:rPr kumimoji="1" lang="fr-FR" altLang="fr-FR" dirty="0">
                <a:solidFill>
                  <a:srgbClr val="0D0D0D"/>
                </a:solidFill>
                <a:latin typeface="+mj-lt"/>
                <a:cs typeface="Arial" panose="020B0604020202020204" pitchFamily="34" charset="0"/>
              </a:rPr>
              <a:t>.</a:t>
            </a:r>
          </a:p>
          <a:p>
            <a:pPr lvl="1" eaLnBrk="1" hangingPunct="1"/>
            <a:endParaRPr kumimoji="1" lang="fr-FR" altLang="fr-FR" b="1" dirty="0">
              <a:solidFill>
                <a:srgbClr val="0D0D0D"/>
              </a:solidFill>
              <a:latin typeface="+mj-lt"/>
              <a:cs typeface="Arial" panose="020B0604020202020204" pitchFamily="34" charset="0"/>
            </a:endParaRPr>
          </a:p>
          <a:p>
            <a:pPr eaLnBrk="1" hangingPunct="1">
              <a:buFontTx/>
              <a:buBlip>
                <a:blip r:embed="rId3"/>
              </a:buBlip>
            </a:pPr>
            <a:r>
              <a:rPr kumimoji="1" lang="fr-FR" altLang="fr-FR" dirty="0">
                <a:solidFill>
                  <a:srgbClr val="0D0D0D"/>
                </a:solidFill>
                <a:latin typeface="+mj-lt"/>
                <a:cs typeface="Arial" panose="020B0604020202020204" pitchFamily="34" charset="0"/>
              </a:rPr>
              <a:t>21 octobre 2009 : publication de </a:t>
            </a:r>
            <a:r>
              <a:rPr kumimoji="1" lang="fr-FR" altLang="fr-FR" b="1" dirty="0">
                <a:solidFill>
                  <a:srgbClr val="0D0D0D"/>
                </a:solidFill>
                <a:latin typeface="+mj-lt"/>
                <a:cs typeface="Arial" panose="020B0604020202020204" pitchFamily="34" charset="0"/>
              </a:rPr>
              <a:t>l’arrêté </a:t>
            </a:r>
          </a:p>
          <a:p>
            <a:pPr lvl="1" eaLnBrk="1" hangingPunct="1">
              <a:buFont typeface="Wingdings" panose="05000000000000000000" pitchFamily="2" charset="2"/>
              <a:buChar char="Ø"/>
            </a:pPr>
            <a:r>
              <a:rPr kumimoji="1" lang="fr-FR" altLang="fr-FR" b="1" dirty="0">
                <a:solidFill>
                  <a:srgbClr val="0D0D0D"/>
                </a:solidFill>
                <a:latin typeface="+mj-lt"/>
                <a:cs typeface="Arial" panose="020B0604020202020204" pitchFamily="34" charset="0"/>
              </a:rPr>
              <a:t>stipule aux Administrations de se référer au RGAA </a:t>
            </a:r>
            <a:r>
              <a:rPr kumimoji="1" lang="fr-FR" altLang="fr-FR" dirty="0">
                <a:solidFill>
                  <a:srgbClr val="0D0D0D"/>
                </a:solidFill>
                <a:latin typeface="+mj-lt"/>
                <a:cs typeface="Arial" panose="020B0604020202020204" pitchFamily="34" charset="0"/>
              </a:rPr>
              <a:t>pour attester de la </a:t>
            </a:r>
            <a:r>
              <a:rPr kumimoji="1" lang="fr-FR" altLang="fr-FR" b="1" dirty="0">
                <a:solidFill>
                  <a:srgbClr val="0D0D0D"/>
                </a:solidFill>
                <a:latin typeface="+mj-lt"/>
                <a:cs typeface="Arial" panose="020B0604020202020204" pitchFamily="34" charset="0"/>
              </a:rPr>
              <a:t>conformité </a:t>
            </a:r>
            <a:r>
              <a:rPr kumimoji="1" lang="fr-FR" altLang="fr-FR" dirty="0">
                <a:solidFill>
                  <a:srgbClr val="0D0D0D"/>
                </a:solidFill>
                <a:latin typeface="+mj-lt"/>
                <a:cs typeface="Arial" panose="020B0604020202020204" pitchFamily="34" charset="0"/>
              </a:rPr>
              <a:t>de leurs services en ligne.</a:t>
            </a:r>
          </a:p>
          <a:p>
            <a:pPr algn="just" eaLnBrk="1" hangingPunct="1"/>
            <a:endParaRPr kumimoji="1" lang="fr-FR" altLang="fr-FR" sz="2000" b="1" dirty="0">
              <a:solidFill>
                <a:srgbClr val="0D0D0D"/>
              </a:solidFill>
              <a:latin typeface="Arial" panose="020B0604020202020204" pitchFamily="34" charset="0"/>
              <a:cs typeface="Arial" panose="020B0604020202020204" pitchFamily="34" charset="0"/>
            </a:endParaRPr>
          </a:p>
          <a:p>
            <a:pPr algn="just" eaLnBrk="1" hangingPunct="1"/>
            <a:r>
              <a:rPr kumimoji="1" lang="fr-FR" altLang="fr-FR" sz="2000" b="1" dirty="0">
                <a:solidFill>
                  <a:srgbClr val="0D0D0D"/>
                </a:solidFill>
                <a:latin typeface="Arial" panose="020B0604020202020204" pitchFamily="34" charset="0"/>
                <a:cs typeface="Arial" panose="020B0604020202020204" pitchFamily="34" charset="0"/>
              </a:rPr>
              <a:t> </a:t>
            </a:r>
            <a:endParaRPr kumimoji="1" lang="en-GB" altLang="fr-FR" sz="2000" dirty="0">
              <a:solidFill>
                <a:srgbClr val="0D0D0D"/>
              </a:solidFill>
              <a:latin typeface="Arial" panose="020B0604020202020204" pitchFamily="34" charset="0"/>
              <a:cs typeface="Arial" panose="020B0604020202020204" pitchFamily="34" charset="0"/>
            </a:endParaRPr>
          </a:p>
          <a:p>
            <a:pPr algn="just" eaLnBrk="1" hangingPunct="1"/>
            <a:r>
              <a:rPr kumimoji="1" lang="en-GB" altLang="fr-FR" sz="2000" dirty="0">
                <a:solidFill>
                  <a:srgbClr val="0D0D0D"/>
                </a:solidFill>
                <a:latin typeface="Arial" panose="020B0604020202020204" pitchFamily="34" charset="0"/>
                <a:cs typeface="Arial" panose="020B0604020202020204" pitchFamily="34" charset="0"/>
              </a:rPr>
              <a:t>										</a:t>
            </a:r>
          </a:p>
        </p:txBody>
      </p:sp>
      <p:pic>
        <p:nvPicPr>
          <p:cNvPr id="62471" name="Picture 8" descr="Afficher l'image d'origine">
            <a:extLst>
              <a:ext uri="{FF2B5EF4-FFF2-40B4-BE49-F238E27FC236}">
                <a16:creationId xmlns:a16="http://schemas.microsoft.com/office/drawing/2014/main" id="{E9F1BD23-E584-44F8-A8C2-E7356C318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48376"/>
            <a:ext cx="571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8" descr="Logo VYV">
            <a:extLst>
              <a:ext uri="{FF2B5EF4-FFF2-40B4-BE49-F238E27FC236}">
                <a16:creationId xmlns:a16="http://schemas.microsoft.com/office/drawing/2014/main" id="{A79991E1-A5CA-48D6-B202-1B9DAA0472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365199F7-FE19-4387-A3C1-FA715EA0673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9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C74998B-2182-436C-8FAF-97479040ED8A}"/>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Trebuchet MS" panose="020B0603020202020204" pitchFamily="34" charset="0"/>
              </a:rPr>
              <a:t>Personnes en situation de handicap visuel</a:t>
            </a:r>
            <a:br>
              <a:rPr lang="fr-FR" altLang="fr-FR" dirty="0">
                <a:latin typeface="Trebuchet MS" panose="020B0603020202020204" pitchFamily="34" charset="0"/>
              </a:rPr>
            </a:br>
            <a:endParaRPr lang="fr-FR" altLang="fr-FR" dirty="0"/>
          </a:p>
        </p:txBody>
      </p:sp>
      <p:sp>
        <p:nvSpPr>
          <p:cNvPr id="4" name="Sous-titre 3">
            <a:extLst>
              <a:ext uri="{FF2B5EF4-FFF2-40B4-BE49-F238E27FC236}">
                <a16:creationId xmlns:a16="http://schemas.microsoft.com/office/drawing/2014/main" id="{9D2BD41D-0B79-4C76-B669-0E2EC6743E11}"/>
              </a:ext>
            </a:extLst>
          </p:cNvPr>
          <p:cNvSpPr>
            <a:spLocks noGrp="1"/>
          </p:cNvSpPr>
          <p:nvPr>
            <p:ph type="subTitle" idx="1"/>
          </p:nvPr>
        </p:nvSpPr>
        <p:spPr>
          <a:xfrm>
            <a:off x="468313" y="1773238"/>
            <a:ext cx="8170862" cy="3024187"/>
          </a:xfrm>
        </p:spPr>
        <p:txBody>
          <a:bodyPr/>
          <a:lstStyle/>
          <a:p>
            <a:pPr algn="l" eaLnBrk="1" fontAlgn="auto" hangingPunct="1">
              <a:spcAft>
                <a:spcPts val="0"/>
              </a:spcAft>
              <a:buFont typeface="Arial"/>
              <a:buNone/>
              <a:defRPr/>
            </a:pPr>
            <a:r>
              <a:rPr lang="fr-FR" b="1" dirty="0">
                <a:solidFill>
                  <a:srgbClr val="37516D"/>
                </a:solidFill>
                <a:cs typeface="Arial" pitchFamily="34" charset="0"/>
              </a:rPr>
              <a:t>Technologies d’assistance</a:t>
            </a:r>
          </a:p>
          <a:p>
            <a:pPr lvl="1" algn="l" eaLnBrk="1" fontAlgn="auto" hangingPunct="1">
              <a:lnSpc>
                <a:spcPct val="150000"/>
              </a:lnSpc>
              <a:spcAft>
                <a:spcPts val="0"/>
              </a:spcAft>
              <a:buFont typeface="Wingdings" pitchFamily="2" charset="2"/>
              <a:buChar char="§"/>
              <a:defRPr/>
            </a:pPr>
            <a:r>
              <a:rPr lang="fr-FR" sz="1800" dirty="0">
                <a:solidFill>
                  <a:srgbClr val="000000"/>
                </a:solidFill>
                <a:cs typeface="Arial" pitchFamily="34" charset="0"/>
              </a:rPr>
              <a:t>Lecteurs d’écran.</a:t>
            </a:r>
          </a:p>
          <a:p>
            <a:pPr lvl="1" algn="l" eaLnBrk="1" fontAlgn="auto" hangingPunct="1">
              <a:lnSpc>
                <a:spcPct val="150000"/>
              </a:lnSpc>
              <a:spcAft>
                <a:spcPts val="0"/>
              </a:spcAft>
              <a:buFont typeface="Wingdings" pitchFamily="2" charset="2"/>
              <a:buChar char="§"/>
              <a:defRPr/>
            </a:pPr>
            <a:r>
              <a:rPr lang="fr-FR" sz="1800" dirty="0">
                <a:solidFill>
                  <a:srgbClr val="000000"/>
                </a:solidFill>
                <a:cs typeface="Arial" pitchFamily="34" charset="0"/>
              </a:rPr>
              <a:t>Loupes, logiciels d’agrandissement.</a:t>
            </a:r>
          </a:p>
          <a:p>
            <a:pPr lvl="1" algn="l" eaLnBrk="1" fontAlgn="auto" hangingPunct="1">
              <a:lnSpc>
                <a:spcPct val="150000"/>
              </a:lnSpc>
              <a:spcAft>
                <a:spcPts val="0"/>
              </a:spcAft>
              <a:buFont typeface="Wingdings" pitchFamily="2" charset="2"/>
              <a:buChar char="§"/>
              <a:defRPr/>
            </a:pPr>
            <a:r>
              <a:rPr lang="fr-FR" sz="1800" dirty="0">
                <a:solidFill>
                  <a:srgbClr val="000000"/>
                </a:solidFill>
                <a:cs typeface="Arial" pitchFamily="34" charset="0"/>
              </a:rPr>
              <a:t>Synthèse vocale.</a:t>
            </a:r>
          </a:p>
          <a:p>
            <a:pPr lvl="1" algn="l" eaLnBrk="1" fontAlgn="auto" hangingPunct="1">
              <a:lnSpc>
                <a:spcPct val="150000"/>
              </a:lnSpc>
              <a:spcAft>
                <a:spcPts val="0"/>
              </a:spcAft>
              <a:buFont typeface="Wingdings" pitchFamily="2" charset="2"/>
              <a:buChar char="§"/>
              <a:defRPr/>
            </a:pPr>
            <a:r>
              <a:rPr lang="fr-FR" sz="1800" dirty="0">
                <a:solidFill>
                  <a:srgbClr val="000000"/>
                </a:solidFill>
                <a:cs typeface="Arial" pitchFamily="34" charset="0"/>
              </a:rPr>
              <a:t>Plage braille.</a:t>
            </a:r>
            <a:endParaRPr lang="fr-FR" dirty="0">
              <a:solidFill>
                <a:schemeClr val="tx1">
                  <a:lumMod val="95000"/>
                  <a:lumOff val="5000"/>
                </a:schemeClr>
              </a:solidFill>
              <a:cs typeface="Arial" pitchFamily="34" charset="0"/>
            </a:endParaRPr>
          </a:p>
          <a:p>
            <a:pPr algn="l" eaLnBrk="1" fontAlgn="auto" hangingPunct="1">
              <a:spcAft>
                <a:spcPts val="0"/>
              </a:spcAft>
              <a:buFont typeface="Arial"/>
              <a:buNone/>
              <a:defRPr/>
            </a:pPr>
            <a:r>
              <a:rPr lang="fr-FR" b="1" dirty="0">
                <a:solidFill>
                  <a:srgbClr val="37516D"/>
                </a:solidFill>
                <a:cs typeface="Arial" pitchFamily="34" charset="0"/>
              </a:rPr>
              <a:t>Difficultés rencontrées</a:t>
            </a:r>
          </a:p>
          <a:p>
            <a:pPr lvl="1" algn="l" eaLnBrk="1" fontAlgn="auto" hangingPunct="1">
              <a:spcBef>
                <a:spcPts val="800"/>
              </a:spcBef>
              <a:spcAft>
                <a:spcPts val="0"/>
              </a:spcAft>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srgbClr val="000000"/>
                </a:solidFill>
                <a:cs typeface="Arial" pitchFamily="34" charset="0"/>
              </a:rPr>
              <a:t>Images et vidéos sans équivalent textuel.</a:t>
            </a:r>
          </a:p>
          <a:p>
            <a:pPr lvl="1" algn="l" eaLnBrk="1" fontAlgn="auto" hangingPunct="1">
              <a:spcBef>
                <a:spcPts val="800"/>
              </a:spcBef>
              <a:spcAft>
                <a:spcPts val="0"/>
              </a:spcAft>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srgbClr val="000000"/>
                </a:solidFill>
                <a:cs typeface="Arial" pitchFamily="34" charset="0"/>
              </a:rPr>
              <a:t>Navigation exclusive à la souris.</a:t>
            </a:r>
          </a:p>
          <a:p>
            <a:pPr lvl="1" algn="l" eaLnBrk="1" fontAlgn="auto" hangingPunct="1">
              <a:spcBef>
                <a:spcPts val="800"/>
              </a:spcBef>
              <a:spcAft>
                <a:spcPts val="0"/>
              </a:spcAft>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srgbClr val="000000"/>
                </a:solidFill>
                <a:cs typeface="Arial" pitchFamily="34" charset="0"/>
              </a:rPr>
              <a:t>Contrastes des couleurs.</a:t>
            </a:r>
          </a:p>
          <a:p>
            <a:pPr lvl="1" algn="l" eaLnBrk="1" fontAlgn="auto" hangingPunct="1">
              <a:spcBef>
                <a:spcPts val="800"/>
              </a:spcBef>
              <a:spcAft>
                <a:spcPts val="0"/>
              </a:spcAft>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srgbClr val="000000"/>
                </a:solidFill>
                <a:cs typeface="Arial" pitchFamily="34" charset="0"/>
              </a:rPr>
              <a:t>Pages trop longues.</a:t>
            </a:r>
            <a:endParaRPr lang="fr-FR" dirty="0"/>
          </a:p>
        </p:txBody>
      </p:sp>
      <p:pic>
        <p:nvPicPr>
          <p:cNvPr id="33796" name="Image 7" descr="plagebraille1.jpg">
            <a:extLst>
              <a:ext uri="{FF2B5EF4-FFF2-40B4-BE49-F238E27FC236}">
                <a16:creationId xmlns:a16="http://schemas.microsoft.com/office/drawing/2014/main" id="{77C382D5-6144-403B-B9BD-6EAAB583A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1873250"/>
            <a:ext cx="366395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8" descr="Logo VYV">
            <a:extLst>
              <a:ext uri="{FF2B5EF4-FFF2-40B4-BE49-F238E27FC236}">
                <a16:creationId xmlns:a16="http://schemas.microsoft.com/office/drawing/2014/main" id="{A750619E-223F-493F-A936-E71B4F76109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1B3FACFF-D781-438C-8023-9133B17164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source">
            <a:extLst>
              <a:ext uri="{FF2B5EF4-FFF2-40B4-BE49-F238E27FC236}">
                <a16:creationId xmlns:a16="http://schemas.microsoft.com/office/drawing/2014/main" id="{B027B42A-134C-430F-9335-84FEE3280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213" y="3440163"/>
            <a:ext cx="3378200" cy="179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8E25E1E-AC92-4229-9370-F10F955E3982}"/>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br>
              <a:rPr lang="fr-FR" altLang="fr-FR" dirty="0">
                <a:latin typeface="Trebuchet MS" panose="020B0603020202020204" pitchFamily="34" charset="0"/>
              </a:rPr>
            </a:br>
            <a:r>
              <a:rPr lang="fr-FR" altLang="fr-FR" dirty="0">
                <a:latin typeface="Trebuchet MS" panose="020B0603020202020204" pitchFamily="34" charset="0"/>
              </a:rPr>
              <a:t>Personnes en situation de handicap auditif</a:t>
            </a:r>
            <a:br>
              <a:rPr lang="fr-FR" altLang="fr-FR" dirty="0">
                <a:latin typeface="Trebuchet MS" panose="020B0603020202020204" pitchFamily="34" charset="0"/>
              </a:rPr>
            </a:br>
            <a:endParaRPr lang="fr-FR" altLang="fr-FR" dirty="0"/>
          </a:p>
        </p:txBody>
      </p:sp>
      <p:sp>
        <p:nvSpPr>
          <p:cNvPr id="9219" name="Sous-titre 3">
            <a:extLst>
              <a:ext uri="{FF2B5EF4-FFF2-40B4-BE49-F238E27FC236}">
                <a16:creationId xmlns:a16="http://schemas.microsoft.com/office/drawing/2014/main" id="{E3DDD864-1553-4E69-9AAC-6353F122EA2B}"/>
              </a:ext>
            </a:extLst>
          </p:cNvPr>
          <p:cNvSpPr>
            <a:spLocks noGrp="1"/>
          </p:cNvSpPr>
          <p:nvPr>
            <p:ph type="subTitle" idx="1"/>
          </p:nvPr>
        </p:nvSpPr>
        <p:spPr>
          <a:xfrm>
            <a:off x="468313" y="1773238"/>
            <a:ext cx="8170862" cy="3024187"/>
          </a:xfrm>
        </p:spPr>
        <p:txBody>
          <a:bodyPr/>
          <a:lstStyle/>
          <a:p>
            <a:pPr algn="l" eaLnBrk="1" fontAlgn="auto" hangingPunct="1">
              <a:spcAft>
                <a:spcPts val="0"/>
              </a:spcAft>
              <a:buFont typeface="Arial"/>
              <a:buNone/>
              <a:defRPr/>
            </a:pPr>
            <a:r>
              <a:rPr lang="fr-FR" altLang="fr-FR" b="1" dirty="0">
                <a:solidFill>
                  <a:srgbClr val="37516D"/>
                </a:solidFill>
                <a:cs typeface="Arial" panose="020B0604020202020204" pitchFamily="34" charset="0"/>
              </a:rPr>
              <a:t>Support technique</a:t>
            </a:r>
            <a:r>
              <a:rPr lang="fr-FR" altLang="fr-FR" sz="1800" dirty="0">
                <a:solidFill>
                  <a:schemeClr val="bg2"/>
                </a:solidFill>
                <a:cs typeface="Arial" panose="020B0604020202020204" pitchFamily="34" charset="0"/>
              </a:rPr>
              <a:t>.</a:t>
            </a:r>
          </a:p>
          <a:p>
            <a:pPr lvl="1" algn="l" eaLnBrk="1" fontAlgn="auto" hangingPunct="1">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Vidéos en langue des signes.</a:t>
            </a:r>
          </a:p>
          <a:p>
            <a:pPr lvl="1" algn="l" eaLnBrk="1" fontAlgn="auto" hangingPunct="1">
              <a:spcAft>
                <a:spcPts val="0"/>
              </a:spcAft>
              <a:buFont typeface="Wingdings" panose="05000000000000000000" pitchFamily="2" charset="2"/>
              <a:buChar char="§"/>
              <a:defRPr/>
            </a:pPr>
            <a:endParaRPr lang="fr-FR" altLang="fr-FR" sz="1800" dirty="0">
              <a:solidFill>
                <a:schemeClr val="bg2"/>
              </a:solidFill>
              <a:cs typeface="Arial" panose="020B0604020202020204" pitchFamily="34" charset="0"/>
            </a:endParaRPr>
          </a:p>
          <a:p>
            <a:pPr algn="l" eaLnBrk="1" fontAlgn="auto" hangingPunct="1">
              <a:spcAft>
                <a:spcPts val="0"/>
              </a:spcAft>
              <a:buFont typeface="Arial"/>
              <a:buNone/>
              <a:defRPr/>
            </a:pPr>
            <a:r>
              <a:rPr lang="fr-FR" altLang="fr-FR" b="1" dirty="0">
                <a:solidFill>
                  <a:srgbClr val="37516D"/>
                </a:solidFill>
                <a:cs typeface="Arial" panose="020B0604020202020204" pitchFamily="34" charset="0"/>
              </a:rPr>
              <a:t>Difficultés rencontrées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Son.</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Vidéos sans sous-titres.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Pages trop longues.</a:t>
            </a:r>
          </a:p>
          <a:p>
            <a:pPr algn="l" eaLnBrk="1" fontAlgn="auto" hangingPunct="1">
              <a:spcAft>
                <a:spcPts val="0"/>
              </a:spcAft>
              <a:buFont typeface="Arial"/>
              <a:buNone/>
              <a:defRPr/>
            </a:pPr>
            <a:endParaRPr lang="fr-FR" altLang="fr-FR" dirty="0"/>
          </a:p>
        </p:txBody>
      </p:sp>
      <p:pic>
        <p:nvPicPr>
          <p:cNvPr id="10" name="Image 9" descr="surdite.gif">
            <a:extLst>
              <a:ext uri="{FF2B5EF4-FFF2-40B4-BE49-F238E27FC236}">
                <a16:creationId xmlns:a16="http://schemas.microsoft.com/office/drawing/2014/main" id="{636CA711-2883-4184-93A9-D1C0BDE40325}"/>
              </a:ext>
            </a:extLst>
          </p:cNvPr>
          <p:cNvPicPr>
            <a:picLocks noChangeAspect="1"/>
          </p:cNvPicPr>
          <p:nvPr/>
        </p:nvPicPr>
        <p:blipFill>
          <a:blip r:embed="rId3"/>
          <a:stretch>
            <a:fillRect/>
          </a:stretch>
        </p:blipFill>
        <p:spPr>
          <a:xfrm>
            <a:off x="4794250" y="1643063"/>
            <a:ext cx="857250" cy="857250"/>
          </a:xfrm>
          <a:prstGeom prst="rect">
            <a:avLst/>
          </a:prstGeom>
          <a:ln>
            <a:solidFill>
              <a:schemeClr val="tx1">
                <a:lumMod val="85000"/>
                <a:lumOff val="15000"/>
              </a:schemeClr>
            </a:solidFill>
          </a:ln>
        </p:spPr>
      </p:pic>
      <p:pic>
        <p:nvPicPr>
          <p:cNvPr id="11" name="Image 10" descr="capture_lsf.JPG">
            <a:extLst>
              <a:ext uri="{FF2B5EF4-FFF2-40B4-BE49-F238E27FC236}">
                <a16:creationId xmlns:a16="http://schemas.microsoft.com/office/drawing/2014/main" id="{BBA726FD-0679-4FE4-B04D-69561BCEDB7A}"/>
              </a:ext>
            </a:extLst>
          </p:cNvPr>
          <p:cNvPicPr>
            <a:picLocks noChangeAspect="1"/>
          </p:cNvPicPr>
          <p:nvPr/>
        </p:nvPicPr>
        <p:blipFill>
          <a:blip r:embed="rId4"/>
          <a:stretch>
            <a:fillRect/>
          </a:stretch>
        </p:blipFill>
        <p:spPr>
          <a:xfrm>
            <a:off x="2195429" y="4876425"/>
            <a:ext cx="2250567" cy="1678496"/>
          </a:xfrm>
          <a:prstGeom prst="rect">
            <a:avLst/>
          </a:prstGeom>
          <a:ln>
            <a:solidFill>
              <a:schemeClr val="tx1">
                <a:lumMod val="85000"/>
                <a:lumOff val="15000"/>
              </a:schemeClr>
            </a:solidFill>
          </a:ln>
        </p:spPr>
      </p:pic>
      <p:pic>
        <p:nvPicPr>
          <p:cNvPr id="7" name="Image 48" descr="Logo VYV">
            <a:extLst>
              <a:ext uri="{FF2B5EF4-FFF2-40B4-BE49-F238E27FC236}">
                <a16:creationId xmlns:a16="http://schemas.microsoft.com/office/drawing/2014/main" id="{DF037271-112C-49BD-8F4A-32FF1D6EB60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A0D0069-3704-495B-87D3-990A58CD965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disic.github.io/guide-concepteur/img/transcription-textuelle.jpeg">
            <a:extLst>
              <a:ext uri="{FF2B5EF4-FFF2-40B4-BE49-F238E27FC236}">
                <a16:creationId xmlns:a16="http://schemas.microsoft.com/office/drawing/2014/main" id="{FF0037EC-548D-47BA-A803-7CED3C06E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856" y="1643063"/>
            <a:ext cx="3048000" cy="3622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340FD5E-66E4-48BB-B85D-BFDB93B6FD2E}"/>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 </a:t>
            </a:r>
            <a:br>
              <a:rPr lang="fr-FR" altLang="fr-FR" dirty="0">
                <a:latin typeface="Trebuchet MS" panose="020B0603020202020204" pitchFamily="34" charset="0"/>
              </a:rPr>
            </a:br>
            <a:r>
              <a:rPr lang="fr-FR" altLang="fr-FR" dirty="0">
                <a:latin typeface="Trebuchet MS" panose="020B0603020202020204" pitchFamily="34" charset="0"/>
              </a:rPr>
              <a:t>Personnes en situation de handicap moteur</a:t>
            </a:r>
            <a:br>
              <a:rPr lang="fr-FR" altLang="fr-FR" dirty="0">
                <a:latin typeface="Trebuchet MS" panose="020B0603020202020204" pitchFamily="34" charset="0"/>
              </a:rPr>
            </a:br>
            <a:endParaRPr lang="fr-FR" altLang="fr-FR" dirty="0"/>
          </a:p>
        </p:txBody>
      </p:sp>
      <p:sp>
        <p:nvSpPr>
          <p:cNvPr id="10243" name="Sous-titre 3">
            <a:extLst>
              <a:ext uri="{FF2B5EF4-FFF2-40B4-BE49-F238E27FC236}">
                <a16:creationId xmlns:a16="http://schemas.microsoft.com/office/drawing/2014/main" id="{12FB35BD-F46D-45BF-8252-887FEA011874}"/>
              </a:ext>
            </a:extLst>
          </p:cNvPr>
          <p:cNvSpPr>
            <a:spLocks noGrp="1"/>
          </p:cNvSpPr>
          <p:nvPr>
            <p:ph type="subTitle" idx="1"/>
          </p:nvPr>
        </p:nvSpPr>
        <p:spPr>
          <a:xfrm>
            <a:off x="468313" y="1773238"/>
            <a:ext cx="8170862" cy="3024187"/>
          </a:xfrm>
        </p:spPr>
        <p:txBody>
          <a:bodyPr/>
          <a:lstStyle/>
          <a:p>
            <a:pPr algn="l" eaLnBrk="1" fontAlgn="auto" hangingPunct="1">
              <a:spcAft>
                <a:spcPts val="0"/>
              </a:spcAft>
              <a:buFont typeface="Arial"/>
              <a:buNone/>
              <a:defRPr/>
            </a:pPr>
            <a:r>
              <a:rPr lang="fr-FR" altLang="fr-FR" b="1" dirty="0">
                <a:solidFill>
                  <a:srgbClr val="37516D"/>
                </a:solidFill>
                <a:cs typeface="Arial" panose="020B0604020202020204" pitchFamily="34" charset="0"/>
              </a:rPr>
              <a:t>Technologies d’assistance</a:t>
            </a:r>
            <a:endParaRPr lang="fr-FR" altLang="fr-FR" dirty="0">
              <a:solidFill>
                <a:srgbClr val="37516D"/>
              </a:solidFill>
              <a:cs typeface="Arial" panose="020B0604020202020204" pitchFamily="34" charset="0"/>
            </a:endParaRPr>
          </a:p>
          <a:p>
            <a:pPr lvl="1" algn="l" eaLnBrk="1" fontAlgn="auto" hangingPunct="1">
              <a:lnSpc>
                <a:spcPct val="150000"/>
              </a:lnSpc>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Reconnaissance vocale. </a:t>
            </a:r>
          </a:p>
          <a:p>
            <a:pPr lvl="1" algn="l" eaLnBrk="1" fontAlgn="auto" hangingPunct="1">
              <a:lnSpc>
                <a:spcPct val="150000"/>
              </a:lnSpc>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Clavier virtuel.</a:t>
            </a:r>
          </a:p>
          <a:p>
            <a:pPr lvl="1" algn="l" eaLnBrk="1" fontAlgn="auto" hangingPunct="1">
              <a:lnSpc>
                <a:spcPct val="150000"/>
              </a:lnSpc>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Dispositifs de pointage adaptés : trackball, joystick, Head stick …</a:t>
            </a:r>
          </a:p>
          <a:p>
            <a:pPr algn="l" eaLnBrk="1" fontAlgn="auto" hangingPunct="1">
              <a:spcAft>
                <a:spcPts val="0"/>
              </a:spcAft>
              <a:buFont typeface="Arial"/>
              <a:buNone/>
              <a:defRPr/>
            </a:pPr>
            <a:r>
              <a:rPr lang="fr-FR" altLang="fr-FR" b="1" dirty="0">
                <a:solidFill>
                  <a:srgbClr val="37516D"/>
                </a:solidFill>
                <a:cs typeface="Arial" panose="020B0604020202020204" pitchFamily="34" charset="0"/>
              </a:rPr>
              <a:t>Difficultés rencontrées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Navigation exclusive à la souris.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Pages trop longues.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Contrastes des couleurs.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Contenu dynamique.</a:t>
            </a:r>
            <a:endParaRPr lang="fr-FR" altLang="fr-FR" dirty="0"/>
          </a:p>
        </p:txBody>
      </p:sp>
      <p:pic>
        <p:nvPicPr>
          <p:cNvPr id="37895" name="Picture 13" descr="Résultats de recherche d'images pour « headsticks »">
            <a:extLst>
              <a:ext uri="{FF2B5EF4-FFF2-40B4-BE49-F238E27FC236}">
                <a16:creationId xmlns:a16="http://schemas.microsoft.com/office/drawing/2014/main" id="{B40DD85B-FAD5-4CB0-B307-0EAD956CE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738" y="1031875"/>
            <a:ext cx="291623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8" descr="Logo VYV">
            <a:extLst>
              <a:ext uri="{FF2B5EF4-FFF2-40B4-BE49-F238E27FC236}">
                <a16:creationId xmlns:a16="http://schemas.microsoft.com/office/drawing/2014/main" id="{BFC2D92F-C236-4AF7-8073-0101247D22A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3E2A82DD-4D5D-49EE-A34A-C073C752A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fficher l’image source">
            <a:extLst>
              <a:ext uri="{FF2B5EF4-FFF2-40B4-BE49-F238E27FC236}">
                <a16:creationId xmlns:a16="http://schemas.microsoft.com/office/drawing/2014/main" id="{047A999C-F128-4AD5-AD37-BD3E9524A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754529"/>
            <a:ext cx="3218688" cy="2027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BE3486B-DFDF-4104-8EFC-331D248AF308}"/>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 </a:t>
            </a:r>
            <a:br>
              <a:rPr lang="fr-FR" altLang="fr-FR" dirty="0">
                <a:latin typeface="Trebuchet MS" panose="020B0603020202020204" pitchFamily="34" charset="0"/>
              </a:rPr>
            </a:br>
            <a:r>
              <a:rPr lang="fr-FR" altLang="fr-FR" dirty="0">
                <a:latin typeface="Trebuchet MS" panose="020B0603020202020204" pitchFamily="34" charset="0"/>
              </a:rPr>
              <a:t>Personnes en situation de handicap cognitif</a:t>
            </a:r>
            <a:br>
              <a:rPr lang="fr-FR" altLang="fr-FR" dirty="0">
                <a:latin typeface="Trebuchet MS" panose="020B0603020202020204" pitchFamily="34" charset="0"/>
              </a:rPr>
            </a:br>
            <a:endParaRPr lang="fr-FR" altLang="fr-FR" dirty="0"/>
          </a:p>
        </p:txBody>
      </p:sp>
      <p:sp>
        <p:nvSpPr>
          <p:cNvPr id="11267" name="Sous-titre 3">
            <a:extLst>
              <a:ext uri="{FF2B5EF4-FFF2-40B4-BE49-F238E27FC236}">
                <a16:creationId xmlns:a16="http://schemas.microsoft.com/office/drawing/2014/main" id="{5BD5C0D0-C2BC-4919-A391-EBC338F9BB6B}"/>
              </a:ext>
            </a:extLst>
          </p:cNvPr>
          <p:cNvSpPr>
            <a:spLocks noGrp="1"/>
          </p:cNvSpPr>
          <p:nvPr>
            <p:ph type="subTitle" idx="1"/>
          </p:nvPr>
        </p:nvSpPr>
        <p:spPr>
          <a:xfrm>
            <a:off x="468313" y="1773238"/>
            <a:ext cx="8170862" cy="3568700"/>
          </a:xfrm>
        </p:spPr>
        <p:txBody>
          <a:bodyPr/>
          <a:lstStyle/>
          <a:p>
            <a:pPr algn="l" eaLnBrk="1" fontAlgn="auto" hangingPunct="1">
              <a:spcAft>
                <a:spcPts val="0"/>
              </a:spcAft>
              <a:buFont typeface="Arial"/>
              <a:buNone/>
              <a:defRPr/>
            </a:pPr>
            <a:r>
              <a:rPr lang="fr-FR" altLang="fr-FR" b="1" dirty="0">
                <a:solidFill>
                  <a:srgbClr val="37516D"/>
                </a:solidFill>
                <a:cs typeface="Arial" panose="020B0604020202020204" pitchFamily="34" charset="0"/>
              </a:rPr>
              <a:t>Technologies d’assistance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Synthèse vocale.</a:t>
            </a:r>
          </a:p>
          <a:p>
            <a:pPr algn="l" eaLnBrk="1" fontAlgn="auto" hangingPunct="1">
              <a:spcAft>
                <a:spcPts val="0"/>
              </a:spcAft>
              <a:buFont typeface="Arial"/>
              <a:buNone/>
              <a:defRPr/>
            </a:pPr>
            <a:r>
              <a:rPr lang="fr-FR" altLang="fr-FR" b="1" dirty="0">
                <a:solidFill>
                  <a:srgbClr val="37516D"/>
                </a:solidFill>
                <a:cs typeface="Arial" panose="020B0604020202020204" pitchFamily="34" charset="0"/>
              </a:rPr>
              <a:t>Difficultés rencontrées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Absence de navigation cohérente ou </a:t>
            </a:r>
          </a:p>
          <a:p>
            <a:pPr lvl="1" algn="l" eaLnBrk="1" fontAlgn="auto" hangingPunct="1">
              <a:spcBef>
                <a:spcPts val="800"/>
              </a:spcBef>
              <a:spcAft>
                <a:spcPts val="0"/>
              </a:spcAft>
              <a:defRPr/>
            </a:pPr>
            <a:r>
              <a:rPr lang="fr-FR" altLang="fr-FR" sz="1800" dirty="0">
                <a:solidFill>
                  <a:srgbClr val="000000"/>
                </a:solidFill>
                <a:cs typeface="Arial" panose="020B0604020202020204" pitchFamily="34" charset="0"/>
              </a:rPr>
              <a:t>d’un moteur de recherche.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Pages trop longues.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Défilement ou animation graphique.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Pop-up (ouverture de nouvelles fenêtres).</a:t>
            </a:r>
          </a:p>
          <a:p>
            <a:pPr algn="l" eaLnBrk="1" fontAlgn="auto" hangingPunct="1">
              <a:spcAft>
                <a:spcPts val="0"/>
              </a:spcAft>
              <a:buFont typeface="Arial"/>
              <a:buNone/>
              <a:defRPr/>
            </a:pPr>
            <a:endParaRPr lang="fr-FR" altLang="fr-FR" dirty="0"/>
          </a:p>
        </p:txBody>
      </p:sp>
      <p:pic>
        <p:nvPicPr>
          <p:cNvPr id="39942" name="Picture 9" descr="Résultats de recherche d'images pour « handicap cognitif »">
            <a:extLst>
              <a:ext uri="{FF2B5EF4-FFF2-40B4-BE49-F238E27FC236}">
                <a16:creationId xmlns:a16="http://schemas.microsoft.com/office/drawing/2014/main" id="{4A438585-6486-4C7C-8025-D4E7B3EC8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13" y="2457450"/>
            <a:ext cx="24098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8" descr="Logo VYV">
            <a:extLst>
              <a:ext uri="{FF2B5EF4-FFF2-40B4-BE49-F238E27FC236}">
                <a16:creationId xmlns:a16="http://schemas.microsoft.com/office/drawing/2014/main" id="{7B2DEA06-FF7F-4E0C-86C1-22C6969A77A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EB8FE99-9986-4C80-B83A-FC508DA558B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FF2521-E687-49D1-8635-702ABAC10EBC}"/>
              </a:ext>
            </a:extLst>
          </p:cNvPr>
          <p:cNvSpPr>
            <a:spLocks noGrp="1" noChangeArrowheads="1"/>
          </p:cNvSpPr>
          <p:nvPr>
            <p:ph type="ctrTitle"/>
          </p:nvPr>
        </p:nvSpPr>
        <p:spPr>
          <a:xfrm>
            <a:off x="395288" y="188913"/>
            <a:ext cx="8748712" cy="1511300"/>
          </a:xfrm>
        </p:spPr>
        <p:txBody>
          <a:bodyPr rtlCol="0">
            <a:normAutofit fontScale="90000"/>
          </a:bodyPr>
          <a:lstStyle/>
          <a:p>
            <a:pPr eaLnBrk="1" fontAlgn="auto" hangingPunct="1">
              <a:spcAft>
                <a:spcPts val="0"/>
              </a:spcAft>
              <a:defRPr/>
            </a:pPr>
            <a:r>
              <a:rPr lang="fr-FR" altLang="fr-FR" dirty="0">
                <a:latin typeface="Trebuchet MS" panose="020B0603020202020204" pitchFamily="34" charset="0"/>
              </a:rPr>
              <a:t>Objectifs</a:t>
            </a:r>
            <a:r>
              <a:rPr lang="en-GB" altLang="fr-FR" dirty="0">
                <a:latin typeface="Trebuchet MS" panose="020B0603020202020204" pitchFamily="34" charset="0"/>
              </a:rPr>
              <a:t> de la sensibilisation</a:t>
            </a:r>
            <a:br>
              <a:rPr lang="en-GB" altLang="fr-FR" dirty="0">
                <a:latin typeface="Trebuchet MS" panose="020B0603020202020204" pitchFamily="34" charset="0"/>
              </a:rPr>
            </a:br>
            <a:br>
              <a:rPr lang="en-GB" altLang="fr-FR" dirty="0">
                <a:latin typeface="Trebuchet MS" panose="020B0603020202020204" pitchFamily="34" charset="0"/>
              </a:rPr>
            </a:br>
            <a:endParaRPr lang="fr-FR" altLang="fr-FR" dirty="0"/>
          </a:p>
        </p:txBody>
      </p:sp>
      <p:sp>
        <p:nvSpPr>
          <p:cNvPr id="4" name="Sous-titre 3">
            <a:extLst>
              <a:ext uri="{FF2B5EF4-FFF2-40B4-BE49-F238E27FC236}">
                <a16:creationId xmlns:a16="http://schemas.microsoft.com/office/drawing/2014/main" id="{8929CC24-FEA4-4873-B019-8F992E102AAB}"/>
              </a:ext>
            </a:extLst>
          </p:cNvPr>
          <p:cNvSpPr>
            <a:spLocks noGrp="1"/>
          </p:cNvSpPr>
          <p:nvPr>
            <p:ph type="subTitle" idx="1"/>
          </p:nvPr>
        </p:nvSpPr>
        <p:spPr>
          <a:xfrm>
            <a:off x="107950" y="2060848"/>
            <a:ext cx="8928100" cy="3024435"/>
          </a:xfrm>
        </p:spPr>
        <p:txBody>
          <a:bodyPr/>
          <a:lstStyle/>
          <a:p>
            <a:pPr algn="l" eaLnBrk="1" fontAlgn="auto" hangingPunct="1">
              <a:spcBef>
                <a:spcPts val="1500"/>
              </a:spcBef>
              <a:spcAft>
                <a:spcPts val="0"/>
              </a:spcAft>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pPr>
            <a:r>
              <a:rPr lang="fr-FR" sz="1800" dirty="0">
                <a:solidFill>
                  <a:srgbClr val="000000"/>
                </a:solidFill>
                <a:cs typeface="Arial" pitchFamily="34" charset="0"/>
              </a:rPr>
              <a:t>1 Connaître le</a:t>
            </a:r>
            <a:r>
              <a:rPr lang="fr-FR" sz="1800" dirty="0">
                <a:solidFill>
                  <a:srgbClr val="4F7493"/>
                </a:solidFill>
                <a:cs typeface="Arial" pitchFamily="34" charset="0"/>
              </a:rPr>
              <a:t> RGAA  </a:t>
            </a:r>
            <a:r>
              <a:rPr lang="fr-FR" sz="1800" dirty="0">
                <a:solidFill>
                  <a:srgbClr val="000000"/>
                </a:solidFill>
                <a:cs typeface="Arial" pitchFamily="34" charset="0"/>
              </a:rPr>
              <a:t>pour améliorer l’accessibilité</a:t>
            </a:r>
          </a:p>
          <a:p>
            <a:pPr algn="l" eaLnBrk="1" fontAlgn="auto" hangingPunct="1">
              <a:spcBef>
                <a:spcPts val="1500"/>
              </a:spcBef>
              <a:spcAft>
                <a:spcPts val="0"/>
              </a:spcAft>
              <a:buFont typeface="Arial"/>
              <a:buNone/>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pPr>
            <a:r>
              <a:rPr lang="en-GB" sz="1800" dirty="0">
                <a:solidFill>
                  <a:srgbClr val="000000"/>
                </a:solidFill>
                <a:cs typeface="Arial" pitchFamily="34" charset="0"/>
              </a:rPr>
              <a:t>2 Comprendre les </a:t>
            </a:r>
            <a:r>
              <a:rPr lang="fr-FR" sz="1800" dirty="0">
                <a:solidFill>
                  <a:srgbClr val="4F7493"/>
                </a:solidFill>
                <a:cs typeface="Arial" pitchFamily="34" charset="0"/>
              </a:rPr>
              <a:t>différentes</a:t>
            </a:r>
            <a:r>
              <a:rPr lang="en-GB" sz="1800" dirty="0">
                <a:solidFill>
                  <a:srgbClr val="4F7493"/>
                </a:solidFill>
                <a:cs typeface="Arial" pitchFamily="34" charset="0"/>
              </a:rPr>
              <a:t> situations de handicaps</a:t>
            </a:r>
            <a:endParaRPr lang="fr-FR" sz="1800" dirty="0">
              <a:solidFill>
                <a:srgbClr val="4F7493"/>
              </a:solidFill>
              <a:cs typeface="Arial" pitchFamily="34" charset="0"/>
            </a:endParaRPr>
          </a:p>
          <a:p>
            <a:pPr algn="l" eaLnBrk="1" fontAlgn="auto" hangingPunct="1">
              <a:spcBef>
                <a:spcPts val="1500"/>
              </a:spcBef>
              <a:spcAft>
                <a:spcPts val="0"/>
              </a:spcAft>
              <a:buFont typeface="Arial"/>
              <a:buNone/>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pPr>
            <a:r>
              <a:rPr lang="fr-FR" sz="1800" dirty="0">
                <a:solidFill>
                  <a:srgbClr val="000000"/>
                </a:solidFill>
                <a:cs typeface="Arial" pitchFamily="34" charset="0"/>
              </a:rPr>
              <a:t>3 Connaître le cadre normatif, le contexte législatif</a:t>
            </a:r>
          </a:p>
          <a:p>
            <a:pPr algn="l" eaLnBrk="1" fontAlgn="auto" hangingPunct="1">
              <a:spcBef>
                <a:spcPts val="1500"/>
              </a:spcBef>
              <a:spcAft>
                <a:spcPts val="0"/>
              </a:spcAft>
              <a:buFont typeface="Arial"/>
              <a:buNone/>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pPr>
            <a:r>
              <a:rPr lang="fr-FR" sz="1800" dirty="0">
                <a:solidFill>
                  <a:srgbClr val="000000"/>
                </a:solidFill>
                <a:cs typeface="Arial" pitchFamily="34" charset="0"/>
              </a:rPr>
              <a:t>4 Connaître les </a:t>
            </a:r>
            <a:r>
              <a:rPr lang="fr-FR" sz="1800" dirty="0">
                <a:solidFill>
                  <a:srgbClr val="4F7493"/>
                </a:solidFill>
                <a:cs typeface="Arial" pitchFamily="34" charset="0"/>
              </a:rPr>
              <a:t>différents modes et contextes </a:t>
            </a:r>
            <a:r>
              <a:rPr lang="fr-FR" sz="1800" dirty="0">
                <a:solidFill>
                  <a:srgbClr val="000000"/>
                </a:solidFill>
                <a:cs typeface="Arial" pitchFamily="34" charset="0"/>
              </a:rPr>
              <a:t>de navigation</a:t>
            </a:r>
          </a:p>
          <a:p>
            <a:pPr algn="l" eaLnBrk="1" fontAlgn="auto" hangingPunct="1">
              <a:spcBef>
                <a:spcPts val="1500"/>
              </a:spcBef>
              <a:spcAft>
                <a:spcPts val="0"/>
              </a:spcAft>
              <a:buFont typeface="Arial"/>
              <a:buNone/>
              <a:tabLst>
                <a:tab pos="36513" algn="l"/>
                <a:tab pos="484188" algn="l"/>
                <a:tab pos="933450" algn="l"/>
                <a:tab pos="1382713" algn="l"/>
                <a:tab pos="1831975" algn="l"/>
                <a:tab pos="2281238" algn="l"/>
                <a:tab pos="2730500" algn="l"/>
                <a:tab pos="3179763" algn="l"/>
                <a:tab pos="3629025" algn="l"/>
                <a:tab pos="4078288" algn="l"/>
                <a:tab pos="4527550" algn="l"/>
                <a:tab pos="4976813" algn="l"/>
                <a:tab pos="5426075" algn="l"/>
                <a:tab pos="5875338" algn="l"/>
                <a:tab pos="6324600" algn="l"/>
                <a:tab pos="6773863" algn="l"/>
                <a:tab pos="7223125" algn="l"/>
                <a:tab pos="7672388" algn="l"/>
                <a:tab pos="8121650" algn="l"/>
                <a:tab pos="8570913" algn="l"/>
                <a:tab pos="9020175" algn="l"/>
              </a:tabLst>
              <a:defRPr/>
            </a:pPr>
            <a:r>
              <a:rPr lang="fr-FR" sz="1800" dirty="0">
                <a:solidFill>
                  <a:srgbClr val="000000"/>
                </a:solidFill>
                <a:cs typeface="Arial" pitchFamily="34" charset="0"/>
              </a:rPr>
              <a:t>5 Connaître les </a:t>
            </a:r>
            <a:r>
              <a:rPr lang="fr-FR" sz="1800" dirty="0">
                <a:solidFill>
                  <a:srgbClr val="4F7493"/>
                </a:solidFill>
                <a:cs typeface="Arial" pitchFamily="34" charset="0"/>
              </a:rPr>
              <a:t>critères techniques </a:t>
            </a:r>
            <a:r>
              <a:rPr lang="fr-FR" sz="1800" dirty="0">
                <a:solidFill>
                  <a:srgbClr val="000000"/>
                </a:solidFill>
                <a:cs typeface="Arial" pitchFamily="34" charset="0"/>
              </a:rPr>
              <a:t>de l’accessibilité</a:t>
            </a:r>
          </a:p>
          <a:p>
            <a:pPr marL="342900" indent="-342900" algn="l" eaLnBrk="1" fontAlgn="auto" hangingPunct="1">
              <a:spcBef>
                <a:spcPts val="800"/>
              </a:spcBef>
              <a:spcAft>
                <a:spcPts val="0"/>
              </a:spcAft>
              <a:buFont typeface="Arial"/>
              <a:buNone/>
              <a:defRPr/>
            </a:pPr>
            <a:endParaRPr lang="fr-FR" dirty="0"/>
          </a:p>
        </p:txBody>
      </p:sp>
      <p:pic>
        <p:nvPicPr>
          <p:cNvPr id="6" name="Image 48" descr="Logo VYV">
            <a:extLst>
              <a:ext uri="{FF2B5EF4-FFF2-40B4-BE49-F238E27FC236}">
                <a16:creationId xmlns:a16="http://schemas.microsoft.com/office/drawing/2014/main" id="{B070EA94-3E1F-4587-A239-C037D520A73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04048" y="5878841"/>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68059C86-3DDD-4CA2-AEEC-776E3EEDEF1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E080021-A317-4C08-9B8F-4209120B0DF2}"/>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Séniors</a:t>
            </a:r>
            <a:br>
              <a:rPr lang="en-GB" altLang="fr-FR">
                <a:latin typeface="Trebuchet MS" panose="020B0603020202020204" pitchFamily="34" charset="0"/>
              </a:rPr>
            </a:br>
            <a:endParaRPr lang="fr-FR" altLang="fr-FR"/>
          </a:p>
        </p:txBody>
      </p:sp>
      <p:sp>
        <p:nvSpPr>
          <p:cNvPr id="12291" name="Sous-titre 3">
            <a:extLst>
              <a:ext uri="{FF2B5EF4-FFF2-40B4-BE49-F238E27FC236}">
                <a16:creationId xmlns:a16="http://schemas.microsoft.com/office/drawing/2014/main" id="{2551F224-5D50-4C9A-846E-4D6B853C073E}"/>
              </a:ext>
            </a:extLst>
          </p:cNvPr>
          <p:cNvSpPr>
            <a:spLocks noGrp="1"/>
          </p:cNvSpPr>
          <p:nvPr>
            <p:ph type="subTitle" idx="1"/>
          </p:nvPr>
        </p:nvSpPr>
        <p:spPr>
          <a:xfrm>
            <a:off x="401638" y="1185863"/>
            <a:ext cx="8170862" cy="3024187"/>
          </a:xfrm>
        </p:spPr>
        <p:txBody>
          <a:bodyPr/>
          <a:lstStyle/>
          <a:p>
            <a:pPr algn="l" eaLnBrk="1" fontAlgn="auto" hangingPunct="1">
              <a:spcAft>
                <a:spcPts val="0"/>
              </a:spcAft>
              <a:buFont typeface="Arial"/>
              <a:buNone/>
              <a:defRPr/>
            </a:pPr>
            <a:r>
              <a:rPr lang="fr-FR" altLang="fr-FR" b="1" dirty="0">
                <a:solidFill>
                  <a:srgbClr val="37516D"/>
                </a:solidFill>
                <a:cs typeface="Arial" panose="020B0604020202020204" pitchFamily="34" charset="0"/>
              </a:rPr>
              <a:t>Technologies d’assistance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Loupes d’écran. </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Souris adaptées, Claviers simplifiés.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Synthèse vocale.</a:t>
            </a:r>
          </a:p>
          <a:p>
            <a:pPr algn="l" eaLnBrk="1" fontAlgn="auto" hangingPunct="1">
              <a:spcAft>
                <a:spcPts val="0"/>
              </a:spcAft>
              <a:buFont typeface="Arial"/>
              <a:buNone/>
              <a:defRPr/>
            </a:pPr>
            <a:r>
              <a:rPr lang="fr-FR" altLang="fr-FR" b="1" dirty="0">
                <a:solidFill>
                  <a:srgbClr val="37516D"/>
                </a:solidFill>
                <a:cs typeface="Arial" panose="020B0604020202020204" pitchFamily="34" charset="0"/>
              </a:rPr>
              <a:t>Difficultés rencontrées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Absence de navigation cohérente ou </a:t>
            </a:r>
          </a:p>
          <a:p>
            <a:pPr lvl="1" algn="l" eaLnBrk="1" fontAlgn="auto" hangingPunct="1">
              <a:spcBef>
                <a:spcPts val="800"/>
              </a:spcBef>
              <a:spcAft>
                <a:spcPts val="0"/>
              </a:spcAft>
              <a:defRPr/>
            </a:pPr>
            <a:r>
              <a:rPr lang="fr-FR" altLang="fr-FR" sz="1800" dirty="0">
                <a:solidFill>
                  <a:srgbClr val="000000"/>
                </a:solidFill>
                <a:cs typeface="Arial" panose="020B0604020202020204" pitchFamily="34" charset="0"/>
              </a:rPr>
              <a:t>d’un moteur de recherche.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Pages trop longues.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Défilement ou animation graphique.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Pop-up (ouverture de nouvelles fenêtres).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Navigation exclusive à la souris.</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Contenu dynamique.</a:t>
            </a:r>
          </a:p>
          <a:p>
            <a:pPr lvl="1" algn="l" eaLnBrk="1" fontAlgn="auto" hangingPunct="1">
              <a:spcBef>
                <a:spcPts val="800"/>
              </a:spcBef>
              <a:spcAft>
                <a:spcPts val="0"/>
              </a:spcAft>
              <a:buFont typeface="Wingdings" panose="05000000000000000000" pitchFamily="2" charset="2"/>
              <a:buChar char="§"/>
              <a:defRPr/>
            </a:pPr>
            <a:r>
              <a:rPr lang="fr-FR" altLang="fr-FR" sz="1800" dirty="0">
                <a:solidFill>
                  <a:srgbClr val="000000"/>
                </a:solidFill>
                <a:cs typeface="Arial" panose="020B0604020202020204" pitchFamily="34" charset="0"/>
              </a:rPr>
              <a:t>Son.</a:t>
            </a:r>
            <a:endParaRPr lang="fr-FR" altLang="fr-FR" dirty="0"/>
          </a:p>
        </p:txBody>
      </p:sp>
      <p:pic>
        <p:nvPicPr>
          <p:cNvPr id="7" name="Image 48" descr="Logo VYV">
            <a:extLst>
              <a:ext uri="{FF2B5EF4-FFF2-40B4-BE49-F238E27FC236}">
                <a16:creationId xmlns:a16="http://schemas.microsoft.com/office/drawing/2014/main" id="{E25CD49F-BFA0-45F9-8F4A-A87D1BD9F7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31B6FCC7-4DAD-430A-9E8D-A3769CDF482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fficher l’image source">
            <a:extLst>
              <a:ext uri="{FF2B5EF4-FFF2-40B4-BE49-F238E27FC236}">
                <a16:creationId xmlns:a16="http://schemas.microsoft.com/office/drawing/2014/main" id="{740EFB51-3104-4155-90C2-E8F8BE386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402556"/>
            <a:ext cx="38100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source">
            <a:extLst>
              <a:ext uri="{FF2B5EF4-FFF2-40B4-BE49-F238E27FC236}">
                <a16:creationId xmlns:a16="http://schemas.microsoft.com/office/drawing/2014/main" id="{5133CBF5-380E-40B5-8103-BD72309D37A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275152" y="3150537"/>
            <a:ext cx="3293675" cy="26621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A2AB3F1-73CD-4C85-9A40-C7CC998F5445}"/>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Autres situations possible </a:t>
            </a:r>
            <a:br>
              <a:rPr lang="en-GB" altLang="fr-FR">
                <a:latin typeface="Trebuchet MS" panose="020B0603020202020204" pitchFamily="34" charset="0"/>
              </a:rPr>
            </a:br>
            <a:endParaRPr lang="fr-FR" altLang="fr-FR"/>
          </a:p>
        </p:txBody>
      </p:sp>
      <p:sp>
        <p:nvSpPr>
          <p:cNvPr id="13315" name="Sous-titre 3">
            <a:extLst>
              <a:ext uri="{FF2B5EF4-FFF2-40B4-BE49-F238E27FC236}">
                <a16:creationId xmlns:a16="http://schemas.microsoft.com/office/drawing/2014/main" id="{73C29844-C0CF-4727-916B-76C68B703BB8}"/>
              </a:ext>
            </a:extLst>
          </p:cNvPr>
          <p:cNvSpPr>
            <a:spLocks noGrp="1"/>
          </p:cNvSpPr>
          <p:nvPr>
            <p:ph type="subTitle" idx="1"/>
          </p:nvPr>
        </p:nvSpPr>
        <p:spPr>
          <a:xfrm>
            <a:off x="468313" y="1773238"/>
            <a:ext cx="8170862" cy="3024187"/>
          </a:xfrm>
        </p:spPr>
        <p:txBody>
          <a:bodyPr/>
          <a:lstStyle/>
          <a:p>
            <a:pPr algn="l" eaLnBrk="1" hangingPunct="1">
              <a:defRPr/>
            </a:pPr>
            <a:r>
              <a:rPr lang="fr-FR" b="1" dirty="0">
                <a:solidFill>
                  <a:schemeClr val="tx1"/>
                </a:solidFill>
              </a:rPr>
              <a:t>Diversité des utilisateurs</a:t>
            </a:r>
            <a:endParaRPr lang="fr-FR" dirty="0">
              <a:solidFill>
                <a:schemeClr val="tx1"/>
              </a:solidFill>
            </a:endParaRPr>
          </a:p>
          <a:p>
            <a:pPr algn="l" eaLnBrk="1" hangingPunct="1">
              <a:defRPr/>
            </a:pPr>
            <a:r>
              <a:rPr lang="fr-FR" sz="1800" b="1" dirty="0">
                <a:solidFill>
                  <a:schemeClr val="tx1"/>
                </a:solidFill>
              </a:rPr>
              <a:t>	</a:t>
            </a:r>
            <a:r>
              <a:rPr lang="fr-FR" sz="1800" dirty="0">
                <a:solidFill>
                  <a:schemeClr val="tx1"/>
                </a:solidFill>
              </a:rPr>
              <a:t>Multi-handicap.</a:t>
            </a:r>
          </a:p>
          <a:p>
            <a:pPr lvl="1" algn="l" eaLnBrk="1" hangingPunct="1">
              <a:defRPr/>
            </a:pPr>
            <a:r>
              <a:rPr lang="fr-FR" sz="1800" dirty="0">
                <a:solidFill>
                  <a:schemeClr val="tx1"/>
                </a:solidFill>
              </a:rPr>
              <a:t>Handicap temporaire.</a:t>
            </a:r>
          </a:p>
          <a:p>
            <a:pPr lvl="1" algn="l" eaLnBrk="1" hangingPunct="1">
              <a:defRPr/>
            </a:pPr>
            <a:r>
              <a:rPr lang="fr-FR" sz="1800" dirty="0">
                <a:solidFill>
                  <a:schemeClr val="tx1"/>
                </a:solidFill>
              </a:rPr>
              <a:t>Personnes débutantes.</a:t>
            </a:r>
          </a:p>
          <a:p>
            <a:pPr lvl="1" algn="l" eaLnBrk="1" hangingPunct="1">
              <a:defRPr/>
            </a:pPr>
            <a:r>
              <a:rPr lang="fr-FR" sz="1800" dirty="0">
                <a:solidFill>
                  <a:schemeClr val="tx1"/>
                </a:solidFill>
              </a:rPr>
              <a:t>Personnes utilisant une connexion bas-débit …</a:t>
            </a:r>
          </a:p>
          <a:p>
            <a:pPr algn="l" eaLnBrk="1" hangingPunct="1">
              <a:defRPr/>
            </a:pPr>
            <a:r>
              <a:rPr lang="fr-FR" b="1" dirty="0">
                <a:solidFill>
                  <a:schemeClr val="tx1"/>
                </a:solidFill>
              </a:rPr>
              <a:t>Diversité des matériels</a:t>
            </a:r>
            <a:endParaRPr lang="fr-FR" dirty="0">
              <a:solidFill>
                <a:schemeClr val="tx1"/>
              </a:solidFill>
            </a:endParaRPr>
          </a:p>
          <a:p>
            <a:pPr lvl="1" algn="l" eaLnBrk="1" hangingPunct="1">
              <a:defRPr/>
            </a:pPr>
            <a:r>
              <a:rPr lang="fr-FR" sz="1800" dirty="0">
                <a:solidFill>
                  <a:schemeClr val="tx1"/>
                </a:solidFill>
              </a:rPr>
              <a:t>Mobile, Bornes Internet.</a:t>
            </a:r>
          </a:p>
          <a:p>
            <a:pPr lvl="1" algn="l" eaLnBrk="1" hangingPunct="1">
              <a:defRPr/>
            </a:pPr>
            <a:r>
              <a:rPr lang="fr-FR" sz="1800" dirty="0">
                <a:solidFill>
                  <a:schemeClr val="tx1"/>
                </a:solidFill>
              </a:rPr>
              <a:t>Télévision.</a:t>
            </a:r>
          </a:p>
          <a:p>
            <a:pPr lvl="1" algn="l" eaLnBrk="1" hangingPunct="1">
              <a:defRPr/>
            </a:pPr>
            <a:r>
              <a:rPr lang="fr-FR" sz="1800" dirty="0">
                <a:solidFill>
                  <a:schemeClr val="tx1"/>
                </a:solidFill>
              </a:rPr>
              <a:t>Systèmes d’exploitation, Navigateurs.</a:t>
            </a:r>
          </a:p>
          <a:p>
            <a:pPr lvl="1" algn="l" eaLnBrk="1" hangingPunct="1">
              <a:defRPr/>
            </a:pPr>
            <a:r>
              <a:rPr lang="fr-FR" sz="1800" dirty="0">
                <a:solidFill>
                  <a:schemeClr val="tx1"/>
                </a:solidFill>
              </a:rPr>
              <a:t>Technologies d’assistance.</a:t>
            </a:r>
          </a:p>
          <a:p>
            <a:pPr algn="l" eaLnBrk="1" fontAlgn="auto" hangingPunct="1">
              <a:spcAft>
                <a:spcPts val="0"/>
              </a:spcAft>
              <a:buFont typeface="Arial"/>
              <a:buNone/>
              <a:defRPr/>
            </a:pPr>
            <a:endParaRPr lang="fr-FR" altLang="fr-FR" sz="1800" dirty="0"/>
          </a:p>
        </p:txBody>
      </p:sp>
      <p:pic>
        <p:nvPicPr>
          <p:cNvPr id="44038" name="Picture 11" descr="Résultats de recherche d'images pour « handicap temporaire »">
            <a:extLst>
              <a:ext uri="{FF2B5EF4-FFF2-40B4-BE49-F238E27FC236}">
                <a16:creationId xmlns:a16="http://schemas.microsoft.com/office/drawing/2014/main" id="{F19AFA3F-3C46-41AC-9F1E-3C58FDE02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04925"/>
            <a:ext cx="19812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3" descr="Résultats de recherche d'images pour « systéme d'exploitation »">
            <a:extLst>
              <a:ext uri="{FF2B5EF4-FFF2-40B4-BE49-F238E27FC236}">
                <a16:creationId xmlns:a16="http://schemas.microsoft.com/office/drawing/2014/main" id="{4D8F1BE8-4769-4D1F-B30F-26B3A184C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13" y="3595688"/>
            <a:ext cx="2554287"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8" descr="Logo VYV">
            <a:extLst>
              <a:ext uri="{FF2B5EF4-FFF2-40B4-BE49-F238E27FC236}">
                <a16:creationId xmlns:a16="http://schemas.microsoft.com/office/drawing/2014/main" id="{26414423-72A6-4785-BAB3-6F84BD9D891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1FC10B3B-DAFB-4220-9E41-9EDE954FC26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CEA2BA4-B0BB-4012-B417-72249E60D3CB}"/>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En</a:t>
            </a:r>
            <a:r>
              <a:rPr lang="en-GB" altLang="fr-FR" dirty="0">
                <a:latin typeface="Trebuchet MS" panose="020B0603020202020204" pitchFamily="34" charset="0"/>
              </a:rPr>
              <a:t> résumé</a:t>
            </a:r>
            <a:br>
              <a:rPr lang="en-GB" altLang="fr-FR" dirty="0">
                <a:latin typeface="Trebuchet MS" panose="020B0603020202020204" pitchFamily="34" charset="0"/>
              </a:rPr>
            </a:br>
            <a:endParaRPr lang="fr-FR" altLang="fr-FR" dirty="0"/>
          </a:p>
        </p:txBody>
      </p:sp>
      <p:sp>
        <p:nvSpPr>
          <p:cNvPr id="46083" name="Rectangle 7">
            <a:extLst>
              <a:ext uri="{FF2B5EF4-FFF2-40B4-BE49-F238E27FC236}">
                <a16:creationId xmlns:a16="http://schemas.microsoft.com/office/drawing/2014/main" id="{6A6D5B0E-AEE8-4758-8B0F-BEED01E54E9F}"/>
              </a:ext>
            </a:extLst>
          </p:cNvPr>
          <p:cNvSpPr>
            <a:spLocks noChangeArrowheads="1"/>
          </p:cNvSpPr>
          <p:nvPr/>
        </p:nvSpPr>
        <p:spPr bwMode="auto">
          <a:xfrm>
            <a:off x="142875" y="1309688"/>
            <a:ext cx="44291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1pPr>
            <a:lvl2pPr marL="742950" indent="-28575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2pPr>
            <a:lvl3pPr marL="11430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3pPr>
            <a:lvl4pPr marL="16002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4pPr>
            <a:lvl5pPr marL="20574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9pPr>
          </a:lstStyle>
          <a:p>
            <a:pPr eaLnBrk="1" hangingPunct="1"/>
            <a:r>
              <a:rPr kumimoji="1" lang="en-GB" altLang="fr-FR" sz="2400" b="1">
                <a:solidFill>
                  <a:srgbClr val="37516D"/>
                </a:solidFill>
                <a:latin typeface="Arial" panose="020B0604020202020204" pitchFamily="34" charset="0"/>
                <a:cs typeface="Arial" panose="020B0604020202020204" pitchFamily="34" charset="0"/>
              </a:rPr>
              <a:t>Diversité des utilisateurs</a:t>
            </a:r>
          </a:p>
          <a:p>
            <a:pPr eaLnBrk="1" hangingPunct="1"/>
            <a:endParaRPr kumimoji="1" lang="en-GB" altLang="fr-FR" sz="2400">
              <a:solidFill>
                <a:srgbClr val="000000"/>
              </a:solidFill>
              <a:latin typeface="Arial" panose="020B0604020202020204" pitchFamily="34" charset="0"/>
              <a:cs typeface="Arial" panose="020B0604020202020204" pitchFamily="34" charset="0"/>
            </a:endParaRPr>
          </a:p>
        </p:txBody>
      </p:sp>
      <p:sp>
        <p:nvSpPr>
          <p:cNvPr id="46084" name="Rectangle 8">
            <a:extLst>
              <a:ext uri="{FF2B5EF4-FFF2-40B4-BE49-F238E27FC236}">
                <a16:creationId xmlns:a16="http://schemas.microsoft.com/office/drawing/2014/main" id="{BA9FA1ED-AA5F-4170-A8F1-1C40EDD55553}"/>
              </a:ext>
            </a:extLst>
          </p:cNvPr>
          <p:cNvSpPr>
            <a:spLocks noChangeArrowheads="1"/>
          </p:cNvSpPr>
          <p:nvPr/>
        </p:nvSpPr>
        <p:spPr bwMode="auto">
          <a:xfrm>
            <a:off x="404006" y="1802031"/>
            <a:ext cx="3137531" cy="254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50000"/>
              </a:lnSpc>
              <a:buFont typeface="Arial" panose="020B0604020202020204" pitchFamily="34" charset="0"/>
              <a:buChar char="•"/>
            </a:pPr>
            <a:r>
              <a:rPr kumimoji="1" lang="en-GB" altLang="fr-FR" sz="1400" dirty="0">
                <a:solidFill>
                  <a:srgbClr val="000000"/>
                </a:solidFill>
                <a:latin typeface="Arial" panose="020B0604020202020204" pitchFamily="34" charset="0"/>
                <a:cs typeface="Arial" panose="020B0604020202020204" pitchFamily="34" charset="0"/>
              </a:rPr>
              <a:t> </a:t>
            </a:r>
            <a:r>
              <a:rPr kumimoji="1" lang="fr-FR" altLang="fr-FR" dirty="0">
                <a:solidFill>
                  <a:srgbClr val="000000"/>
                </a:solidFill>
                <a:latin typeface="+mn-lt"/>
                <a:cs typeface="Arial" panose="020B0604020202020204" pitchFamily="34" charset="0"/>
              </a:rPr>
              <a:t>handicap sensoriel</a:t>
            </a:r>
          </a:p>
          <a:p>
            <a:pPr eaLnBrk="1" hangingPunct="1">
              <a:lnSpc>
                <a:spcPct val="150000"/>
              </a:lnSpc>
              <a:buFont typeface="Arial" panose="020B0604020202020204" pitchFamily="34" charset="0"/>
              <a:buChar char="•"/>
            </a:pPr>
            <a:r>
              <a:rPr kumimoji="1" lang="fr-FR" altLang="fr-FR" dirty="0">
                <a:solidFill>
                  <a:srgbClr val="000000"/>
                </a:solidFill>
                <a:latin typeface="+mn-lt"/>
                <a:cs typeface="Arial" panose="020B0604020202020204" pitchFamily="34" charset="0"/>
              </a:rPr>
              <a:t> handicap moteur</a:t>
            </a:r>
          </a:p>
          <a:p>
            <a:pPr eaLnBrk="1" hangingPunct="1">
              <a:lnSpc>
                <a:spcPct val="150000"/>
              </a:lnSpc>
              <a:buFont typeface="Arial" panose="020B0604020202020204" pitchFamily="34" charset="0"/>
              <a:buChar char="•"/>
            </a:pPr>
            <a:r>
              <a:rPr kumimoji="1" lang="fr-FR" altLang="fr-FR" dirty="0">
                <a:solidFill>
                  <a:srgbClr val="000000"/>
                </a:solidFill>
                <a:latin typeface="+mn-lt"/>
                <a:cs typeface="Arial" panose="020B0604020202020204" pitchFamily="34" charset="0"/>
              </a:rPr>
              <a:t> handicap cognitif</a:t>
            </a:r>
          </a:p>
          <a:p>
            <a:pPr eaLnBrk="1" hangingPunct="1">
              <a:lnSpc>
                <a:spcPct val="150000"/>
              </a:lnSpc>
              <a:buFont typeface="Arial" panose="020B0604020202020204" pitchFamily="34" charset="0"/>
              <a:buChar char="•"/>
            </a:pPr>
            <a:r>
              <a:rPr kumimoji="1" lang="fr-FR" altLang="fr-FR" dirty="0">
                <a:solidFill>
                  <a:srgbClr val="000000"/>
                </a:solidFill>
                <a:latin typeface="+mn-lt"/>
                <a:cs typeface="Arial" panose="020B0604020202020204" pitchFamily="34" charset="0"/>
              </a:rPr>
              <a:t> handicap temporaire</a:t>
            </a:r>
          </a:p>
          <a:p>
            <a:pPr eaLnBrk="1" hangingPunct="1">
              <a:lnSpc>
                <a:spcPct val="150000"/>
              </a:lnSpc>
              <a:buFont typeface="Arial" panose="020B0604020202020204" pitchFamily="34" charset="0"/>
              <a:buChar char="•"/>
            </a:pPr>
            <a:r>
              <a:rPr kumimoji="1" lang="fr-FR" altLang="fr-FR" dirty="0">
                <a:solidFill>
                  <a:srgbClr val="000000"/>
                </a:solidFill>
                <a:latin typeface="+mn-lt"/>
                <a:cs typeface="Arial" panose="020B0604020202020204" pitchFamily="34" charset="0"/>
              </a:rPr>
              <a:t> séniors</a:t>
            </a:r>
          </a:p>
          <a:p>
            <a:pPr eaLnBrk="1" hangingPunct="1">
              <a:lnSpc>
                <a:spcPct val="150000"/>
              </a:lnSpc>
              <a:buFont typeface="Arial" panose="020B0604020202020204" pitchFamily="34" charset="0"/>
              <a:buChar char="•"/>
            </a:pPr>
            <a:r>
              <a:rPr kumimoji="1" lang="fr-FR" altLang="fr-FR" dirty="0">
                <a:solidFill>
                  <a:srgbClr val="000000"/>
                </a:solidFill>
                <a:latin typeface="+mn-lt"/>
                <a:cs typeface="Arial" panose="020B0604020202020204" pitchFamily="34" charset="0"/>
              </a:rPr>
              <a:t> personnes débutantes</a:t>
            </a:r>
          </a:p>
        </p:txBody>
      </p:sp>
      <p:sp>
        <p:nvSpPr>
          <p:cNvPr id="13" name="Rectangle 7">
            <a:extLst>
              <a:ext uri="{FF2B5EF4-FFF2-40B4-BE49-F238E27FC236}">
                <a16:creationId xmlns:a16="http://schemas.microsoft.com/office/drawing/2014/main" id="{37362C2F-41AE-4769-98D0-356EC2A5D3E9}"/>
              </a:ext>
            </a:extLst>
          </p:cNvPr>
          <p:cNvSpPr>
            <a:spLocks noChangeArrowheads="1"/>
          </p:cNvSpPr>
          <p:nvPr/>
        </p:nvSpPr>
        <p:spPr bwMode="auto">
          <a:xfrm>
            <a:off x="6299460" y="1246188"/>
            <a:ext cx="2527040" cy="2398836"/>
          </a:xfrm>
          <a:prstGeom prst="rect">
            <a:avLst/>
          </a:prstGeom>
          <a:noFill/>
          <a:ln w="9525">
            <a:noFill/>
            <a:round/>
            <a:headEnd/>
            <a:tailEnd/>
          </a:ln>
        </p:spPr>
        <p:txBody>
          <a:bodyPr lIns="0" tIns="0" rIns="39240" bIns="0"/>
          <a:lstStyle/>
          <a:p>
            <a:pPr algn="ctr" eaLnBrk="1" fontAlgn="auto" hangingPunct="1">
              <a:spcBef>
                <a:spcPts val="0"/>
              </a:spcBef>
              <a:spcAft>
                <a:spcPts val="0"/>
              </a:spcAft>
              <a:buFont typeface="Times New Roman" pitchFamily="-65" charset="0"/>
              <a:buNone/>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pPr>
            <a:r>
              <a:rPr lang="fr-FR" sz="2400" b="1" dirty="0">
                <a:solidFill>
                  <a:srgbClr val="37516D"/>
                </a:solidFill>
                <a:latin typeface="Arial"/>
                <a:cs typeface="Arial"/>
              </a:rPr>
              <a:t>Diversité</a:t>
            </a:r>
            <a:r>
              <a:rPr lang="en-GB" sz="2400" b="1" dirty="0">
                <a:solidFill>
                  <a:srgbClr val="37516D"/>
                </a:solidFill>
                <a:latin typeface="Arial"/>
                <a:cs typeface="Arial"/>
              </a:rPr>
              <a:t> des interfaces</a:t>
            </a:r>
          </a:p>
          <a:p>
            <a:pPr algn="ctr" eaLnBrk="1" fontAlgn="auto" hangingPunct="1">
              <a:spcBef>
                <a:spcPts val="0"/>
              </a:spcBef>
              <a:spcAft>
                <a:spcPts val="0"/>
              </a:spcAft>
              <a:buFont typeface="Times New Roman" pitchFamily="-65" charset="0"/>
              <a:buNone/>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pPr>
            <a:endParaRPr lang="en-GB" sz="2400" dirty="0">
              <a:solidFill>
                <a:srgbClr val="000000"/>
              </a:solidFill>
              <a:latin typeface="Arial"/>
              <a:cs typeface="Arial"/>
            </a:endParaRPr>
          </a:p>
          <a:p>
            <a:pPr marL="285750" indent="-285750" eaLnBrk="1" fontAlgn="auto" hangingPunct="1">
              <a:spcBef>
                <a:spcPts val="400"/>
              </a:spcBef>
              <a:spcAft>
                <a:spcPts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400" dirty="0">
                <a:solidFill>
                  <a:schemeClr val="tx1">
                    <a:lumMod val="85000"/>
                    <a:lumOff val="15000"/>
                  </a:schemeClr>
                </a:solidFill>
                <a:latin typeface="Arial"/>
                <a:cs typeface="Arial"/>
              </a:rPr>
              <a:t> </a:t>
            </a:r>
            <a:r>
              <a:rPr lang="fr-FR" dirty="0">
                <a:latin typeface="+mn-lt"/>
                <a:cs typeface="Arial"/>
              </a:rPr>
              <a:t>Navigateurs</a:t>
            </a:r>
          </a:p>
          <a:p>
            <a:pPr marL="285750" indent="-285750" eaLnBrk="1" fontAlgn="auto" hangingPunct="1">
              <a:spcBef>
                <a:spcPts val="400"/>
              </a:spcBef>
              <a:spcAft>
                <a:spcPts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mn-lt"/>
                <a:cs typeface="Arial"/>
              </a:rPr>
              <a:t> Montre connectée</a:t>
            </a:r>
          </a:p>
          <a:p>
            <a:pPr marL="285750" indent="-285750" eaLnBrk="1" fontAlgn="auto" hangingPunct="1">
              <a:spcBef>
                <a:spcPts val="400"/>
              </a:spcBef>
              <a:spcAft>
                <a:spcPts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mn-lt"/>
                <a:cs typeface="Arial"/>
              </a:rPr>
              <a:t> Télévision connectée</a:t>
            </a:r>
          </a:p>
          <a:p>
            <a:pPr marL="285750" indent="-285750" eaLnBrk="1" fontAlgn="auto" hangingPunct="1">
              <a:spcBef>
                <a:spcPts val="400"/>
              </a:spcBef>
              <a:spcAft>
                <a:spcPts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solidFill>
                  <a:srgbClr val="000000"/>
                </a:solidFill>
                <a:latin typeface="+mn-lt"/>
                <a:cs typeface="Arial"/>
              </a:rPr>
              <a:t> Périphériques</a:t>
            </a:r>
            <a:endParaRPr lang="fr-FR" dirty="0">
              <a:latin typeface="+mn-lt"/>
              <a:cs typeface="Arial"/>
            </a:endParaRPr>
          </a:p>
          <a:p>
            <a:pPr marL="285750" indent="-285750" eaLnBrk="1" fontAlgn="auto" hangingPunct="1">
              <a:spcBef>
                <a:spcPts val="400"/>
              </a:spcBef>
              <a:spcAft>
                <a:spcPts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mn-lt"/>
                <a:cs typeface="Arial"/>
              </a:rPr>
              <a:t> Mobiles</a:t>
            </a:r>
          </a:p>
          <a:p>
            <a:pPr eaLnBrk="1" fontAlgn="auto" hangingPunct="1">
              <a:spcBef>
                <a:spcPts val="4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400" dirty="0">
                <a:solidFill>
                  <a:srgbClr val="000000"/>
                </a:solidFill>
                <a:latin typeface="Arial"/>
                <a:cs typeface="Arial"/>
              </a:rPr>
              <a:t> </a:t>
            </a:r>
            <a:r>
              <a:rPr lang="en-GB" sz="2400" dirty="0">
                <a:solidFill>
                  <a:srgbClr val="000000"/>
                </a:solidFill>
                <a:latin typeface="Arial"/>
                <a:cs typeface="Arial"/>
              </a:rPr>
              <a:t> </a:t>
            </a:r>
          </a:p>
        </p:txBody>
      </p:sp>
      <p:sp>
        <p:nvSpPr>
          <p:cNvPr id="14" name="Flèche vers la gauche 70">
            <a:extLst>
              <a:ext uri="{FF2B5EF4-FFF2-40B4-BE49-F238E27FC236}">
                <a16:creationId xmlns:a16="http://schemas.microsoft.com/office/drawing/2014/main" id="{8BCE3085-9677-46DB-A33D-866ED844A955}"/>
              </a:ext>
            </a:extLst>
          </p:cNvPr>
          <p:cNvSpPr/>
          <p:nvPr/>
        </p:nvSpPr>
        <p:spPr>
          <a:xfrm rot="7661853">
            <a:off x="5461794" y="2497931"/>
            <a:ext cx="457200" cy="350838"/>
          </a:xfrm>
          <a:prstGeom prst="left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buFont typeface="Times New Roman" pitchFamily="-65" charset="0"/>
              <a:buNone/>
              <a:defRPr/>
            </a:pPr>
            <a:endParaRPr lang="fr-FR" sz="2400"/>
          </a:p>
        </p:txBody>
      </p:sp>
      <p:sp>
        <p:nvSpPr>
          <p:cNvPr id="15" name="Flèche vers la gauche 69">
            <a:extLst>
              <a:ext uri="{FF2B5EF4-FFF2-40B4-BE49-F238E27FC236}">
                <a16:creationId xmlns:a16="http://schemas.microsoft.com/office/drawing/2014/main" id="{719DA67E-1116-4C80-84C3-4533B87F8415}"/>
              </a:ext>
            </a:extLst>
          </p:cNvPr>
          <p:cNvSpPr/>
          <p:nvPr/>
        </p:nvSpPr>
        <p:spPr>
          <a:xfrm rot="2948959">
            <a:off x="3674269" y="2475706"/>
            <a:ext cx="457200" cy="350838"/>
          </a:xfrm>
          <a:prstGeom prst="left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buFont typeface="Times New Roman" pitchFamily="-65" charset="0"/>
              <a:buNone/>
              <a:defRPr/>
            </a:pPr>
            <a:endParaRPr lang="fr-FR" sz="2400" dirty="0">
              <a:solidFill>
                <a:schemeClr val="bg2"/>
              </a:solidFill>
            </a:endParaRPr>
          </a:p>
        </p:txBody>
      </p:sp>
      <p:sp>
        <p:nvSpPr>
          <p:cNvPr id="16" name="Espace réservé du contenu 14">
            <a:extLst>
              <a:ext uri="{FF2B5EF4-FFF2-40B4-BE49-F238E27FC236}">
                <a16:creationId xmlns:a16="http://schemas.microsoft.com/office/drawing/2014/main" id="{5DC50AE9-3DFC-4664-BED1-3B44FFBED3E2}"/>
              </a:ext>
            </a:extLst>
          </p:cNvPr>
          <p:cNvSpPr txBox="1">
            <a:spLocks/>
          </p:cNvSpPr>
          <p:nvPr/>
        </p:nvSpPr>
        <p:spPr>
          <a:xfrm>
            <a:off x="3068638" y="3008313"/>
            <a:ext cx="3357562" cy="714375"/>
          </a:xfrm>
          <a:prstGeom prst="rect">
            <a:avLst/>
          </a:prstGeom>
          <a:ln>
            <a:noFill/>
          </a:ln>
        </p:spPr>
        <p:txBody>
          <a:bodyPr>
            <a:normAutofit/>
          </a:bodyPr>
          <a:lstStyle/>
          <a:p>
            <a:pPr marL="342900" indent="-342900" algn="ctr" eaLnBrk="1" fontAlgn="auto" hangingPunct="1">
              <a:spcBef>
                <a:spcPts val="800"/>
              </a:spcBef>
              <a:spcAft>
                <a:spcPts val="0"/>
              </a:spcAft>
              <a:buFont typeface="Times New Roman" pitchFamily="-65" charset="0"/>
              <a:buNone/>
              <a:defRPr/>
            </a:pPr>
            <a:r>
              <a:rPr lang="fr-FR" sz="2400" b="1" kern="0" dirty="0">
                <a:latin typeface="+mn-lt"/>
              </a:rPr>
              <a:t>Contextes utilisateurs</a:t>
            </a:r>
          </a:p>
        </p:txBody>
      </p:sp>
      <p:sp>
        <p:nvSpPr>
          <p:cNvPr id="17" name="Flèche vers la gauche 71">
            <a:extLst>
              <a:ext uri="{FF2B5EF4-FFF2-40B4-BE49-F238E27FC236}">
                <a16:creationId xmlns:a16="http://schemas.microsoft.com/office/drawing/2014/main" id="{A0F2D93B-1C3F-4F72-A84F-E8FB14FF9B8C}"/>
              </a:ext>
            </a:extLst>
          </p:cNvPr>
          <p:cNvSpPr/>
          <p:nvPr/>
        </p:nvSpPr>
        <p:spPr>
          <a:xfrm rot="16200000">
            <a:off x="4541044" y="3569494"/>
            <a:ext cx="457200" cy="350838"/>
          </a:xfrm>
          <a:prstGeom prst="leftArrow">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buFont typeface="Times New Roman" pitchFamily="-65" charset="0"/>
              <a:buNone/>
              <a:defRPr/>
            </a:pPr>
            <a:endParaRPr lang="fr-FR" sz="2400"/>
          </a:p>
        </p:txBody>
      </p:sp>
      <p:sp>
        <p:nvSpPr>
          <p:cNvPr id="46090" name="Rectangle 7">
            <a:extLst>
              <a:ext uri="{FF2B5EF4-FFF2-40B4-BE49-F238E27FC236}">
                <a16:creationId xmlns:a16="http://schemas.microsoft.com/office/drawing/2014/main" id="{E735C68D-2350-4D4A-97BF-699B3D2DE071}"/>
              </a:ext>
            </a:extLst>
          </p:cNvPr>
          <p:cNvSpPr>
            <a:spLocks noChangeArrowheads="1"/>
          </p:cNvSpPr>
          <p:nvPr/>
        </p:nvSpPr>
        <p:spPr bwMode="auto">
          <a:xfrm>
            <a:off x="395288" y="4224338"/>
            <a:ext cx="8431212"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1pPr>
            <a:lvl2pPr marL="742950" indent="-28575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2pPr>
            <a:lvl3pPr marL="11430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3pPr>
            <a:lvl4pPr marL="16002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4pPr>
            <a:lvl5pPr marL="2057400" indent="-228600">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8300" algn="l"/>
                <a:tab pos="815975" algn="l"/>
                <a:tab pos="1265238" algn="l"/>
                <a:tab pos="1714500" algn="l"/>
                <a:tab pos="2163763" algn="l"/>
                <a:tab pos="2613025" algn="l"/>
                <a:tab pos="3062288" algn="l"/>
                <a:tab pos="3511550" algn="l"/>
                <a:tab pos="3960813" algn="l"/>
                <a:tab pos="4410075" algn="l"/>
                <a:tab pos="4859338" algn="l"/>
                <a:tab pos="5308600" algn="l"/>
                <a:tab pos="5757863" algn="l"/>
                <a:tab pos="6207125" algn="l"/>
                <a:tab pos="6656388" algn="l"/>
                <a:tab pos="7105650" algn="l"/>
                <a:tab pos="7554913" algn="l"/>
                <a:tab pos="8004175" algn="l"/>
                <a:tab pos="8453438" algn="l"/>
                <a:tab pos="8902700" algn="l"/>
                <a:tab pos="9351963" algn="l"/>
              </a:tabLst>
              <a:defRPr>
                <a:solidFill>
                  <a:schemeClr val="tx1"/>
                </a:solidFill>
                <a:latin typeface="Calibri" panose="020F0502020204030204" pitchFamily="34" charset="0"/>
              </a:defRPr>
            </a:lvl9pPr>
          </a:lstStyle>
          <a:p>
            <a:pPr algn="ctr" eaLnBrk="1" hangingPunct="1"/>
            <a:r>
              <a:rPr kumimoji="1" lang="fr-FR" altLang="fr-FR" sz="2400" b="1" dirty="0">
                <a:solidFill>
                  <a:srgbClr val="37516D"/>
                </a:solidFill>
                <a:latin typeface="Arial" panose="020B0604020202020204" pitchFamily="34" charset="0"/>
                <a:cs typeface="Arial" panose="020B0604020202020204" pitchFamily="34" charset="0"/>
              </a:rPr>
              <a:t>Diversité des technologies d’assistance</a:t>
            </a:r>
          </a:p>
        </p:txBody>
      </p:sp>
      <p:pic>
        <p:nvPicPr>
          <p:cNvPr id="19" name="I 1">
            <a:extLst>
              <a:ext uri="{FF2B5EF4-FFF2-40B4-BE49-F238E27FC236}">
                <a16:creationId xmlns:a16="http://schemas.microsoft.com/office/drawing/2014/main" id="{FA5C3F8A-8A72-4CEC-A5F3-6AE03752E781}"/>
              </a:ext>
            </a:extLst>
          </p:cNvPr>
          <p:cNvPicPr/>
          <p:nvPr/>
        </p:nvPicPr>
        <p:blipFill>
          <a:blip r:embed="rId3" cstate="print"/>
          <a:srcRect/>
          <a:stretch>
            <a:fillRect/>
          </a:stretch>
        </p:blipFill>
        <p:spPr bwMode="auto">
          <a:xfrm>
            <a:off x="3848731" y="4865894"/>
            <a:ext cx="1087332" cy="777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 4">
            <a:extLst>
              <a:ext uri="{FF2B5EF4-FFF2-40B4-BE49-F238E27FC236}">
                <a16:creationId xmlns:a16="http://schemas.microsoft.com/office/drawing/2014/main" id="{DECD3301-64DC-4378-9369-ECF4D043D8F7}"/>
              </a:ext>
            </a:extLst>
          </p:cNvPr>
          <p:cNvPicPr/>
          <p:nvPr/>
        </p:nvPicPr>
        <p:blipFill>
          <a:blip r:embed="rId4" cstate="print"/>
          <a:srcRect/>
          <a:stretch>
            <a:fillRect/>
          </a:stretch>
        </p:blipFill>
        <p:spPr bwMode="auto">
          <a:xfrm>
            <a:off x="6637334" y="4865894"/>
            <a:ext cx="2087563" cy="66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descr="Afficher l’image source">
            <a:extLst>
              <a:ext uri="{FF2B5EF4-FFF2-40B4-BE49-F238E27FC236}">
                <a16:creationId xmlns:a16="http://schemas.microsoft.com/office/drawing/2014/main" id="{59170A8D-3A7E-4D09-950B-47900CBE28C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9533" y="4631958"/>
            <a:ext cx="1928571" cy="192857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48" descr="Logo VYV">
            <a:extLst>
              <a:ext uri="{FF2B5EF4-FFF2-40B4-BE49-F238E27FC236}">
                <a16:creationId xmlns:a16="http://schemas.microsoft.com/office/drawing/2014/main" id="{81BDCD8C-5F13-4706-96F9-5AF6430FC34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3">
            <a:extLst>
              <a:ext uri="{FF2B5EF4-FFF2-40B4-BE49-F238E27FC236}">
                <a16:creationId xmlns:a16="http://schemas.microsoft.com/office/drawing/2014/main" id="{00C43B46-6CD2-469E-8A90-84D4FB62794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071A57C-B1C6-409D-B894-ABF62A399999}"/>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Bénéfices pour les utilisateurs</a:t>
            </a:r>
          </a:p>
        </p:txBody>
      </p:sp>
      <p:sp>
        <p:nvSpPr>
          <p:cNvPr id="70659" name="ZoneTexte 10">
            <a:extLst>
              <a:ext uri="{FF2B5EF4-FFF2-40B4-BE49-F238E27FC236}">
                <a16:creationId xmlns:a16="http://schemas.microsoft.com/office/drawing/2014/main" id="{C76AA0F4-1475-4121-B996-3A5F07985FD3}"/>
              </a:ext>
            </a:extLst>
          </p:cNvPr>
          <p:cNvSpPr txBox="1">
            <a:spLocks noChangeArrowheads="1"/>
          </p:cNvSpPr>
          <p:nvPr/>
        </p:nvSpPr>
        <p:spPr bwMode="auto">
          <a:xfrm>
            <a:off x="357188" y="2071688"/>
            <a:ext cx="850106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r>
              <a:rPr kumimoji="1" lang="fr-FR" altLang="fr-FR" sz="2400" dirty="0">
                <a:latin typeface="Arial" panose="020B0604020202020204" pitchFamily="34" charset="0"/>
                <a:cs typeface="Arial" panose="020B0604020202020204" pitchFamily="34" charset="0"/>
              </a:rPr>
              <a:t> </a:t>
            </a:r>
            <a:r>
              <a:rPr kumimoji="1" lang="fr-FR" altLang="fr-FR" dirty="0">
                <a:latin typeface="+mn-lt"/>
                <a:cs typeface="Arial" panose="020B0604020202020204" pitchFamily="34" charset="0"/>
              </a:rPr>
              <a:t>Amélioration ergonomique pour tous les utilisateurs: structure, possibilité accrue de personnalisation</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Meilleure compréhension des contenus (hiérarchisation de l’information)</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Meilleur accès aux fonctionnalités interactives</a:t>
            </a:r>
          </a:p>
          <a:p>
            <a:pPr eaLnBrk="1" hangingPunct="1">
              <a:buFont typeface="Times New Roman" panose="02020603050405020304" pitchFamily="18" charset="0"/>
              <a:buNone/>
            </a:pPr>
            <a:endParaRPr kumimoji="1" lang="fr-FR" altLang="fr-FR" sz="2400" dirty="0">
              <a:latin typeface="Arial" panose="020B0604020202020204" pitchFamily="34" charset="0"/>
              <a:cs typeface="Arial" panose="020B0604020202020204" pitchFamily="34" charset="0"/>
            </a:endParaRPr>
          </a:p>
        </p:txBody>
      </p:sp>
      <p:pic>
        <p:nvPicPr>
          <p:cNvPr id="6" name="Image 48" descr="Logo VYV">
            <a:extLst>
              <a:ext uri="{FF2B5EF4-FFF2-40B4-BE49-F238E27FC236}">
                <a16:creationId xmlns:a16="http://schemas.microsoft.com/office/drawing/2014/main" id="{C3C48CF6-EAA0-4A90-87AD-0A83F40E4DA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D6B08F5F-8277-471D-931F-60282818600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5B8BF61-EB32-418F-AFA1-C8B81C04DE9F}"/>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Bénéfices de la démarche</a:t>
            </a:r>
          </a:p>
        </p:txBody>
      </p:sp>
      <p:sp>
        <p:nvSpPr>
          <p:cNvPr id="72707" name="ZoneTexte 5">
            <a:extLst>
              <a:ext uri="{FF2B5EF4-FFF2-40B4-BE49-F238E27FC236}">
                <a16:creationId xmlns:a16="http://schemas.microsoft.com/office/drawing/2014/main" id="{17CF3C42-5DCE-4410-BBC7-22B5B4280C82}"/>
              </a:ext>
            </a:extLst>
          </p:cNvPr>
          <p:cNvSpPr txBox="1">
            <a:spLocks noChangeArrowheads="1"/>
          </p:cNvSpPr>
          <p:nvPr/>
        </p:nvSpPr>
        <p:spPr bwMode="auto">
          <a:xfrm>
            <a:off x="357188" y="1697038"/>
            <a:ext cx="85010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r>
              <a:rPr kumimoji="1" lang="fr-FR" altLang="fr-FR" sz="2400" dirty="0">
                <a:latin typeface="Arial" panose="020B0604020202020204" pitchFamily="34" charset="0"/>
                <a:cs typeface="Arial" panose="020B0604020202020204" pitchFamily="34" charset="0"/>
              </a:rPr>
              <a:t> </a:t>
            </a:r>
            <a:r>
              <a:rPr kumimoji="1" lang="fr-FR" altLang="fr-FR" dirty="0">
                <a:latin typeface="+mn-lt"/>
                <a:cs typeface="Arial" panose="020B0604020202020204" pitchFamily="34" charset="0"/>
              </a:rPr>
              <a:t>Respect des normes et de la loi</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Elargissement de l’audience</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Image de marque et visibilité</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Levier du référencement </a:t>
            </a:r>
          </a:p>
          <a:p>
            <a:pPr eaLnBrk="1" hangingPunct="1">
              <a:buFont typeface="Times New Roman" panose="02020603050405020304" pitchFamily="18" charset="0"/>
              <a:buNone/>
            </a:pPr>
            <a:endParaRPr kumimoji="1" lang="fr-FR" altLang="fr-FR" dirty="0">
              <a:latin typeface="+mn-lt"/>
              <a:cs typeface="Arial" panose="020B0604020202020204" pitchFamily="34" charset="0"/>
            </a:endParaRPr>
          </a:p>
          <a:p>
            <a:pPr eaLnBrk="1" hangingPunct="1">
              <a:buFont typeface="Times New Roman" panose="02020603050405020304" pitchFamily="18" charset="0"/>
              <a:buNone/>
            </a:pPr>
            <a:r>
              <a:rPr kumimoji="1" lang="fr-FR" altLang="fr-FR" dirty="0">
                <a:latin typeface="+mn-lt"/>
                <a:cs typeface="Arial" panose="020B0604020202020204" pitchFamily="34" charset="0"/>
              </a:rPr>
              <a:t>Exemple : </a:t>
            </a:r>
          </a:p>
          <a:p>
            <a:pPr lvl="1" eaLnBrk="1" hangingPunct="1">
              <a:buFont typeface="Wingdings" panose="05000000000000000000" pitchFamily="2" charset="2"/>
              <a:buChar char="§"/>
            </a:pPr>
            <a:r>
              <a:rPr kumimoji="1" lang="fr-FR" altLang="fr-FR" dirty="0">
                <a:latin typeface="+mn-lt"/>
                <a:cs typeface="Arial" panose="020B0604020202020204" pitchFamily="34" charset="0"/>
              </a:rPr>
              <a:t>équivalent textuel sur les images, le multimédia rend les contenus </a:t>
            </a:r>
            <a:r>
              <a:rPr kumimoji="1" lang="fr-FR" altLang="fr-FR" dirty="0" err="1">
                <a:latin typeface="+mn-lt"/>
                <a:cs typeface="Arial" panose="020B0604020202020204" pitchFamily="34" charset="0"/>
              </a:rPr>
              <a:t>indexables</a:t>
            </a:r>
            <a:r>
              <a:rPr kumimoji="1" lang="fr-FR" altLang="fr-FR" dirty="0">
                <a:latin typeface="+mn-lt"/>
                <a:cs typeface="Arial" panose="020B0604020202020204" pitchFamily="34" charset="0"/>
              </a:rPr>
              <a:t> pour les moteurs de recherche</a:t>
            </a:r>
          </a:p>
          <a:p>
            <a:pPr lvl="1" eaLnBrk="1" hangingPunct="1">
              <a:buFont typeface="Times New Roman" panose="02020603050405020304" pitchFamily="18" charset="0"/>
              <a:buNone/>
            </a:pPr>
            <a:endParaRPr kumimoji="1" lang="fr-FR" altLang="fr-FR" sz="2400"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endParaRPr kumimoji="1" lang="fr-FR" altLang="fr-FR" sz="2400" dirty="0">
              <a:latin typeface="Arial" panose="020B0604020202020204" pitchFamily="34" charset="0"/>
              <a:cs typeface="Arial" panose="020B0604020202020204" pitchFamily="34" charset="0"/>
            </a:endParaRPr>
          </a:p>
        </p:txBody>
      </p:sp>
      <p:pic>
        <p:nvPicPr>
          <p:cNvPr id="6" name="Image 48" descr="Logo VYV">
            <a:extLst>
              <a:ext uri="{FF2B5EF4-FFF2-40B4-BE49-F238E27FC236}">
                <a16:creationId xmlns:a16="http://schemas.microsoft.com/office/drawing/2014/main" id="{65D627E3-8FBC-4CF8-9921-6602F78D349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05D19B18-FDF4-4201-A5A2-DEAF89ACA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008C0A7-42DB-4CDC-8A5C-6B74D713652D}"/>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Bénéfices de la démarche</a:t>
            </a:r>
          </a:p>
        </p:txBody>
      </p:sp>
      <p:sp>
        <p:nvSpPr>
          <p:cNvPr id="74755" name="ZoneTexte 6">
            <a:extLst>
              <a:ext uri="{FF2B5EF4-FFF2-40B4-BE49-F238E27FC236}">
                <a16:creationId xmlns:a16="http://schemas.microsoft.com/office/drawing/2014/main" id="{DE9AF488-6EF6-4F23-B36E-C198EE0EAD67}"/>
              </a:ext>
            </a:extLst>
          </p:cNvPr>
          <p:cNvSpPr txBox="1">
            <a:spLocks noChangeArrowheads="1"/>
          </p:cNvSpPr>
          <p:nvPr/>
        </p:nvSpPr>
        <p:spPr bwMode="auto">
          <a:xfrm>
            <a:off x="250825" y="1700213"/>
            <a:ext cx="8569325"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r>
              <a:rPr kumimoji="1" lang="fr-FR" altLang="fr-FR" sz="2400" dirty="0">
                <a:latin typeface="Arial" panose="020B0604020202020204" pitchFamily="34" charset="0"/>
                <a:cs typeface="Arial" panose="020B0604020202020204" pitchFamily="34" charset="0"/>
              </a:rPr>
              <a:t> </a:t>
            </a:r>
            <a:r>
              <a:rPr kumimoji="1" lang="fr-FR" altLang="fr-FR" dirty="0">
                <a:latin typeface="+mn-lt"/>
                <a:cs typeface="Arial" panose="020B0604020202020204" pitchFamily="34" charset="0"/>
              </a:rPr>
              <a:t>Levier pour la mobilité : meilleure interopérabilité du site  </a:t>
            </a:r>
          </a:p>
          <a:p>
            <a:pPr eaLnBrk="1" hangingPunct="1">
              <a:buFontTx/>
              <a:buBlip>
                <a:blip r:embed="rId3"/>
              </a:buBlip>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Réduction des coûts de maintenance</a:t>
            </a:r>
          </a:p>
          <a:p>
            <a:pPr eaLnBrk="1" hangingPunct="1">
              <a:buFont typeface="Times New Roman" panose="02020603050405020304" pitchFamily="18" charset="0"/>
              <a:buNone/>
            </a:pPr>
            <a:endParaRPr kumimoji="1" lang="fr-FR" altLang="fr-FR" dirty="0">
              <a:latin typeface="+mn-lt"/>
              <a:cs typeface="Arial" panose="020B0604020202020204" pitchFamily="34" charset="0"/>
            </a:endParaRPr>
          </a:p>
          <a:p>
            <a:pPr eaLnBrk="1" hangingPunct="1">
              <a:buFont typeface="Times New Roman" panose="02020603050405020304" pitchFamily="18" charset="0"/>
              <a:buNone/>
            </a:pPr>
            <a:r>
              <a:rPr kumimoji="1" lang="fr-FR" altLang="fr-FR" dirty="0">
                <a:latin typeface="+mn-lt"/>
                <a:cs typeface="Arial" panose="020B0604020202020204" pitchFamily="34" charset="0"/>
              </a:rPr>
              <a:t>Exemples : </a:t>
            </a:r>
          </a:p>
          <a:p>
            <a:pPr lvl="1" eaLnBrk="1" hangingPunct="1">
              <a:buFont typeface="Wingdings" panose="05000000000000000000" pitchFamily="2" charset="2"/>
              <a:buChar char="§"/>
            </a:pPr>
            <a:r>
              <a:rPr kumimoji="1" lang="fr-FR" altLang="fr-FR" dirty="0">
                <a:latin typeface="+mn-lt"/>
                <a:cs typeface="Arial" panose="020B0604020202020204" pitchFamily="34" charset="0"/>
              </a:rPr>
              <a:t>Allégement des pages de 30% à 50% (amélioration des temps de réponse et réduction de la bande passante)</a:t>
            </a:r>
          </a:p>
          <a:p>
            <a:pPr lvl="1" eaLnBrk="1" hangingPunct="1">
              <a:buFont typeface="Times New Roman" panose="02020603050405020304" pitchFamily="18" charset="0"/>
              <a:buNone/>
            </a:pPr>
            <a:endParaRPr kumimoji="1" lang="fr-FR" altLang="fr-FR" dirty="0">
              <a:latin typeface="+mn-lt"/>
              <a:cs typeface="Arial" panose="020B0604020202020204" pitchFamily="34" charset="0"/>
            </a:endParaRPr>
          </a:p>
          <a:p>
            <a:pPr lvl="1" eaLnBrk="1" hangingPunct="1">
              <a:buFont typeface="Wingdings" panose="05000000000000000000" pitchFamily="2" charset="2"/>
              <a:buChar char="§"/>
            </a:pPr>
            <a:r>
              <a:rPr kumimoji="1" lang="fr-FR" altLang="fr-FR" dirty="0">
                <a:latin typeface="+mn-lt"/>
                <a:cs typeface="Arial" panose="020B0604020202020204" pitchFamily="34" charset="0"/>
              </a:rPr>
              <a:t>Favorise l’évolutivité des sites (réutilisabilité du code)</a:t>
            </a:r>
          </a:p>
          <a:p>
            <a:pPr lvl="1" eaLnBrk="1" hangingPunct="1">
              <a:buFont typeface="Wingdings" panose="05000000000000000000" pitchFamily="2" charset="2"/>
              <a:buChar char="§"/>
            </a:pPr>
            <a:endParaRPr kumimoji="1" lang="fr-FR" altLang="fr-FR" dirty="0">
              <a:latin typeface="+mn-lt"/>
              <a:cs typeface="Arial" panose="020B0604020202020204" pitchFamily="34" charset="0"/>
            </a:endParaRPr>
          </a:p>
          <a:p>
            <a:pPr eaLnBrk="1" hangingPunct="1">
              <a:buFontTx/>
              <a:buBlip>
                <a:blip r:embed="rId3"/>
              </a:buBlip>
            </a:pPr>
            <a:r>
              <a:rPr kumimoji="1" lang="fr-FR" altLang="fr-FR" dirty="0">
                <a:latin typeface="+mn-lt"/>
                <a:cs typeface="Arial" panose="020B0604020202020204" pitchFamily="34" charset="0"/>
              </a:rPr>
              <a:t> Motivation des équipes autour d’un objectif valorisant</a:t>
            </a:r>
          </a:p>
          <a:p>
            <a:pPr eaLnBrk="1" hangingPunct="1">
              <a:buFont typeface="Times New Roman" panose="02020603050405020304" pitchFamily="18" charset="0"/>
              <a:buNone/>
            </a:pPr>
            <a:endParaRPr kumimoji="1" lang="fr-FR" altLang="fr-FR" sz="2400" dirty="0">
              <a:latin typeface="Arial" panose="020B0604020202020204" pitchFamily="34" charset="0"/>
              <a:cs typeface="Arial" panose="020B0604020202020204" pitchFamily="34" charset="0"/>
            </a:endParaRPr>
          </a:p>
        </p:txBody>
      </p:sp>
      <p:pic>
        <p:nvPicPr>
          <p:cNvPr id="6" name="Image 48" descr="Logo VYV">
            <a:extLst>
              <a:ext uri="{FF2B5EF4-FFF2-40B4-BE49-F238E27FC236}">
                <a16:creationId xmlns:a16="http://schemas.microsoft.com/office/drawing/2014/main" id="{F0C63FE6-6270-43E7-BABD-004DC3B88C4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74E4AEC4-0149-4009-B103-9C82E0BBBEE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94D47EF-50FA-449A-A352-4FB0135F0AA8}"/>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Personnalisation versus tous les handicaps</a:t>
            </a:r>
          </a:p>
        </p:txBody>
      </p:sp>
      <p:sp>
        <p:nvSpPr>
          <p:cNvPr id="76803" name="ZoneTexte 7">
            <a:extLst>
              <a:ext uri="{FF2B5EF4-FFF2-40B4-BE49-F238E27FC236}">
                <a16:creationId xmlns:a16="http://schemas.microsoft.com/office/drawing/2014/main" id="{A8128A5F-B714-4279-9FBD-E772C6E95281}"/>
              </a:ext>
            </a:extLst>
          </p:cNvPr>
          <p:cNvSpPr txBox="1">
            <a:spLocks noChangeArrowheads="1"/>
          </p:cNvSpPr>
          <p:nvPr/>
        </p:nvSpPr>
        <p:spPr bwMode="auto">
          <a:xfrm>
            <a:off x="395288" y="1697038"/>
            <a:ext cx="81057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Times New Roman" panose="02020603050405020304" pitchFamily="18" charset="0"/>
              <a:buNone/>
            </a:pPr>
            <a:r>
              <a:rPr kumimoji="1" lang="fr-FR" altLang="fr-FR" b="1" dirty="0">
                <a:latin typeface="+mj-lt"/>
                <a:cs typeface="Arial" panose="020B0604020202020204" pitchFamily="34" charset="0"/>
              </a:rPr>
              <a:t>Le handicap auditif</a:t>
            </a:r>
          </a:p>
          <a:p>
            <a:pPr eaLnBrk="1" hangingPunct="1"/>
            <a:endParaRPr kumimoji="1" lang="fr-FR" altLang="fr-FR" dirty="0">
              <a:latin typeface="+mj-lt"/>
              <a:cs typeface="Arial" panose="020B0604020202020204" pitchFamily="34" charset="0"/>
            </a:endParaRPr>
          </a:p>
          <a:p>
            <a:pPr lvl="1" eaLnBrk="1" hangingPunct="1">
              <a:buFont typeface="Wingdings" panose="05000000000000000000" pitchFamily="2" charset="2"/>
              <a:buChar char="§"/>
            </a:pPr>
            <a:r>
              <a:rPr kumimoji="1" lang="fr-FR" altLang="fr-FR" b="1" dirty="0">
                <a:latin typeface="+mj-lt"/>
                <a:cs typeface="Arial" panose="020B0604020202020204" pitchFamily="34" charset="0"/>
              </a:rPr>
              <a:t>Le site du secrétariat d’état chargé des personnes handicapées :</a:t>
            </a:r>
          </a:p>
          <a:p>
            <a:pPr lvl="1" eaLnBrk="1" hangingPunct="1"/>
            <a:endParaRPr kumimoji="1" lang="fr-FR" altLang="fr-FR" b="1" dirty="0">
              <a:latin typeface="+mj-lt"/>
              <a:cs typeface="Arial" panose="020B0604020202020204" pitchFamily="34" charset="0"/>
            </a:endParaRPr>
          </a:p>
          <a:p>
            <a:pPr lvl="1" eaLnBrk="1" hangingPunct="1"/>
            <a:r>
              <a:rPr kumimoji="1" lang="fr-FR" altLang="fr-FR" dirty="0">
                <a:latin typeface="+mj-lt"/>
                <a:cs typeface="Arial" panose="020B0604020202020204" pitchFamily="34" charset="0"/>
                <a:hlinkClick r:id="rId3"/>
              </a:rPr>
              <a:t>https://handicap.gouv.fr/voyons-les-personnes-avant-le-handicap</a:t>
            </a:r>
            <a:endParaRPr kumimoji="1" lang="fr-FR" altLang="fr-FR" dirty="0">
              <a:latin typeface="+mj-lt"/>
              <a:cs typeface="Arial" panose="020B0604020202020204" pitchFamily="34" charset="0"/>
            </a:endParaRPr>
          </a:p>
          <a:p>
            <a:pPr lvl="1" eaLnBrk="1" hangingPunct="1"/>
            <a:endParaRPr kumimoji="1" lang="fr-FR" altLang="fr-FR" dirty="0">
              <a:latin typeface="+mj-lt"/>
              <a:cs typeface="Arial" panose="020B0604020202020204" pitchFamily="34" charset="0"/>
            </a:endParaRPr>
          </a:p>
          <a:p>
            <a:pPr lvl="1" eaLnBrk="1" hangingPunct="1">
              <a:buFont typeface="Wingdings" panose="05000000000000000000" pitchFamily="2" charset="2"/>
              <a:buChar char="§"/>
            </a:pPr>
            <a:r>
              <a:rPr kumimoji="1" lang="fr-FR" altLang="fr-FR" b="1" dirty="0">
                <a:latin typeface="+mj-lt"/>
                <a:cs typeface="Arial" panose="020B0604020202020204" pitchFamily="34" charset="0"/>
              </a:rPr>
              <a:t>Le site sourds.net : </a:t>
            </a:r>
          </a:p>
          <a:p>
            <a:pPr lvl="1" eaLnBrk="1" hangingPunct="1">
              <a:buFont typeface="Wingdings" panose="05000000000000000000" pitchFamily="2" charset="2"/>
              <a:buChar char="§"/>
            </a:pPr>
            <a:endParaRPr kumimoji="1" lang="fr-FR" altLang="fr-FR" b="1" dirty="0">
              <a:latin typeface="+mj-lt"/>
              <a:cs typeface="Arial" panose="020B0604020202020204" pitchFamily="34" charset="0"/>
            </a:endParaRPr>
          </a:p>
          <a:p>
            <a:pPr lvl="1" eaLnBrk="1" hangingPunct="1"/>
            <a:r>
              <a:rPr kumimoji="1" lang="fr-FR" altLang="fr-FR" dirty="0">
                <a:latin typeface="+mj-lt"/>
                <a:cs typeface="Arial" panose="020B0604020202020204" pitchFamily="34" charset="0"/>
                <a:hlinkClick r:id="rId4"/>
              </a:rPr>
              <a:t>https://www.sourds.net/2021/11/09/cuisiner-en-langue-des-signes-pour-rendre-accessible-une-passion-handicap/</a:t>
            </a:r>
            <a:endParaRPr kumimoji="1" lang="fr-FR" altLang="fr-FR" dirty="0">
              <a:latin typeface="+mj-lt"/>
              <a:cs typeface="Arial" panose="020B0604020202020204" pitchFamily="34" charset="0"/>
            </a:endParaRPr>
          </a:p>
          <a:p>
            <a:pPr lvl="1" eaLnBrk="1" hangingPunct="1"/>
            <a:endParaRPr kumimoji="1" lang="fr-FR" altLang="fr-FR" dirty="0">
              <a:latin typeface="+mj-lt"/>
              <a:cs typeface="Arial" panose="020B0604020202020204" pitchFamily="34" charset="0"/>
            </a:endParaRPr>
          </a:p>
          <a:p>
            <a:pPr lvl="1" eaLnBrk="1" hangingPunct="1">
              <a:buFont typeface="Wingdings" panose="05000000000000000000" pitchFamily="2" charset="2"/>
              <a:buChar char="§"/>
            </a:pPr>
            <a:r>
              <a:rPr kumimoji="1" lang="fr-FR" altLang="fr-FR" b="1" dirty="0">
                <a:latin typeface="+mj-lt"/>
                <a:cs typeface="Arial" panose="020B0604020202020204" pitchFamily="34" charset="0"/>
              </a:rPr>
              <a:t>Le site Institut National de Jeunes Sourds de METZ : </a:t>
            </a:r>
          </a:p>
          <a:p>
            <a:pPr lvl="1" eaLnBrk="1" hangingPunct="1"/>
            <a:endParaRPr kumimoji="1" lang="fr-FR" altLang="fr-FR" dirty="0">
              <a:latin typeface="+mj-lt"/>
              <a:cs typeface="Arial" panose="020B0604020202020204" pitchFamily="34" charset="0"/>
            </a:endParaRPr>
          </a:p>
          <a:p>
            <a:pPr lvl="1" eaLnBrk="1" hangingPunct="1"/>
            <a:r>
              <a:rPr kumimoji="1" lang="fr-FR" altLang="fr-FR" dirty="0">
                <a:latin typeface="+mj-lt"/>
                <a:cs typeface="Arial" panose="020B0604020202020204" pitchFamily="34" charset="0"/>
                <a:hlinkClick r:id="rId5"/>
              </a:rPr>
              <a:t>http://lsfdico-injsmetz.fr/index.php </a:t>
            </a:r>
            <a:endParaRPr kumimoji="1" lang="fr-FR" altLang="fr-FR" dirty="0">
              <a:latin typeface="+mj-lt"/>
              <a:cs typeface="Arial" panose="020B0604020202020204" pitchFamily="34" charset="0"/>
            </a:endParaRPr>
          </a:p>
        </p:txBody>
      </p:sp>
      <p:pic>
        <p:nvPicPr>
          <p:cNvPr id="6" name="Image 48" descr="Logo VYV">
            <a:extLst>
              <a:ext uri="{FF2B5EF4-FFF2-40B4-BE49-F238E27FC236}">
                <a16:creationId xmlns:a16="http://schemas.microsoft.com/office/drawing/2014/main" id="{3F38580B-2C7D-413F-A60E-75CFAD3E32C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E9F53A5C-0E0F-4A42-8926-C87671DFEEA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45E8171-F064-444B-92C2-646D719E8797}"/>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Personnalisation versus tous les handicaps</a:t>
            </a:r>
          </a:p>
        </p:txBody>
      </p:sp>
      <p:sp>
        <p:nvSpPr>
          <p:cNvPr id="78851" name="ZoneTexte 5">
            <a:extLst>
              <a:ext uri="{FF2B5EF4-FFF2-40B4-BE49-F238E27FC236}">
                <a16:creationId xmlns:a16="http://schemas.microsoft.com/office/drawing/2014/main" id="{83BF42A1-BE35-4BDB-92BC-B493D71334EA}"/>
              </a:ext>
            </a:extLst>
          </p:cNvPr>
          <p:cNvSpPr txBox="1">
            <a:spLocks noChangeArrowheads="1"/>
          </p:cNvSpPr>
          <p:nvPr/>
        </p:nvSpPr>
        <p:spPr bwMode="auto">
          <a:xfrm>
            <a:off x="0" y="1697038"/>
            <a:ext cx="850106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Times New Roman" panose="02020603050405020304" pitchFamily="18" charset="0"/>
              <a:buNone/>
            </a:pPr>
            <a:r>
              <a:rPr kumimoji="1" lang="fr-FR" altLang="fr-FR" sz="2400" b="1" dirty="0">
                <a:latin typeface="Arial" panose="020B0604020202020204" pitchFamily="34" charset="0"/>
                <a:cs typeface="Arial" panose="020B0604020202020204" pitchFamily="34" charset="0"/>
              </a:rPr>
              <a:t>Le handicap cognitif</a:t>
            </a:r>
          </a:p>
          <a:p>
            <a:pPr eaLnBrk="1" hangingPunct="1">
              <a:buFont typeface="Times New Roman" panose="02020603050405020304" pitchFamily="18" charset="0"/>
              <a:buNone/>
            </a:pPr>
            <a:endParaRPr kumimoji="1" lang="fr-FR" altLang="fr-FR" sz="2400" b="1" dirty="0">
              <a:latin typeface="Arial" panose="020B0604020202020204" pitchFamily="34" charset="0"/>
              <a:cs typeface="Arial" panose="020B0604020202020204" pitchFamily="34" charset="0"/>
            </a:endParaRPr>
          </a:p>
          <a:p>
            <a:pPr eaLnBrk="1" hangingPunct="1"/>
            <a:endParaRPr kumimoji="1" lang="fr-FR" altLang="fr-FR" sz="24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
            </a:pPr>
            <a:r>
              <a:rPr kumimoji="1" lang="fr-FR" altLang="fr-FR" b="1" dirty="0">
                <a:latin typeface="+mn-lt"/>
                <a:cs typeface="Arial" panose="020B0604020202020204" pitchFamily="34" charset="0"/>
              </a:rPr>
              <a:t>Le site de la ville de Montréal :</a:t>
            </a:r>
          </a:p>
          <a:p>
            <a:pPr lvl="1" eaLnBrk="1" hangingPunct="1"/>
            <a:endParaRPr kumimoji="1" lang="fr-FR" altLang="fr-FR" b="1" dirty="0">
              <a:latin typeface="+mn-lt"/>
              <a:cs typeface="Arial" panose="020B0604020202020204" pitchFamily="34" charset="0"/>
            </a:endParaRPr>
          </a:p>
          <a:p>
            <a:pPr lvl="1" eaLnBrk="1" hangingPunct="1"/>
            <a:r>
              <a:rPr kumimoji="1" lang="fr-FR" altLang="fr-FR" dirty="0">
                <a:latin typeface="+mn-lt"/>
                <a:cs typeface="Arial" panose="020B0604020202020204" pitchFamily="34" charset="0"/>
                <a:hlinkClick r:id="rId3"/>
              </a:rPr>
              <a:t>http://ville.montreal.qc.ca/portal/page?_pageid=2496,3086647&amp;_dad=portal&amp;_schema=PORTAL</a:t>
            </a:r>
            <a:endParaRPr kumimoji="1" lang="fr-FR" altLang="fr-FR" dirty="0">
              <a:latin typeface="+mn-lt"/>
              <a:cs typeface="Arial" panose="020B0604020202020204" pitchFamily="34" charset="0"/>
            </a:endParaRPr>
          </a:p>
          <a:p>
            <a:pPr lvl="1" eaLnBrk="1" hangingPunct="1"/>
            <a:endParaRPr kumimoji="1" lang="fr-FR" altLang="fr-FR" sz="2000" dirty="0">
              <a:latin typeface="Arial" panose="020B0604020202020204" pitchFamily="34" charset="0"/>
              <a:cs typeface="Arial" panose="020B0604020202020204" pitchFamily="34" charset="0"/>
            </a:endParaRPr>
          </a:p>
        </p:txBody>
      </p:sp>
      <p:pic>
        <p:nvPicPr>
          <p:cNvPr id="78854" name="Image 1">
            <a:extLst>
              <a:ext uri="{FF2B5EF4-FFF2-40B4-BE49-F238E27FC236}">
                <a16:creationId xmlns:a16="http://schemas.microsoft.com/office/drawing/2014/main" id="{06D13AF5-EE73-441A-9BF3-03861C3308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4943475"/>
            <a:ext cx="34575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8" descr="Logo VYV">
            <a:extLst>
              <a:ext uri="{FF2B5EF4-FFF2-40B4-BE49-F238E27FC236}">
                <a16:creationId xmlns:a16="http://schemas.microsoft.com/office/drawing/2014/main" id="{995AC4CC-0422-44DD-B4BA-733CF13CFB7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8C3DF40E-7214-413E-9443-A18E1EE530D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3264F80-F725-4CC9-BFD7-04A35332727D}"/>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Personnalisation versus tous les handicaps</a:t>
            </a:r>
          </a:p>
        </p:txBody>
      </p:sp>
      <p:sp>
        <p:nvSpPr>
          <p:cNvPr id="80899" name="ZoneTexte 6">
            <a:extLst>
              <a:ext uri="{FF2B5EF4-FFF2-40B4-BE49-F238E27FC236}">
                <a16:creationId xmlns:a16="http://schemas.microsoft.com/office/drawing/2014/main" id="{0B8DCCB8-893A-4F9D-9C2E-4A973DF12A55}"/>
              </a:ext>
            </a:extLst>
          </p:cNvPr>
          <p:cNvSpPr txBox="1">
            <a:spLocks noChangeArrowheads="1"/>
          </p:cNvSpPr>
          <p:nvPr/>
        </p:nvSpPr>
        <p:spPr bwMode="auto">
          <a:xfrm>
            <a:off x="0" y="1697038"/>
            <a:ext cx="85010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Times New Roman" panose="02020603050405020304" pitchFamily="18" charset="0"/>
              <a:buNone/>
            </a:pPr>
            <a:r>
              <a:rPr kumimoji="1" lang="fr-FR" altLang="fr-FR" sz="2400" b="1" dirty="0">
                <a:latin typeface="Arial" panose="020B0604020202020204" pitchFamily="34" charset="0"/>
                <a:cs typeface="Arial" panose="020B0604020202020204" pitchFamily="34" charset="0"/>
              </a:rPr>
              <a:t>Le handicap visuel</a:t>
            </a:r>
          </a:p>
          <a:p>
            <a:pPr eaLnBrk="1" hangingPunct="1">
              <a:buFont typeface="Times New Roman" panose="02020603050405020304" pitchFamily="18" charset="0"/>
              <a:buNone/>
            </a:pPr>
            <a:endParaRPr kumimoji="1" lang="fr-FR" altLang="fr-FR" sz="2400" b="1" dirty="0">
              <a:latin typeface="Arial" panose="020B0604020202020204" pitchFamily="34" charset="0"/>
              <a:cs typeface="Arial" panose="020B0604020202020204" pitchFamily="34" charset="0"/>
            </a:endParaRPr>
          </a:p>
          <a:p>
            <a:pPr eaLnBrk="1" hangingPunct="1"/>
            <a:endParaRPr kumimoji="1" lang="fr-FR" altLang="fr-FR" sz="24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
            </a:pPr>
            <a:r>
              <a:rPr kumimoji="1" lang="fr-FR" altLang="fr-FR" b="1" dirty="0">
                <a:latin typeface="+mn-lt"/>
                <a:cs typeface="Arial" panose="020B0604020202020204" pitchFamily="34" charset="0"/>
              </a:rPr>
              <a:t>Le site du créateur de Read Speaker : </a:t>
            </a:r>
          </a:p>
          <a:p>
            <a:pPr lvl="1" eaLnBrk="1" hangingPunct="1"/>
            <a:endParaRPr kumimoji="1" lang="fr-FR" altLang="fr-FR" dirty="0">
              <a:latin typeface="+mn-lt"/>
              <a:cs typeface="Arial" panose="020B0604020202020204" pitchFamily="34" charset="0"/>
            </a:endParaRPr>
          </a:p>
          <a:p>
            <a:pPr lvl="2" eaLnBrk="1" hangingPunct="1"/>
            <a:r>
              <a:rPr kumimoji="1" lang="fr-FR" altLang="fr-FR" dirty="0">
                <a:latin typeface="+mn-lt"/>
                <a:cs typeface="Arial" panose="020B0604020202020204" pitchFamily="34" charset="0"/>
                <a:hlinkClick r:id="rId3"/>
              </a:rPr>
              <a:t>http://www.readspeaker.com/fr/readspeaker-docreader/</a:t>
            </a:r>
            <a:endParaRPr kumimoji="1" lang="fr-FR" altLang="fr-FR" dirty="0">
              <a:latin typeface="+mn-lt"/>
              <a:cs typeface="Arial" panose="020B0604020202020204" pitchFamily="34" charset="0"/>
            </a:endParaRPr>
          </a:p>
          <a:p>
            <a:pPr lvl="2" eaLnBrk="1" hangingPunct="1"/>
            <a:r>
              <a:rPr kumimoji="1" lang="fr-FR" altLang="fr-FR" dirty="0">
                <a:latin typeface="+mn-lt"/>
                <a:cs typeface="Arial" panose="020B0604020202020204" pitchFamily="34" charset="0"/>
              </a:rPr>
              <a:t>(Lecteur d’écran </a:t>
            </a:r>
            <a:r>
              <a:rPr kumimoji="1" lang="fr-FR" altLang="fr-FR" dirty="0" err="1">
                <a:latin typeface="+mn-lt"/>
                <a:cs typeface="Arial" panose="020B0604020202020204" pitchFamily="34" charset="0"/>
              </a:rPr>
              <a:t>readspeaker</a:t>
            </a:r>
            <a:r>
              <a:rPr kumimoji="1" lang="fr-FR" altLang="fr-FR" dirty="0">
                <a:latin typeface="+mn-lt"/>
                <a:cs typeface="Arial" panose="020B0604020202020204" pitchFamily="34" charset="0"/>
              </a:rPr>
              <a:t> + agrandissement via ctrl molette)  </a:t>
            </a:r>
          </a:p>
          <a:p>
            <a:pPr lvl="2" eaLnBrk="1" hangingPunct="1"/>
            <a:endParaRPr kumimoji="1" lang="fr-FR" altLang="fr-FR" dirty="0">
              <a:latin typeface="Times New Roman" panose="02020603050405020304" pitchFamily="18" charset="0"/>
            </a:endParaRPr>
          </a:p>
          <a:p>
            <a:pPr lvl="2" eaLnBrk="1" hangingPunct="1"/>
            <a:endParaRPr kumimoji="1" lang="fr-FR" altLang="fr-FR" dirty="0">
              <a:latin typeface="Times New Roman" panose="02020603050405020304" pitchFamily="18" charset="0"/>
            </a:endParaRPr>
          </a:p>
          <a:p>
            <a:pPr lvl="1" eaLnBrk="1" hangingPunct="1"/>
            <a:endParaRPr kumimoji="1" lang="fr-FR" altLang="fr-FR" sz="2000" dirty="0">
              <a:latin typeface="Arial" panose="020B0604020202020204" pitchFamily="34" charset="0"/>
              <a:cs typeface="Arial" panose="020B0604020202020204" pitchFamily="34" charset="0"/>
            </a:endParaRPr>
          </a:p>
        </p:txBody>
      </p:sp>
      <p:pic>
        <p:nvPicPr>
          <p:cNvPr id="6" name="Image 48" descr="Logo VYV">
            <a:extLst>
              <a:ext uri="{FF2B5EF4-FFF2-40B4-BE49-F238E27FC236}">
                <a16:creationId xmlns:a16="http://schemas.microsoft.com/office/drawing/2014/main" id="{FE6A32E7-1F42-49D3-9D28-7F9E760D44B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E392B86D-7630-4411-BC29-73A253980D3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6B0B2E0-C0F6-4005-997F-B01C9D3C46C5}"/>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Déclaration de conformité RGAA</a:t>
            </a:r>
          </a:p>
        </p:txBody>
      </p:sp>
      <p:sp>
        <p:nvSpPr>
          <p:cNvPr id="82947" name="ZoneTexte 6">
            <a:extLst>
              <a:ext uri="{FF2B5EF4-FFF2-40B4-BE49-F238E27FC236}">
                <a16:creationId xmlns:a16="http://schemas.microsoft.com/office/drawing/2014/main" id="{E6073BBD-4163-4A34-A073-1C9D1BA6C584}"/>
              </a:ext>
            </a:extLst>
          </p:cNvPr>
          <p:cNvSpPr txBox="1">
            <a:spLocks noChangeArrowheads="1"/>
          </p:cNvSpPr>
          <p:nvPr/>
        </p:nvSpPr>
        <p:spPr bwMode="auto">
          <a:xfrm>
            <a:off x="0" y="1697038"/>
            <a:ext cx="8501063"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Times New Roman" panose="02020603050405020304" pitchFamily="18" charset="0"/>
              <a:buNone/>
            </a:pPr>
            <a:r>
              <a:rPr kumimoji="1" lang="fr-FR" altLang="fr-FR" sz="2400" b="1" dirty="0">
                <a:latin typeface="+mj-lt"/>
                <a:cs typeface="Arial" panose="020B0604020202020204" pitchFamily="34" charset="0"/>
              </a:rPr>
              <a:t>Exemple de conformité</a:t>
            </a:r>
          </a:p>
          <a:p>
            <a:pPr eaLnBrk="1" hangingPunct="1">
              <a:buFont typeface="Times New Roman" panose="02020603050405020304" pitchFamily="18" charset="0"/>
              <a:buNone/>
            </a:pPr>
            <a:endParaRPr kumimoji="1" lang="fr-FR" altLang="fr-FR" sz="2400" b="1" dirty="0">
              <a:latin typeface="+mj-lt"/>
              <a:cs typeface="Arial" panose="020B0604020202020204" pitchFamily="34" charset="0"/>
            </a:endParaRPr>
          </a:p>
          <a:p>
            <a:pPr eaLnBrk="1" hangingPunct="1"/>
            <a:endParaRPr kumimoji="1" lang="fr-FR" altLang="fr-FR" sz="2400" dirty="0">
              <a:latin typeface="+mj-lt"/>
              <a:cs typeface="Arial" panose="020B0604020202020204" pitchFamily="34" charset="0"/>
            </a:endParaRPr>
          </a:p>
          <a:p>
            <a:pPr lvl="1" eaLnBrk="1" hangingPunct="1">
              <a:buFont typeface="Wingdings" panose="05000000000000000000" pitchFamily="2" charset="2"/>
              <a:buChar char="§"/>
            </a:pPr>
            <a:r>
              <a:rPr kumimoji="1" lang="fr-FR" altLang="fr-FR" sz="2000" b="1" dirty="0">
                <a:latin typeface="+mj-lt"/>
                <a:cs typeface="Arial" panose="020B0604020202020204" pitchFamily="34" charset="0"/>
              </a:rPr>
              <a:t> </a:t>
            </a:r>
            <a:r>
              <a:rPr kumimoji="1" lang="fr-FR" altLang="fr-FR" b="1" dirty="0">
                <a:latin typeface="+mj-lt"/>
                <a:cs typeface="Arial" panose="020B0604020202020204" pitchFamily="34" charset="0"/>
              </a:rPr>
              <a:t>Espace client Orange.fr</a:t>
            </a:r>
          </a:p>
          <a:p>
            <a:pPr lvl="1" eaLnBrk="1" hangingPunct="1">
              <a:buFont typeface="Monotype Sorts" pitchFamily="2" charset="2"/>
              <a:buNone/>
            </a:pPr>
            <a:endParaRPr kumimoji="1" lang="fr-FR" altLang="fr-FR" b="1" dirty="0">
              <a:latin typeface="+mj-lt"/>
              <a:cs typeface="Arial" panose="020B0604020202020204" pitchFamily="34" charset="0"/>
              <a:hlinkClick r:id="rId3"/>
            </a:endParaRPr>
          </a:p>
          <a:p>
            <a:pPr lvl="1" eaLnBrk="1" hangingPunct="1">
              <a:buFont typeface="Monotype Sorts" pitchFamily="2" charset="2"/>
              <a:buNone/>
            </a:pPr>
            <a:endParaRPr kumimoji="1" lang="fr-FR" altLang="fr-FR" b="1" dirty="0">
              <a:latin typeface="+mj-lt"/>
              <a:cs typeface="Arial" panose="020B0604020202020204" pitchFamily="34" charset="0"/>
              <a:hlinkClick r:id="rId3"/>
            </a:endParaRPr>
          </a:p>
          <a:p>
            <a:pPr lvl="1" eaLnBrk="1" hangingPunct="1">
              <a:buFont typeface="Monotype Sorts" pitchFamily="2" charset="2"/>
              <a:buNone/>
            </a:pPr>
            <a:endParaRPr kumimoji="1" lang="fr-FR" altLang="fr-FR" b="1" dirty="0">
              <a:latin typeface="+mj-lt"/>
              <a:cs typeface="Arial" panose="020B0604020202020204" pitchFamily="34" charset="0"/>
              <a:hlinkClick r:id="rId3"/>
            </a:endParaRPr>
          </a:p>
          <a:p>
            <a:pPr lvl="1" eaLnBrk="1" hangingPunct="1">
              <a:buFont typeface="Monotype Sorts" pitchFamily="2" charset="2"/>
              <a:buNone/>
            </a:pPr>
            <a:endParaRPr kumimoji="1" lang="fr-FR" altLang="fr-FR" b="1" dirty="0">
              <a:latin typeface="+mj-lt"/>
              <a:cs typeface="Arial" panose="020B0604020202020204" pitchFamily="34" charset="0"/>
              <a:hlinkClick r:id="rId3"/>
            </a:endParaRPr>
          </a:p>
          <a:p>
            <a:pPr lvl="1" eaLnBrk="1" hangingPunct="1">
              <a:buFont typeface="Monotype Sorts" pitchFamily="2" charset="2"/>
              <a:buNone/>
            </a:pPr>
            <a:endParaRPr kumimoji="1" lang="fr-FR" altLang="fr-FR" b="1" dirty="0">
              <a:latin typeface="+mj-lt"/>
              <a:cs typeface="Arial" panose="020B0604020202020204" pitchFamily="34" charset="0"/>
              <a:hlinkClick r:id="rId3"/>
            </a:endParaRPr>
          </a:p>
          <a:p>
            <a:pPr lvl="2" eaLnBrk="1" hangingPunct="1"/>
            <a:r>
              <a:rPr kumimoji="1" lang="fr-FR" altLang="fr-FR" dirty="0">
                <a:latin typeface="+mj-lt"/>
                <a:hlinkClick r:id="rId4"/>
              </a:rPr>
              <a:t>https://www.orange.fr/accessibilite?url=espace-client.orange.fr%2Faccueil</a:t>
            </a:r>
            <a:endParaRPr kumimoji="1" lang="fr-FR" altLang="fr-FR" dirty="0">
              <a:latin typeface="+mj-lt"/>
            </a:endParaRPr>
          </a:p>
          <a:p>
            <a:pPr lvl="2" eaLnBrk="1" hangingPunct="1"/>
            <a:endParaRPr kumimoji="1" lang="fr-FR" altLang="fr-FR" dirty="0">
              <a:latin typeface="+mj-lt"/>
            </a:endParaRPr>
          </a:p>
          <a:p>
            <a:pPr lvl="1" eaLnBrk="1" hangingPunct="1"/>
            <a:endParaRPr kumimoji="1" lang="fr-FR" altLang="fr-FR" sz="2000" dirty="0">
              <a:latin typeface="Arial" panose="020B0604020202020204" pitchFamily="34" charset="0"/>
              <a:cs typeface="Arial" panose="020B0604020202020204" pitchFamily="34" charset="0"/>
            </a:endParaRPr>
          </a:p>
        </p:txBody>
      </p:sp>
      <p:pic>
        <p:nvPicPr>
          <p:cNvPr id="7" name="Image 48" descr="Logo VYV">
            <a:extLst>
              <a:ext uri="{FF2B5EF4-FFF2-40B4-BE49-F238E27FC236}">
                <a16:creationId xmlns:a16="http://schemas.microsoft.com/office/drawing/2014/main" id="{47E4E07A-378E-4F8B-8069-E95BE5DE306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2E06B863-ECC6-474E-88BD-1A2A87FB8B2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28359FA8-01E8-454C-AB2F-0E68633822B2}"/>
              </a:ext>
            </a:extLst>
          </p:cNvPr>
          <p:cNvPicPr>
            <a:picLocks noChangeAspect="1"/>
          </p:cNvPicPr>
          <p:nvPr/>
        </p:nvPicPr>
        <p:blipFill>
          <a:blip r:embed="rId7"/>
          <a:stretch>
            <a:fillRect/>
          </a:stretch>
        </p:blipFill>
        <p:spPr>
          <a:xfrm>
            <a:off x="3491880" y="2153920"/>
            <a:ext cx="4717733" cy="21088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F415057-5852-47C3-8855-08D083C7A5AA}"/>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Qu’est-ce que le RGAA </a:t>
            </a:r>
            <a:r>
              <a:rPr lang="en-GB" altLang="fr-FR" dirty="0">
                <a:latin typeface="Trebuchet MS" panose="020B0603020202020204" pitchFamily="34" charset="0"/>
              </a:rPr>
              <a:t>?</a:t>
            </a:r>
            <a:br>
              <a:rPr lang="en-GB" altLang="fr-FR" dirty="0">
                <a:latin typeface="Trebuchet MS" panose="020B0603020202020204" pitchFamily="34" charset="0"/>
              </a:rPr>
            </a:br>
            <a:r>
              <a:rPr lang="fr-FR" altLang="fr-FR" sz="2000" dirty="0">
                <a:latin typeface="Trebuchet MS" panose="020B0603020202020204" pitchFamily="34" charset="0"/>
              </a:rPr>
              <a:t>Référentiel</a:t>
            </a:r>
            <a:r>
              <a:rPr lang="en-GB" altLang="fr-FR" sz="2000" dirty="0">
                <a:latin typeface="Trebuchet MS" panose="020B0603020202020204" pitchFamily="34" charset="0"/>
              </a:rPr>
              <a:t> </a:t>
            </a:r>
            <a:r>
              <a:rPr lang="fr-FR" altLang="fr-FR" sz="2000" dirty="0">
                <a:latin typeface="Trebuchet MS" panose="020B0603020202020204" pitchFamily="34" charset="0"/>
              </a:rPr>
              <a:t>Général d’Amélioration de l’Accessibilité</a:t>
            </a:r>
            <a:r>
              <a:rPr lang="en-GB" altLang="fr-FR" sz="2000" dirty="0">
                <a:latin typeface="Trebuchet MS" panose="020B0603020202020204" pitchFamily="34" charset="0"/>
              </a:rPr>
              <a:t> </a:t>
            </a:r>
          </a:p>
        </p:txBody>
      </p:sp>
      <p:sp>
        <p:nvSpPr>
          <p:cNvPr id="17411" name="ZoneTexte 5">
            <a:extLst>
              <a:ext uri="{FF2B5EF4-FFF2-40B4-BE49-F238E27FC236}">
                <a16:creationId xmlns:a16="http://schemas.microsoft.com/office/drawing/2014/main" id="{03E9BD66-8F15-4CA8-99A9-EDE44509C30E}"/>
              </a:ext>
            </a:extLst>
          </p:cNvPr>
          <p:cNvSpPr txBox="1">
            <a:spLocks noChangeArrowheads="1"/>
          </p:cNvSpPr>
          <p:nvPr/>
        </p:nvSpPr>
        <p:spPr bwMode="auto">
          <a:xfrm>
            <a:off x="571500" y="1571625"/>
            <a:ext cx="824865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endParaRPr kumimoji="1" lang="fr-FR" altLang="fr-FR" sz="2000" dirty="0">
              <a:latin typeface="Arial" panose="020B0604020202020204" pitchFamily="34" charset="0"/>
              <a:cs typeface="Arial" panose="020B0604020202020204" pitchFamily="34" charset="0"/>
            </a:endParaRPr>
          </a:p>
          <a:p>
            <a:r>
              <a:rPr lang="fr-FR" dirty="0"/>
              <a:t>Les services publics numériques et certains services privés </a:t>
            </a:r>
            <a:r>
              <a:rPr lang="fr-FR" b="1" dirty="0"/>
              <a:t>ont l’obligation d’être accessibles de façon équivalente à tout citoyen.</a:t>
            </a:r>
          </a:p>
          <a:p>
            <a:endParaRPr lang="fr-FR" dirty="0"/>
          </a:p>
          <a:p>
            <a:r>
              <a:rPr lang="fr-FR" dirty="0"/>
              <a:t>Pour faciliter la mise en œuvre de </a:t>
            </a:r>
            <a:r>
              <a:rPr lang="fr-FR" b="1" dirty="0"/>
              <a:t>l’accessibilité numérique</a:t>
            </a:r>
            <a:r>
              <a:rPr lang="fr-FR" dirty="0"/>
              <a:t>, la </a:t>
            </a:r>
            <a:r>
              <a:rPr lang="fr-FR" b="1" dirty="0"/>
              <a:t>DINUM</a:t>
            </a:r>
            <a:r>
              <a:rPr lang="fr-FR" dirty="0"/>
              <a:t> édite depuis 2009 le </a:t>
            </a:r>
            <a:r>
              <a:rPr lang="fr-FR" b="1" dirty="0"/>
              <a:t>référentiel général d’amélioration de l’accessibilité – RGAA</a:t>
            </a:r>
            <a:r>
              <a:rPr lang="fr-FR" dirty="0"/>
              <a:t>, créé pour mettre en œuvre </a:t>
            </a:r>
            <a:r>
              <a:rPr lang="fr-FR" dirty="0">
                <a:hlinkClick r:id="rId4"/>
              </a:rPr>
              <a:t>l’article 47 de la loi handicap de 2005</a:t>
            </a:r>
            <a:r>
              <a:rPr lang="fr-FR" dirty="0"/>
              <a:t> et son </a:t>
            </a:r>
            <a:r>
              <a:rPr lang="fr-FR" dirty="0">
                <a:hlinkClick r:id="rId5"/>
              </a:rPr>
              <a:t>décret d’application</a:t>
            </a:r>
            <a:r>
              <a:rPr lang="fr-FR" dirty="0"/>
              <a:t> actualisé en 2019. </a:t>
            </a:r>
          </a:p>
          <a:p>
            <a:endParaRPr lang="fr-FR" dirty="0"/>
          </a:p>
          <a:p>
            <a:r>
              <a:rPr lang="fr-FR" dirty="0"/>
              <a:t>La </a:t>
            </a:r>
            <a:r>
              <a:rPr lang="fr-FR" b="1" dirty="0"/>
              <a:t>version 4 du RGAA</a:t>
            </a:r>
            <a:r>
              <a:rPr lang="fr-FR" dirty="0"/>
              <a:t> a été arrêtée conjointement par la ministre chargée des personnes handicapées et le ministre chargé du numérique le 20 septembre 2019. </a:t>
            </a:r>
          </a:p>
          <a:p>
            <a:r>
              <a:rPr lang="fr-FR" dirty="0"/>
              <a:t>Pour conserver une correspondance la plus correcte possible avec les normes européenne et internationale de référence en accessibilité numérique, une version 4.1 du RGAA a été publiée le 16 février 2021.</a:t>
            </a:r>
          </a:p>
          <a:p>
            <a:pPr marL="0" lvl="1" eaLnBrk="1" hangingPunct="1">
              <a:buFont typeface="Monotype Sorts" pitchFamily="2" charset="2"/>
              <a:buNone/>
            </a:pPr>
            <a:endParaRPr kumimoji="1" lang="fr-FR" altLang="fr-FR" dirty="0">
              <a:latin typeface="Arial" panose="020B0604020202020204" pitchFamily="34" charset="0"/>
              <a:cs typeface="Arial" panose="020B0604020202020204" pitchFamily="34" charset="0"/>
            </a:endParaRPr>
          </a:p>
        </p:txBody>
      </p:sp>
      <p:pic>
        <p:nvPicPr>
          <p:cNvPr id="6" name="Image 48" descr="Logo VYV">
            <a:extLst>
              <a:ext uri="{FF2B5EF4-FFF2-40B4-BE49-F238E27FC236}">
                <a16:creationId xmlns:a16="http://schemas.microsoft.com/office/drawing/2014/main" id="{D5E8AFCA-E159-4AFC-A089-E8654003232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888260F0-BC1C-4998-997F-C55F020208F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99E4453-D36B-4648-A603-B7E67789719E}"/>
              </a:ext>
            </a:extLst>
          </p:cNvPr>
          <p:cNvSpPr>
            <a:spLocks noGrp="1"/>
          </p:cNvSpPr>
          <p:nvPr>
            <p:ph type="ctrTitle"/>
          </p:nvPr>
        </p:nvSpPr>
        <p:spPr>
          <a:xfrm>
            <a:off x="395288" y="188913"/>
            <a:ext cx="8748712" cy="1511300"/>
          </a:xfrm>
          <a:noFill/>
        </p:spPr>
        <p:txBody>
          <a:bodyPr/>
          <a:lstStyle/>
          <a:p>
            <a:pPr eaLnBrk="1" hangingPunct="1"/>
            <a:r>
              <a:rPr lang="fr-FR" altLang="fr-FR" dirty="0">
                <a:latin typeface="Trebuchet MS" panose="020B0603020202020204" pitchFamily="34" charset="0"/>
              </a:rPr>
              <a:t>Les outils d’évaluation de l’accessibilité du web</a:t>
            </a:r>
          </a:p>
        </p:txBody>
      </p:sp>
      <p:sp>
        <p:nvSpPr>
          <p:cNvPr id="84995" name="ZoneTexte 7">
            <a:extLst>
              <a:ext uri="{FF2B5EF4-FFF2-40B4-BE49-F238E27FC236}">
                <a16:creationId xmlns:a16="http://schemas.microsoft.com/office/drawing/2014/main" id="{E2BE4DCC-7E77-4931-AF91-580281AB76C0}"/>
              </a:ext>
            </a:extLst>
          </p:cNvPr>
          <p:cNvSpPr txBox="1">
            <a:spLocks noChangeArrowheads="1"/>
          </p:cNvSpPr>
          <p:nvPr/>
        </p:nvSpPr>
        <p:spPr bwMode="auto">
          <a:xfrm>
            <a:off x="0" y="1697038"/>
            <a:ext cx="85010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Times New Roman" panose="02020603050405020304" pitchFamily="18" charset="0"/>
              <a:buNone/>
            </a:pPr>
            <a:r>
              <a:rPr kumimoji="1" lang="fr-FR" altLang="fr-FR" b="1" dirty="0">
                <a:latin typeface="+mj-lt"/>
                <a:cs typeface="Arial" panose="020B0604020202020204" pitchFamily="34" charset="0"/>
              </a:rPr>
              <a:t>JAWS </a:t>
            </a:r>
            <a:r>
              <a:rPr lang="fr-FR" i="1" dirty="0">
                <a:latin typeface="+mj-lt"/>
              </a:rPr>
              <a:t>(</a:t>
            </a:r>
            <a:r>
              <a:rPr lang="en-GB" i="1" dirty="0">
                <a:latin typeface="+mj-lt"/>
              </a:rPr>
              <a:t>Job Access With Speech</a:t>
            </a:r>
            <a:r>
              <a:rPr lang="fr-FR" i="1" dirty="0">
                <a:latin typeface="+mj-lt"/>
              </a:rPr>
              <a:t>) est un logiciel de revue d'écran pour déficients visuels édité par la société Freedom Scientific.</a:t>
            </a:r>
            <a:endParaRPr kumimoji="1" lang="fr-FR" altLang="fr-FR" b="1" dirty="0">
              <a:latin typeface="+mj-lt"/>
              <a:cs typeface="Arial" panose="020B0604020202020204" pitchFamily="34" charset="0"/>
            </a:endParaRPr>
          </a:p>
          <a:p>
            <a:pPr eaLnBrk="1" hangingPunct="1">
              <a:buFont typeface="Times New Roman" panose="02020603050405020304" pitchFamily="18" charset="0"/>
              <a:buNone/>
            </a:pPr>
            <a:endParaRPr kumimoji="1" lang="fr-FR" altLang="fr-FR" b="1" dirty="0">
              <a:latin typeface="+mj-lt"/>
              <a:cs typeface="Arial" panose="020B0604020202020204" pitchFamily="34" charset="0"/>
            </a:endParaRPr>
          </a:p>
          <a:p>
            <a:pPr eaLnBrk="1" hangingPunct="1">
              <a:buFontTx/>
              <a:buBlip>
                <a:blip r:embed="rId3"/>
              </a:buBlip>
            </a:pPr>
            <a:r>
              <a:rPr kumimoji="1" lang="fr-FR" altLang="fr-FR" dirty="0">
                <a:latin typeface="+mj-lt"/>
                <a:cs typeface="Arial" panose="020B0604020202020204" pitchFamily="34" charset="0"/>
              </a:rPr>
              <a:t> </a:t>
            </a:r>
            <a:r>
              <a:rPr kumimoji="1" lang="fr-FR" altLang="fr-FR" dirty="0">
                <a:latin typeface="+mj-lt"/>
                <a:cs typeface="Arial" panose="020B0604020202020204" pitchFamily="34" charset="0"/>
                <a:hlinkClick r:id="rId4"/>
              </a:rPr>
              <a:t>https://www.ceciaa.com/jaws</a:t>
            </a:r>
            <a:endParaRPr kumimoji="1" lang="fr-FR" altLang="fr-FR" dirty="0">
              <a:latin typeface="+mj-lt"/>
              <a:cs typeface="Arial" panose="020B0604020202020204" pitchFamily="34" charset="0"/>
            </a:endParaRPr>
          </a:p>
          <a:p>
            <a:pPr eaLnBrk="1" hangingPunct="1"/>
            <a:endParaRPr kumimoji="1" lang="fr-FR" altLang="fr-FR" dirty="0">
              <a:latin typeface="+mj-lt"/>
              <a:cs typeface="Arial" panose="020B0604020202020204" pitchFamily="34" charset="0"/>
            </a:endParaRPr>
          </a:p>
          <a:p>
            <a:pPr lvl="1" eaLnBrk="1" hangingPunct="1">
              <a:buFontTx/>
              <a:buBlip>
                <a:blip r:embed="rId5"/>
              </a:buBlip>
            </a:pPr>
            <a:r>
              <a:rPr kumimoji="1" lang="fr-FR" altLang="fr-FR" b="1" dirty="0">
                <a:latin typeface="+mj-lt"/>
                <a:cs typeface="Arial" panose="020B0604020202020204" pitchFamily="34" charset="0"/>
              </a:rPr>
              <a:t>Exercice 1 </a:t>
            </a:r>
            <a:r>
              <a:rPr kumimoji="1" lang="fr-FR" altLang="fr-FR" dirty="0">
                <a:latin typeface="+mj-lt"/>
                <a:cs typeface="Arial" panose="020B0604020202020204" pitchFamily="34" charset="0"/>
              </a:rPr>
              <a:t>:  Apprendre à lancer la lecture</a:t>
            </a:r>
          </a:p>
        </p:txBody>
      </p:sp>
      <p:sp>
        <p:nvSpPr>
          <p:cNvPr id="84996" name="Rectangle 5">
            <a:extLst>
              <a:ext uri="{FF2B5EF4-FFF2-40B4-BE49-F238E27FC236}">
                <a16:creationId xmlns:a16="http://schemas.microsoft.com/office/drawing/2014/main" id="{AB1ED4F0-6873-40AA-A44C-BF2E22E863A0}"/>
              </a:ext>
            </a:extLst>
          </p:cNvPr>
          <p:cNvSpPr>
            <a:spLocks noChangeArrowheads="1"/>
          </p:cNvSpPr>
          <p:nvPr/>
        </p:nvSpPr>
        <p:spPr bwMode="auto">
          <a:xfrm>
            <a:off x="0" y="3571875"/>
            <a:ext cx="8858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Blip>
                <a:blip r:embed="rId3"/>
              </a:buBlip>
            </a:pPr>
            <a:r>
              <a:rPr kumimoji="1" lang="fr-FR" altLang="fr-FR" sz="2400" dirty="0">
                <a:latin typeface="Arial" panose="020B0604020202020204" pitchFamily="34" charset="0"/>
                <a:cs typeface="Arial" panose="020B0604020202020204" pitchFamily="34" charset="0"/>
              </a:rPr>
              <a:t> </a:t>
            </a:r>
            <a:r>
              <a:rPr kumimoji="1" lang="fr-FR" altLang="fr-FR" dirty="0">
                <a:latin typeface="+mj-lt"/>
                <a:cs typeface="Arial" panose="020B0604020202020204" pitchFamily="34" charset="0"/>
              </a:rPr>
              <a:t>via la barre d’adresse du navigateur Microsoft EDGE Chromium et google comme moteur de recherche…</a:t>
            </a:r>
          </a:p>
          <a:p>
            <a:pPr eaLnBrk="1" hangingPunct="1"/>
            <a:endParaRPr kumimoji="1" lang="fr-FR" altLang="fr-FR" dirty="0">
              <a:latin typeface="+mj-lt"/>
              <a:cs typeface="Arial" panose="020B0604020202020204" pitchFamily="34" charset="0"/>
            </a:endParaRPr>
          </a:p>
          <a:p>
            <a:pPr lvl="1" eaLnBrk="1" hangingPunct="1">
              <a:buFontTx/>
              <a:buBlip>
                <a:blip r:embed="rId5"/>
              </a:buBlip>
            </a:pPr>
            <a:r>
              <a:rPr kumimoji="1" lang="fr-FR" altLang="fr-FR" b="1" dirty="0">
                <a:latin typeface="+mj-lt"/>
                <a:cs typeface="Arial" panose="020B0604020202020204" pitchFamily="34" charset="0"/>
              </a:rPr>
              <a:t>Exercice 2 </a:t>
            </a:r>
            <a:r>
              <a:rPr kumimoji="1" lang="fr-FR" altLang="fr-FR" dirty="0">
                <a:latin typeface="+mj-lt"/>
                <a:cs typeface="Arial" panose="020B0604020202020204" pitchFamily="34" charset="0"/>
              </a:rPr>
              <a:t>: Lancer une recherche sur : « machine à laver » et aller sur le 1</a:t>
            </a:r>
            <a:r>
              <a:rPr kumimoji="1" lang="fr-FR" altLang="fr-FR" baseline="30000" dirty="0">
                <a:latin typeface="+mj-lt"/>
                <a:cs typeface="Arial" panose="020B0604020202020204" pitchFamily="34" charset="0"/>
              </a:rPr>
              <a:t>er</a:t>
            </a:r>
            <a:r>
              <a:rPr kumimoji="1" lang="fr-FR" altLang="fr-FR" dirty="0">
                <a:latin typeface="+mj-lt"/>
                <a:cs typeface="Arial" panose="020B0604020202020204" pitchFamily="34" charset="0"/>
              </a:rPr>
              <a:t> résultat (hors liens commerciaux)</a:t>
            </a:r>
          </a:p>
        </p:txBody>
      </p:sp>
      <p:pic>
        <p:nvPicPr>
          <p:cNvPr id="7" name="Image 48" descr="Logo VYV">
            <a:extLst>
              <a:ext uri="{FF2B5EF4-FFF2-40B4-BE49-F238E27FC236}">
                <a16:creationId xmlns:a16="http://schemas.microsoft.com/office/drawing/2014/main" id="{14FB92E6-6E41-4116-8767-A9F8D224077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FB4B23BF-BE09-4B21-82AC-E6916B965DC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8BF50FDF-85CD-4650-93AB-F9C46D45E333}"/>
              </a:ext>
            </a:extLst>
          </p:cNvPr>
          <p:cNvSpPr>
            <a:spLocks noGrp="1"/>
          </p:cNvSpPr>
          <p:nvPr>
            <p:ph type="ctrTitle"/>
          </p:nvPr>
        </p:nvSpPr>
        <p:spPr>
          <a:xfrm>
            <a:off x="395288" y="106363"/>
            <a:ext cx="8748712" cy="1511300"/>
          </a:xfrm>
          <a:noFill/>
        </p:spPr>
        <p:txBody>
          <a:bodyPr/>
          <a:lstStyle/>
          <a:p>
            <a:pPr eaLnBrk="1" hangingPunct="1"/>
            <a:r>
              <a:rPr lang="en-GB" altLang="fr-FR">
                <a:solidFill>
                  <a:srgbClr val="37516D"/>
                </a:solidFill>
                <a:latin typeface="Trebuchet MS" panose="020B0603020202020204" pitchFamily="34" charset="0"/>
              </a:rPr>
              <a:t>Créer des documents accessibles</a:t>
            </a:r>
          </a:p>
        </p:txBody>
      </p:sp>
      <p:sp>
        <p:nvSpPr>
          <p:cNvPr id="8" name="ZoneTexte 7">
            <a:extLst>
              <a:ext uri="{FF2B5EF4-FFF2-40B4-BE49-F238E27FC236}">
                <a16:creationId xmlns:a16="http://schemas.microsoft.com/office/drawing/2014/main" id="{B242DACC-D339-4036-B480-2DF8FB5618A5}"/>
              </a:ext>
            </a:extLst>
          </p:cNvPr>
          <p:cNvSpPr txBox="1"/>
          <p:nvPr/>
        </p:nvSpPr>
        <p:spPr>
          <a:xfrm>
            <a:off x="395288" y="1697038"/>
            <a:ext cx="8105775" cy="4616450"/>
          </a:xfrm>
          <a:prstGeom prst="rect">
            <a:avLst/>
          </a:prstGeom>
          <a:noFill/>
        </p:spPr>
        <p:txBody>
          <a:bodyPr>
            <a:spAutoFit/>
          </a:bodyPr>
          <a:lstStyle/>
          <a:p>
            <a:pPr eaLnBrk="1" fontAlgn="auto" hangingPunct="1">
              <a:spcBef>
                <a:spcPts val="0"/>
              </a:spcBef>
              <a:spcAft>
                <a:spcPts val="0"/>
              </a:spcAft>
              <a:buFont typeface="Times New Roman" pitchFamily="-65" charset="0"/>
              <a:buNone/>
              <a:defRPr/>
            </a:pPr>
            <a:r>
              <a:rPr lang="fr-FR" sz="2400" dirty="0">
                <a:latin typeface="+mn-lt"/>
              </a:rPr>
              <a:t>Quelques considérations et principes simples doivent être pris en compte pour que le document soit accessible comme notamment :</a:t>
            </a:r>
          </a:p>
          <a:p>
            <a:pPr marL="342900" indent="-342900" eaLnBrk="1" fontAlgn="auto" hangingPunct="1">
              <a:spcBef>
                <a:spcPts val="0"/>
              </a:spcBef>
              <a:spcAft>
                <a:spcPts val="0"/>
              </a:spcAft>
              <a:defRPr/>
            </a:pPr>
            <a:r>
              <a:rPr lang="fr-FR" dirty="0">
                <a:latin typeface="+mn-lt"/>
              </a:rPr>
              <a:t>1) Structurer le document en séparant le contenu (et les éventuelles données XML associées) de la présentation ; </a:t>
            </a:r>
          </a:p>
          <a:p>
            <a:pPr marL="342900" indent="-342900" eaLnBrk="1" fontAlgn="auto" hangingPunct="1">
              <a:spcBef>
                <a:spcPts val="0"/>
              </a:spcBef>
              <a:spcAft>
                <a:spcPts val="0"/>
              </a:spcAft>
              <a:buFontTx/>
              <a:buAutoNum type="arabicParenR"/>
              <a:defRPr/>
            </a:pPr>
            <a:endParaRPr lang="fr-FR" dirty="0">
              <a:latin typeface="+mn-lt"/>
            </a:endParaRPr>
          </a:p>
          <a:p>
            <a:pPr eaLnBrk="1" fontAlgn="auto" hangingPunct="1">
              <a:spcBef>
                <a:spcPts val="0"/>
              </a:spcBef>
              <a:spcAft>
                <a:spcPts val="0"/>
              </a:spcAft>
              <a:defRPr/>
            </a:pPr>
            <a:r>
              <a:rPr lang="fr-FR" dirty="0">
                <a:latin typeface="+mn-lt"/>
              </a:rPr>
              <a:t>2) Donner des alternatives textuelles aux éléments graphiques ;</a:t>
            </a:r>
          </a:p>
          <a:p>
            <a:pPr eaLnBrk="1" fontAlgn="auto" hangingPunct="1">
              <a:spcBef>
                <a:spcPts val="0"/>
              </a:spcBef>
              <a:spcAft>
                <a:spcPts val="0"/>
              </a:spcAft>
              <a:defRPr/>
            </a:pPr>
            <a:endParaRPr lang="fr-FR" dirty="0">
              <a:latin typeface="+mn-lt"/>
            </a:endParaRPr>
          </a:p>
          <a:p>
            <a:pPr eaLnBrk="1" fontAlgn="auto" hangingPunct="1">
              <a:spcBef>
                <a:spcPts val="0"/>
              </a:spcBef>
              <a:spcAft>
                <a:spcPts val="0"/>
              </a:spcAft>
              <a:defRPr/>
            </a:pPr>
            <a:r>
              <a:rPr lang="fr-FR" dirty="0">
                <a:latin typeface="+mn-lt"/>
              </a:rPr>
              <a:t>3) Faire des tableaux accessibles pour afficher les données avec une organisation en facilitant l’appréhension avec une aide technique ;</a:t>
            </a:r>
          </a:p>
          <a:p>
            <a:pPr eaLnBrk="1" fontAlgn="auto" hangingPunct="1">
              <a:spcBef>
                <a:spcPts val="0"/>
              </a:spcBef>
              <a:spcAft>
                <a:spcPts val="0"/>
              </a:spcAft>
              <a:defRPr/>
            </a:pPr>
            <a:endParaRPr lang="fr-FR" dirty="0">
              <a:latin typeface="+mn-lt"/>
            </a:endParaRPr>
          </a:p>
          <a:p>
            <a:pPr eaLnBrk="1" fontAlgn="auto" hangingPunct="1">
              <a:spcBef>
                <a:spcPts val="0"/>
              </a:spcBef>
              <a:spcAft>
                <a:spcPts val="0"/>
              </a:spcAft>
              <a:defRPr/>
            </a:pPr>
            <a:r>
              <a:rPr lang="fr-FR" dirty="0">
                <a:latin typeface="+mn-lt"/>
              </a:rPr>
              <a:t>4) Proposer des aides pour faciliter la navigation à l'intérieur du document ;</a:t>
            </a:r>
          </a:p>
          <a:p>
            <a:pPr eaLnBrk="1" fontAlgn="auto" hangingPunct="1">
              <a:spcBef>
                <a:spcPts val="0"/>
              </a:spcBef>
              <a:spcAft>
                <a:spcPts val="0"/>
              </a:spcAft>
              <a:defRPr/>
            </a:pPr>
            <a:endParaRPr lang="fr-FR" dirty="0">
              <a:latin typeface="+mn-lt"/>
            </a:endParaRPr>
          </a:p>
          <a:p>
            <a:pPr eaLnBrk="1" fontAlgn="auto" hangingPunct="1">
              <a:spcBef>
                <a:spcPts val="0"/>
              </a:spcBef>
              <a:spcAft>
                <a:spcPts val="0"/>
              </a:spcAft>
              <a:defRPr/>
            </a:pPr>
            <a:r>
              <a:rPr lang="fr-FR" dirty="0">
                <a:latin typeface="+mn-lt"/>
              </a:rPr>
              <a:t>5) Utiliser des couleurs assez contrastées et des polices standards </a:t>
            </a:r>
            <a:endParaRPr lang="fr-FR" dirty="0">
              <a:latin typeface="+mn-lt"/>
              <a:cs typeface="Arial" pitchFamily="34" charset="0"/>
            </a:endParaRPr>
          </a:p>
          <a:p>
            <a:pPr eaLnBrk="1" fontAlgn="auto" hangingPunct="1">
              <a:spcBef>
                <a:spcPts val="0"/>
              </a:spcBef>
              <a:spcAft>
                <a:spcPts val="0"/>
              </a:spcAft>
              <a:defRPr/>
            </a:pPr>
            <a:endParaRPr lang="fr-FR" sz="2400" dirty="0">
              <a:latin typeface="+mn-lt"/>
              <a:cs typeface="Arial" pitchFamily="34" charset="0"/>
            </a:endParaRPr>
          </a:p>
        </p:txBody>
      </p:sp>
      <p:pic>
        <p:nvPicPr>
          <p:cNvPr id="6" name="Image 48" descr="Logo VYV">
            <a:extLst>
              <a:ext uri="{FF2B5EF4-FFF2-40B4-BE49-F238E27FC236}">
                <a16:creationId xmlns:a16="http://schemas.microsoft.com/office/drawing/2014/main" id="{234CE74E-BEE3-434C-9B77-0E178B6211D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DC4D2560-99B1-4C71-B9F0-5C913510DBD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8EA03E6-B307-4827-9B02-0DA488D2DD86}"/>
              </a:ext>
            </a:extLst>
          </p:cNvPr>
          <p:cNvSpPr>
            <a:spLocks noGrp="1"/>
          </p:cNvSpPr>
          <p:nvPr>
            <p:ph type="ctrTitle"/>
          </p:nvPr>
        </p:nvSpPr>
        <p:spPr>
          <a:xfrm>
            <a:off x="395288" y="188913"/>
            <a:ext cx="8748712" cy="1511300"/>
          </a:xfrm>
          <a:noFill/>
        </p:spPr>
        <p:txBody>
          <a:bodyPr/>
          <a:lstStyle/>
          <a:p>
            <a:pPr eaLnBrk="1" hangingPunct="1"/>
            <a:r>
              <a:rPr lang="fr-FR" altLang="fr-FR">
                <a:latin typeface="Trebuchet MS" panose="020B0603020202020204" pitchFamily="34" charset="0"/>
              </a:rPr>
              <a:t>Ressources</a:t>
            </a:r>
            <a:endParaRPr lang="en-GB" altLang="fr-FR">
              <a:solidFill>
                <a:srgbClr val="37516D"/>
              </a:solidFill>
              <a:latin typeface="Trebuchet MS" panose="020B0603020202020204" pitchFamily="34" charset="0"/>
            </a:endParaRPr>
          </a:p>
        </p:txBody>
      </p:sp>
      <p:sp>
        <p:nvSpPr>
          <p:cNvPr id="6" name="Espace réservé du contenu 3">
            <a:extLst>
              <a:ext uri="{FF2B5EF4-FFF2-40B4-BE49-F238E27FC236}">
                <a16:creationId xmlns:a16="http://schemas.microsoft.com/office/drawing/2014/main" id="{69AE784C-8FFC-4213-A606-583BC14E50F5}"/>
              </a:ext>
            </a:extLst>
          </p:cNvPr>
          <p:cNvSpPr txBox="1">
            <a:spLocks/>
          </p:cNvSpPr>
          <p:nvPr/>
        </p:nvSpPr>
        <p:spPr>
          <a:xfrm>
            <a:off x="357188" y="1484313"/>
            <a:ext cx="8501062" cy="4465637"/>
          </a:xfrm>
          <a:prstGeom prst="rect">
            <a:avLst/>
          </a:prstGeom>
        </p:spPr>
        <p:txBody>
          <a:bodyPr/>
          <a:lstStyle/>
          <a:p>
            <a:pPr marL="342900" indent="-342900" eaLnBrk="1" fontAlgn="auto" hangingPunct="1">
              <a:spcBef>
                <a:spcPts val="800"/>
              </a:spcBef>
              <a:spcAft>
                <a:spcPts val="0"/>
              </a:spcAft>
              <a:buFont typeface="Arial" pitchFamily="34" charset="0"/>
              <a:buChar char="•"/>
              <a:defRPr/>
            </a:pPr>
            <a:r>
              <a:rPr lang="fr-FR" kern="0" dirty="0">
                <a:solidFill>
                  <a:srgbClr val="37516D"/>
                </a:solidFill>
                <a:latin typeface="Arial" pitchFamily="34" charset="0"/>
                <a:cs typeface="Arial" pitchFamily="34" charset="0"/>
              </a:rPr>
              <a:t>Consulter les WCAG 2.1  </a:t>
            </a:r>
            <a:r>
              <a:rPr lang="fr-FR" kern="0" dirty="0">
                <a:solidFill>
                  <a:srgbClr val="000000"/>
                </a:solidFill>
                <a:latin typeface="Arial" pitchFamily="34" charset="0"/>
                <a:cs typeface="Arial" pitchFamily="34" charset="0"/>
                <a:hlinkClick r:id="rId3"/>
              </a:rPr>
              <a:t>http://www.w3.org/TR/WCAG/</a:t>
            </a:r>
            <a:endParaRPr lang="fr-FR" kern="0" dirty="0">
              <a:solidFill>
                <a:srgbClr val="000000"/>
              </a:solidFill>
              <a:latin typeface="Arial" pitchFamily="34" charset="0"/>
              <a:cs typeface="Arial" pitchFamily="34" charset="0"/>
            </a:endParaRPr>
          </a:p>
          <a:p>
            <a:pPr marL="342900" indent="-342900" eaLnBrk="1" fontAlgn="auto" hangingPunct="1">
              <a:spcBef>
                <a:spcPts val="800"/>
              </a:spcBef>
              <a:spcAft>
                <a:spcPts val="0"/>
              </a:spcAft>
              <a:buFont typeface="Arial" pitchFamily="34" charset="0"/>
              <a:buChar char="•"/>
              <a:defRPr/>
            </a:pPr>
            <a:r>
              <a:rPr lang="fr-FR" kern="0" dirty="0">
                <a:solidFill>
                  <a:srgbClr val="37516D"/>
                </a:solidFill>
                <a:latin typeface="Arial" pitchFamily="34" charset="0"/>
                <a:cs typeface="Arial" pitchFamily="34" charset="0"/>
              </a:rPr>
              <a:t>Les fondamentaux d’accessibilité  </a:t>
            </a:r>
            <a:r>
              <a:rPr lang="fr-FR" kern="0" dirty="0">
                <a:solidFill>
                  <a:srgbClr val="000000"/>
                </a:solidFill>
                <a:latin typeface="Arial" pitchFamily="34" charset="0"/>
                <a:cs typeface="Arial" pitchFamily="34" charset="0"/>
                <a:hlinkClick r:id="rId4"/>
              </a:rPr>
              <a:t>https://www.w3.org/WAI/perspective-videos/contrast/</a:t>
            </a:r>
            <a:endParaRPr lang="fr-FR" kern="0" dirty="0">
              <a:solidFill>
                <a:srgbClr val="000000"/>
              </a:solidFill>
              <a:latin typeface="Arial" pitchFamily="34" charset="0"/>
              <a:cs typeface="Arial" pitchFamily="34" charset="0"/>
            </a:endParaRPr>
          </a:p>
          <a:p>
            <a:pPr marL="342900" indent="-342900" eaLnBrk="1" fontAlgn="auto" hangingPunct="1">
              <a:spcBef>
                <a:spcPts val="800"/>
              </a:spcBef>
              <a:spcAft>
                <a:spcPts val="0"/>
              </a:spcAft>
              <a:buFont typeface="Arial" pitchFamily="34" charset="0"/>
              <a:buChar char="•"/>
              <a:defRPr/>
            </a:pPr>
            <a:r>
              <a:rPr lang="fr-FR" kern="0" dirty="0">
                <a:solidFill>
                  <a:srgbClr val="37516D"/>
                </a:solidFill>
                <a:latin typeface="Arial" pitchFamily="34" charset="0"/>
                <a:cs typeface="Arial" pitchFamily="34" charset="0"/>
              </a:rPr>
              <a:t>Article 47 de la Loi 2005-102 sur le site de Légifrance</a:t>
            </a:r>
          </a:p>
          <a:p>
            <a:pPr marL="342900" indent="-342900" eaLnBrk="1" fontAlgn="auto" hangingPunct="1">
              <a:spcBef>
                <a:spcPts val="800"/>
              </a:spcBef>
              <a:spcAft>
                <a:spcPts val="0"/>
              </a:spcAft>
              <a:defRPr/>
            </a:pPr>
            <a:r>
              <a:rPr lang="fr-FR" kern="0" dirty="0">
                <a:solidFill>
                  <a:srgbClr val="000000"/>
                </a:solidFill>
                <a:latin typeface="Arial" pitchFamily="34" charset="0"/>
                <a:cs typeface="Arial" pitchFamily="34" charset="0"/>
              </a:rPr>
              <a:t>	</a:t>
            </a:r>
            <a:r>
              <a:rPr lang="fr-FR" kern="0" dirty="0">
                <a:solidFill>
                  <a:srgbClr val="000000"/>
                </a:solidFill>
                <a:latin typeface="Arial" pitchFamily="34" charset="0"/>
                <a:cs typeface="Arial" pitchFamily="34" charset="0"/>
                <a:hlinkClick r:id="rId5"/>
              </a:rPr>
              <a:t>http://www.legifrance.gouv.fr/affichTexte.do?cidTexte=JORFTEXT000000809647&amp;dateTexte=#LEGIARTI000006682279</a:t>
            </a:r>
            <a:endParaRPr lang="fr-FR" kern="0" dirty="0">
              <a:solidFill>
                <a:srgbClr val="000000"/>
              </a:solidFill>
              <a:latin typeface="Arial" pitchFamily="34" charset="0"/>
              <a:cs typeface="Arial" pitchFamily="34" charset="0"/>
            </a:endParaRPr>
          </a:p>
          <a:p>
            <a:pPr marL="342900" indent="-342900" eaLnBrk="1" fontAlgn="auto" hangingPunct="1">
              <a:spcBef>
                <a:spcPts val="800"/>
              </a:spcBef>
              <a:spcAft>
                <a:spcPts val="0"/>
              </a:spcAft>
              <a:buFont typeface="Arial" pitchFamily="34" charset="0"/>
              <a:buChar char="•"/>
              <a:defRPr/>
            </a:pPr>
            <a:r>
              <a:rPr lang="fr-FR" kern="0" dirty="0">
                <a:solidFill>
                  <a:srgbClr val="37516D"/>
                </a:solidFill>
                <a:latin typeface="Arial" pitchFamily="34" charset="0"/>
                <a:cs typeface="Arial" pitchFamily="34" charset="0"/>
              </a:rPr>
              <a:t>Consulter le RGAA 4éme version sur le site de la DINUM </a:t>
            </a:r>
            <a:r>
              <a:rPr lang="fr-FR" kern="0" dirty="0">
                <a:solidFill>
                  <a:srgbClr val="000000"/>
                </a:solidFill>
                <a:latin typeface="Arial" pitchFamily="34" charset="0"/>
                <a:cs typeface="Arial" pitchFamily="34" charset="0"/>
                <a:hlinkClick r:id="rId6"/>
              </a:rPr>
              <a:t>https://www.numerique.gouv.fr/espace-presse/accessibilite-numerique-publication-quatrieme-version-du-rgaa/</a:t>
            </a:r>
            <a:endParaRPr lang="fr-FR" kern="0" dirty="0">
              <a:solidFill>
                <a:srgbClr val="000000"/>
              </a:solidFill>
              <a:latin typeface="Arial" pitchFamily="34" charset="0"/>
              <a:cs typeface="Arial" pitchFamily="34" charset="0"/>
            </a:endParaRPr>
          </a:p>
          <a:p>
            <a:pPr marL="342900" indent="-342900" eaLnBrk="1" fontAlgn="auto" hangingPunct="1">
              <a:spcBef>
                <a:spcPts val="800"/>
              </a:spcBef>
              <a:spcAft>
                <a:spcPts val="0"/>
              </a:spcAft>
              <a:buFont typeface="Arial" pitchFamily="34" charset="0"/>
              <a:buChar char="•"/>
              <a:defRPr/>
            </a:pPr>
            <a:r>
              <a:rPr lang="fr-FR" kern="0" dirty="0">
                <a:solidFill>
                  <a:srgbClr val="37516D"/>
                </a:solidFill>
                <a:latin typeface="Arial" pitchFamily="34" charset="0"/>
                <a:cs typeface="Arial" pitchFamily="34" charset="0"/>
              </a:rPr>
              <a:t>Traduction française agréée des Règles pour l’accessibilité des contenus Web 2.0 </a:t>
            </a:r>
            <a:r>
              <a:rPr lang="fr-FR" kern="0" dirty="0">
                <a:solidFill>
                  <a:srgbClr val="000000"/>
                </a:solidFill>
                <a:latin typeface="Arial" pitchFamily="34" charset="0"/>
                <a:cs typeface="Arial" pitchFamily="34" charset="0"/>
                <a:hlinkClick r:id="rId7"/>
              </a:rPr>
              <a:t>http://www.w3.org/translations/wcag20-fr</a:t>
            </a:r>
            <a:endParaRPr lang="fr-FR" kern="0" dirty="0">
              <a:solidFill>
                <a:srgbClr val="000000"/>
              </a:solidFill>
              <a:latin typeface="Arial" pitchFamily="34" charset="0"/>
              <a:cs typeface="Arial" pitchFamily="34" charset="0"/>
            </a:endParaRPr>
          </a:p>
          <a:p>
            <a:pPr marL="342900" indent="-342900" eaLnBrk="1" fontAlgn="auto" hangingPunct="1">
              <a:spcBef>
                <a:spcPts val="800"/>
              </a:spcBef>
              <a:spcAft>
                <a:spcPts val="0"/>
              </a:spcAft>
              <a:buFont typeface="Arial" pitchFamily="34" charset="0"/>
              <a:buChar char="•"/>
              <a:defRPr/>
            </a:pPr>
            <a:endParaRPr lang="fr-FR" kern="0" dirty="0">
              <a:solidFill>
                <a:srgbClr val="000000"/>
              </a:solidFill>
              <a:latin typeface="Arial" pitchFamily="34" charset="0"/>
              <a:cs typeface="Arial" pitchFamily="34" charset="0"/>
            </a:endParaRPr>
          </a:p>
        </p:txBody>
      </p:sp>
      <p:pic>
        <p:nvPicPr>
          <p:cNvPr id="7" name="Image 48" descr="Logo VYV">
            <a:extLst>
              <a:ext uri="{FF2B5EF4-FFF2-40B4-BE49-F238E27FC236}">
                <a16:creationId xmlns:a16="http://schemas.microsoft.com/office/drawing/2014/main" id="{54B966F7-3362-4A55-8A64-AEFE6462D8F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759C8DFF-6101-4948-8BD3-528478AFE16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7323C4A-08A5-4BDC-B943-FDE98F530EAD}"/>
              </a:ext>
            </a:extLst>
          </p:cNvPr>
          <p:cNvSpPr>
            <a:spLocks noGrp="1"/>
          </p:cNvSpPr>
          <p:nvPr>
            <p:ph type="ctrTitle"/>
          </p:nvPr>
        </p:nvSpPr>
        <p:spPr>
          <a:xfrm>
            <a:off x="395288" y="188913"/>
            <a:ext cx="8748712" cy="1511300"/>
          </a:xfrm>
          <a:noFill/>
        </p:spPr>
        <p:txBody>
          <a:bodyPr/>
          <a:lstStyle/>
          <a:p>
            <a:pPr eaLnBrk="1" hangingPunct="1"/>
            <a:r>
              <a:rPr lang="fr-FR" altLang="fr-FR" sz="4000">
                <a:latin typeface="Trebuchet MS" panose="020B0603020202020204" pitchFamily="34" charset="0"/>
              </a:rPr>
              <a:t>Référentiel Général d’Accessibilité pour les Administrations</a:t>
            </a:r>
          </a:p>
        </p:txBody>
      </p:sp>
      <p:sp>
        <p:nvSpPr>
          <p:cNvPr id="91140" name="ZoneTexte 6">
            <a:extLst>
              <a:ext uri="{FF2B5EF4-FFF2-40B4-BE49-F238E27FC236}">
                <a16:creationId xmlns:a16="http://schemas.microsoft.com/office/drawing/2014/main" id="{9BE9348A-E0CA-4674-B543-C4631A9E0C3F}"/>
              </a:ext>
            </a:extLst>
          </p:cNvPr>
          <p:cNvSpPr txBox="1">
            <a:spLocks noChangeArrowheads="1"/>
          </p:cNvSpPr>
          <p:nvPr/>
        </p:nvSpPr>
        <p:spPr bwMode="auto">
          <a:xfrm>
            <a:off x="755650" y="5429250"/>
            <a:ext cx="6888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sz="2000" dirty="0">
                <a:hlinkClick r:id="rId3"/>
              </a:rPr>
              <a:t>Accessibilité numérique : publication de la quatrième version du RGAA | numerique.gouv.fr</a:t>
            </a:r>
            <a:endParaRPr kumimoji="1" lang="fr-FR" altLang="fr-FR" sz="2000" dirty="0">
              <a:solidFill>
                <a:schemeClr val="bg2"/>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AE636B8-E0F2-420F-A612-1D1738E118D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2A083AA9-25A9-412D-B869-CE8FA73FD9D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25E8B090-6F93-4970-89E1-DCE8AD5D3215}"/>
              </a:ext>
            </a:extLst>
          </p:cNvPr>
          <p:cNvPicPr>
            <a:picLocks noChangeAspect="1"/>
          </p:cNvPicPr>
          <p:nvPr/>
        </p:nvPicPr>
        <p:blipFill>
          <a:blip r:embed="rId6"/>
          <a:stretch>
            <a:fillRect/>
          </a:stretch>
        </p:blipFill>
        <p:spPr>
          <a:xfrm>
            <a:off x="755650" y="1625725"/>
            <a:ext cx="7604760" cy="345186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BFA8DC4-5F94-4555-8AAA-E4DEF296A1CA}"/>
              </a:ext>
            </a:extLst>
          </p:cNvPr>
          <p:cNvSpPr>
            <a:spLocks noGrp="1"/>
          </p:cNvSpPr>
          <p:nvPr>
            <p:ph type="ctrTitle"/>
          </p:nvPr>
        </p:nvSpPr>
        <p:spPr>
          <a:xfrm>
            <a:off x="395288" y="188913"/>
            <a:ext cx="8748712" cy="1511300"/>
          </a:xfrm>
          <a:noFill/>
        </p:spPr>
        <p:txBody>
          <a:bodyPr/>
          <a:lstStyle/>
          <a:p>
            <a:pPr eaLnBrk="1" hangingPunct="1"/>
            <a:r>
              <a:rPr lang="fr-FR" altLang="fr-FR">
                <a:solidFill>
                  <a:srgbClr val="37516D"/>
                </a:solidFill>
                <a:latin typeface="Arial" panose="020B0604020202020204" pitchFamily="34" charset="0"/>
                <a:cs typeface="Arial" panose="020B0604020202020204" pitchFamily="34" charset="0"/>
              </a:rPr>
              <a:t>La trousse à outils</a:t>
            </a:r>
          </a:p>
        </p:txBody>
      </p:sp>
      <p:sp>
        <p:nvSpPr>
          <p:cNvPr id="93187" name="Text Box 3">
            <a:extLst>
              <a:ext uri="{FF2B5EF4-FFF2-40B4-BE49-F238E27FC236}">
                <a16:creationId xmlns:a16="http://schemas.microsoft.com/office/drawing/2014/main" id="{753BD823-5DF8-4958-94B6-E8ED06E457F4}"/>
              </a:ext>
            </a:extLst>
          </p:cNvPr>
          <p:cNvSpPr txBox="1">
            <a:spLocks noChangeArrowheads="1"/>
          </p:cNvSpPr>
          <p:nvPr/>
        </p:nvSpPr>
        <p:spPr bwMode="auto">
          <a:xfrm>
            <a:off x="539552" y="6075167"/>
            <a:ext cx="777716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fr-FR" altLang="fr-FR" sz="2400" dirty="0">
                <a:latin typeface="Trebuchet MS" panose="020B0603020202020204" pitchFamily="34" charset="0"/>
                <a:ea typeface="Arial Unicode MS" pitchFamily="34" charset="-128"/>
              </a:rPr>
              <a:t>Conseils de base</a:t>
            </a:r>
            <a:endParaRPr kumimoji="1" lang="en-GB" altLang="fr-FR" sz="2400" dirty="0">
              <a:latin typeface="Trebuchet MS" panose="020B0603020202020204" pitchFamily="34" charset="0"/>
              <a:ea typeface="MS PGothic" panose="020B0600070205080204" pitchFamily="34" charset="-128"/>
              <a:cs typeface="Arial Unicode MS" pitchFamily="34" charset="-128"/>
            </a:endParaRPr>
          </a:p>
        </p:txBody>
      </p:sp>
      <p:pic>
        <p:nvPicPr>
          <p:cNvPr id="6" name="Image 48" descr="Logo VYV">
            <a:extLst>
              <a:ext uri="{FF2B5EF4-FFF2-40B4-BE49-F238E27FC236}">
                <a16:creationId xmlns:a16="http://schemas.microsoft.com/office/drawing/2014/main" id="{8359096D-8979-471E-AB06-7445B0B52FA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8BE4F4AF-2EA5-452F-B2F5-3EBD687DB51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au 1">
            <a:extLst>
              <a:ext uri="{FF2B5EF4-FFF2-40B4-BE49-F238E27FC236}">
                <a16:creationId xmlns:a16="http://schemas.microsoft.com/office/drawing/2014/main" id="{14815AA7-D2EA-48AA-B292-14F7AC5E368E}"/>
              </a:ext>
            </a:extLst>
          </p:cNvPr>
          <p:cNvGraphicFramePr>
            <a:graphicFrameLocks noGrp="1"/>
          </p:cNvGraphicFramePr>
          <p:nvPr>
            <p:extLst>
              <p:ext uri="{D42A27DB-BD31-4B8C-83A1-F6EECF244321}">
                <p14:modId xmlns:p14="http://schemas.microsoft.com/office/powerpoint/2010/main" val="3179558657"/>
              </p:ext>
            </p:extLst>
          </p:nvPr>
        </p:nvGraphicFramePr>
        <p:xfrm>
          <a:off x="388508" y="1596890"/>
          <a:ext cx="8471196" cy="3664219"/>
        </p:xfrm>
        <a:graphic>
          <a:graphicData uri="http://schemas.openxmlformats.org/drawingml/2006/table">
            <a:tbl>
              <a:tblPr/>
              <a:tblGrid>
                <a:gridCol w="1825448">
                  <a:extLst>
                    <a:ext uri="{9D8B030D-6E8A-4147-A177-3AD203B41FA5}">
                      <a16:colId xmlns:a16="http://schemas.microsoft.com/office/drawing/2014/main" val="738491536"/>
                    </a:ext>
                  </a:extLst>
                </a:gridCol>
                <a:gridCol w="1800200">
                  <a:extLst>
                    <a:ext uri="{9D8B030D-6E8A-4147-A177-3AD203B41FA5}">
                      <a16:colId xmlns:a16="http://schemas.microsoft.com/office/drawing/2014/main" val="742543293"/>
                    </a:ext>
                  </a:extLst>
                </a:gridCol>
                <a:gridCol w="4845548">
                  <a:extLst>
                    <a:ext uri="{9D8B030D-6E8A-4147-A177-3AD203B41FA5}">
                      <a16:colId xmlns:a16="http://schemas.microsoft.com/office/drawing/2014/main" val="588684623"/>
                    </a:ext>
                  </a:extLst>
                </a:gridCol>
              </a:tblGrid>
              <a:tr h="675615">
                <a:tc>
                  <a:txBody>
                    <a:bodyPr/>
                    <a:lstStyle/>
                    <a:p>
                      <a:pPr algn="l" fontAlgn="t"/>
                      <a:r>
                        <a:rPr lang="fr-FR" sz="1800" dirty="0">
                          <a:effectLst/>
                        </a:rPr>
                        <a:t>Navigateur web</a:t>
                      </a:r>
                    </a:p>
                  </a:txBody>
                  <a:tcPr marL="75023" marR="75023" marT="37512" marB="37512">
                    <a:lnL w="12700" cap="flat" cmpd="sng" algn="ctr">
                      <a:solidFill>
                        <a:srgbClr val="A0336A"/>
                      </a:solidFill>
                      <a:prstDash val="solid"/>
                      <a:round/>
                      <a:headEnd type="none" w="med" len="med"/>
                      <a:tailEnd type="none" w="med" len="med"/>
                    </a:lnL>
                    <a:lnR w="12700" cap="flat" cmpd="sng" algn="ctr">
                      <a:solidFill>
                        <a:srgbClr val="80336A"/>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tcPr>
                </a:tc>
                <a:tc>
                  <a:txBody>
                    <a:bodyPr/>
                    <a:lstStyle/>
                    <a:p>
                      <a:pPr algn="l" fontAlgn="t"/>
                      <a:r>
                        <a:rPr lang="fr-FR" sz="1800" dirty="0">
                          <a:effectLst/>
                        </a:rPr>
                        <a:t>Chromium base de données ?</a:t>
                      </a:r>
                    </a:p>
                  </a:txBody>
                  <a:tcPr marL="75023" marR="75023" marT="37512" marB="37512">
                    <a:lnL w="12700" cap="flat" cmpd="sng" algn="ctr">
                      <a:solidFill>
                        <a:srgbClr val="80336A"/>
                      </a:solidFill>
                      <a:prstDash val="solid"/>
                      <a:round/>
                      <a:headEnd type="none" w="med" len="med"/>
                      <a:tailEnd type="none" w="med" len="med"/>
                    </a:lnL>
                    <a:lnR w="12700" cap="flat" cmpd="sng" algn="ctr">
                      <a:solidFill>
                        <a:srgbClr val="20356A"/>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tcPr>
                </a:tc>
                <a:tc>
                  <a:txBody>
                    <a:bodyPr/>
                    <a:lstStyle/>
                    <a:p>
                      <a:pPr algn="l" fontAlgn="t"/>
                      <a:r>
                        <a:rPr lang="fr-FR" sz="1800">
                          <a:effectLst/>
                        </a:rPr>
                        <a:t>Page web de développement d’extension</a:t>
                      </a:r>
                    </a:p>
                  </a:txBody>
                  <a:tcPr marL="75023" marR="75023" marT="37512" marB="37512">
                    <a:lnL w="12700" cap="flat" cmpd="sng" algn="ctr">
                      <a:solidFill>
                        <a:srgbClr val="20356A"/>
                      </a:solidFill>
                      <a:prstDash val="solid"/>
                      <a:round/>
                      <a:headEnd type="none" w="med" len="med"/>
                      <a:tailEnd type="none" w="med" len="med"/>
                    </a:lnL>
                    <a:lnR w="12700" cap="flat" cmpd="sng" algn="ctr">
                      <a:solidFill>
                        <a:srgbClr val="20356A"/>
                      </a:solidFill>
                      <a:prstDash val="solid"/>
                      <a:round/>
                      <a:headEnd type="none" w="med" len="med"/>
                      <a:tailEnd type="none" w="med" len="med"/>
                    </a:lnR>
                    <a:lnT>
                      <a:noFill/>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9181812"/>
                  </a:ext>
                </a:extLst>
              </a:tr>
              <a:tr h="685154">
                <a:tc>
                  <a:txBody>
                    <a:bodyPr/>
                    <a:lstStyle/>
                    <a:p>
                      <a:pPr algn="l" fontAlgn="t"/>
                      <a:r>
                        <a:rPr lang="fr-FR" sz="1800" dirty="0">
                          <a:effectLst/>
                        </a:rPr>
                        <a:t>Safari</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a:effectLst/>
                        </a:rPr>
                        <a:t>Non</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u="none" strike="noStrike">
                          <a:effectLst/>
                          <a:hlinkClick r:id="rId5"/>
                        </a:rPr>
                        <a:t>developer.apple.com/documentation/safariservices/safari_app_extensions</a:t>
                      </a:r>
                      <a:endParaRPr lang="fr-FR" sz="1800">
                        <a:effectLst/>
                      </a:endParaRP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8220186"/>
                  </a:ext>
                </a:extLst>
              </a:tr>
              <a:tr h="675615">
                <a:tc>
                  <a:txBody>
                    <a:bodyPr/>
                    <a:lstStyle/>
                    <a:p>
                      <a:pPr algn="l" fontAlgn="t"/>
                      <a:r>
                        <a:rPr lang="fr-FR" sz="1800" dirty="0">
                          <a:effectLst/>
                        </a:rPr>
                        <a:t>Firefox</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dirty="0">
                          <a:effectLst/>
                        </a:rPr>
                        <a:t>Non</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u="none" strike="noStrike" dirty="0">
                          <a:effectLst/>
                          <a:hlinkClick r:id="rId6"/>
                        </a:rPr>
                        <a:t>developer.mozilla.org/docs/Mozilla/</a:t>
                      </a:r>
                      <a:r>
                        <a:rPr lang="fr-FR" sz="1800" u="none" strike="noStrike" dirty="0" err="1">
                          <a:effectLst/>
                          <a:hlinkClick r:id="rId6"/>
                        </a:rPr>
                        <a:t>Add-ons</a:t>
                      </a:r>
                      <a:r>
                        <a:rPr lang="fr-FR" sz="1800" u="none" strike="noStrike" dirty="0">
                          <a:effectLst/>
                          <a:hlinkClick r:id="rId6"/>
                        </a:rPr>
                        <a:t>/</a:t>
                      </a:r>
                      <a:r>
                        <a:rPr lang="fr-FR" sz="1800" u="none" strike="noStrike" dirty="0" err="1">
                          <a:effectLst/>
                          <a:hlinkClick r:id="rId6"/>
                        </a:rPr>
                        <a:t>WebExtensions</a:t>
                      </a:r>
                      <a:endParaRPr lang="fr-FR" sz="1800" dirty="0">
                        <a:effectLst/>
                      </a:endParaRP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9300184"/>
                  </a:ext>
                </a:extLst>
              </a:tr>
              <a:tr h="479290">
                <a:tc>
                  <a:txBody>
                    <a:bodyPr/>
                    <a:lstStyle/>
                    <a:p>
                      <a:pPr algn="l" fontAlgn="t"/>
                      <a:r>
                        <a:rPr lang="fr-FR" sz="1800">
                          <a:effectLst/>
                        </a:rPr>
                        <a:t>Chrome</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a:effectLst/>
                        </a:rPr>
                        <a:t>Oui</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u="none" strike="noStrike" dirty="0">
                          <a:effectLst/>
                          <a:hlinkClick r:id="rId7"/>
                        </a:rPr>
                        <a:t>developer.chrome.com/extensions</a:t>
                      </a:r>
                      <a:endParaRPr lang="fr-FR" sz="1800" dirty="0">
                        <a:effectLst/>
                      </a:endParaRP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6933571"/>
                  </a:ext>
                </a:extLst>
              </a:tr>
              <a:tr h="472930">
                <a:tc>
                  <a:txBody>
                    <a:bodyPr/>
                    <a:lstStyle/>
                    <a:p>
                      <a:pPr algn="l" fontAlgn="t"/>
                      <a:r>
                        <a:rPr lang="fr-FR" sz="1800">
                          <a:effectLst/>
                        </a:rPr>
                        <a:t>Opera</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a:effectLst/>
                        </a:rPr>
                        <a:t>Oui</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u="none" strike="noStrike" dirty="0">
                          <a:effectLst/>
                          <a:hlinkClick r:id="rId8"/>
                        </a:rPr>
                        <a:t>dev.opera.com/extensions</a:t>
                      </a:r>
                      <a:endParaRPr lang="fr-FR" sz="1800" dirty="0">
                        <a:effectLst/>
                      </a:endParaRP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3099137"/>
                  </a:ext>
                </a:extLst>
              </a:tr>
              <a:tr h="675615">
                <a:tc>
                  <a:txBody>
                    <a:bodyPr/>
                    <a:lstStyle/>
                    <a:p>
                      <a:pPr algn="l" fontAlgn="t"/>
                      <a:r>
                        <a:rPr lang="fr-FR" sz="1800" dirty="0">
                          <a:effectLst/>
                        </a:rPr>
                        <a:t>Microsoft Edge</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dirty="0">
                          <a:effectLst/>
                        </a:rPr>
                        <a:t>Oui</a:t>
                      </a: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l" fontAlgn="t"/>
                      <a:r>
                        <a:rPr lang="fr-FR" sz="1800" u="none" strike="noStrike" dirty="0">
                          <a:effectLst/>
                          <a:hlinkClick r:id="rId9"/>
                        </a:rPr>
                        <a:t>developer.microsoft.com/</a:t>
                      </a:r>
                      <a:r>
                        <a:rPr lang="fr-FR" sz="1800" u="none" strike="noStrike" dirty="0" err="1">
                          <a:effectLst/>
                          <a:hlinkClick r:id="rId9"/>
                        </a:rPr>
                        <a:t>microsoft-edge</a:t>
                      </a:r>
                      <a:r>
                        <a:rPr lang="fr-FR" sz="1800" u="none" strike="noStrike" dirty="0">
                          <a:effectLst/>
                          <a:hlinkClick r:id="rId9"/>
                        </a:rPr>
                        <a:t>/extensions</a:t>
                      </a:r>
                      <a:endParaRPr lang="fr-FR" sz="1800" dirty="0">
                        <a:effectLst/>
                      </a:endParaRPr>
                    </a:p>
                  </a:txBody>
                  <a:tcPr marL="75023" marR="75023" marT="37512" marB="3751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955902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BFA8DC4-5F94-4555-8AAA-E4DEF296A1CA}"/>
              </a:ext>
            </a:extLst>
          </p:cNvPr>
          <p:cNvSpPr>
            <a:spLocks noGrp="1"/>
          </p:cNvSpPr>
          <p:nvPr>
            <p:ph type="ctrTitle"/>
          </p:nvPr>
        </p:nvSpPr>
        <p:spPr>
          <a:xfrm>
            <a:off x="395288" y="188913"/>
            <a:ext cx="8748712" cy="1511300"/>
          </a:xfrm>
          <a:noFill/>
        </p:spPr>
        <p:txBody>
          <a:bodyPr/>
          <a:lstStyle/>
          <a:p>
            <a:pPr eaLnBrk="1" hangingPunct="1"/>
            <a:r>
              <a:rPr lang="fr-FR" altLang="fr-FR">
                <a:solidFill>
                  <a:srgbClr val="37516D"/>
                </a:solidFill>
                <a:latin typeface="Arial" panose="020B0604020202020204" pitchFamily="34" charset="0"/>
                <a:cs typeface="Arial" panose="020B0604020202020204" pitchFamily="34" charset="0"/>
              </a:rPr>
              <a:t>La trousse à outils</a:t>
            </a:r>
          </a:p>
        </p:txBody>
      </p:sp>
      <p:sp>
        <p:nvSpPr>
          <p:cNvPr id="93187" name="Text Box 3">
            <a:extLst>
              <a:ext uri="{FF2B5EF4-FFF2-40B4-BE49-F238E27FC236}">
                <a16:creationId xmlns:a16="http://schemas.microsoft.com/office/drawing/2014/main" id="{753BD823-5DF8-4958-94B6-E8ED06E457F4}"/>
              </a:ext>
            </a:extLst>
          </p:cNvPr>
          <p:cNvSpPr txBox="1">
            <a:spLocks noChangeArrowheads="1"/>
          </p:cNvSpPr>
          <p:nvPr/>
        </p:nvSpPr>
        <p:spPr bwMode="auto">
          <a:xfrm>
            <a:off x="357188" y="1928813"/>
            <a:ext cx="7777162" cy="334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fr-FR" altLang="fr-FR" dirty="0">
                <a:latin typeface="+mn-lt"/>
                <a:ea typeface="Arial Unicode MS" pitchFamily="34" charset="-128"/>
              </a:rPr>
              <a:t>Barres d’outils Microsoft EDGE Chromium (</a:t>
            </a:r>
            <a:r>
              <a:rPr lang="fr-FR" dirty="0">
                <a:latin typeface="+mn-lt"/>
                <a:hlinkClick r:id="rId3"/>
              </a:rPr>
              <a:t>Modules complémentaires Microsoft Edge</a:t>
            </a:r>
            <a:r>
              <a:rPr lang="fr-FR" dirty="0">
                <a:latin typeface="+mn-lt"/>
              </a:rPr>
              <a:t>)</a:t>
            </a:r>
            <a:endParaRPr kumimoji="1" lang="fr-FR" altLang="fr-FR" dirty="0">
              <a:latin typeface="+mn-lt"/>
              <a:ea typeface="Arial Unicode MS" pitchFamily="34" charset="-128"/>
            </a:endParaRPr>
          </a:p>
          <a:p>
            <a:pPr eaLnBrk="1" hangingPunct="1">
              <a:spcBef>
                <a:spcPts val="600"/>
              </a:spcBef>
            </a:pPr>
            <a:endParaRPr kumimoji="1" lang="en-GB" altLang="fr-FR" dirty="0">
              <a:latin typeface="+mn-lt"/>
              <a:ea typeface="MS Gothic" panose="020B0609070205080204" pitchFamily="49" charset="-128"/>
              <a:cs typeface="Arial Unicode MS" pitchFamily="34" charset="-128"/>
            </a:endParaRPr>
          </a:p>
          <a:p>
            <a:pPr lvl="1" eaLnBrk="1" hangingPunct="1">
              <a:spcBef>
                <a:spcPts val="600"/>
              </a:spcBef>
              <a:buClr>
                <a:srgbClr val="FF0000"/>
              </a:buClr>
              <a:buFont typeface="Times New Roman" panose="02020603050405020304" pitchFamily="18" charset="0"/>
              <a:buBlip>
                <a:blip r:embed="rId4"/>
              </a:buBlip>
            </a:pPr>
            <a:r>
              <a:rPr kumimoji="1" lang="en-GB" altLang="fr-FR" dirty="0">
                <a:latin typeface="+mn-lt"/>
                <a:ea typeface="MS Gothic" panose="020B0609070205080204" pitchFamily="49" charset="-128"/>
                <a:cs typeface="Arial Unicode MS" pitchFamily="34" charset="-128"/>
              </a:rPr>
              <a:t> </a:t>
            </a:r>
            <a:r>
              <a:rPr kumimoji="1" lang="en-GB" altLang="fr-FR" dirty="0">
                <a:latin typeface="+mn-lt"/>
                <a:ea typeface="MS Gothic" panose="020B0609070205080204" pitchFamily="49" charset="-128"/>
                <a:cs typeface="Arial Unicode MS" pitchFamily="34" charset="-128"/>
                <a:hlinkClick r:id="rId5"/>
              </a:rPr>
              <a:t>Accessibility insights for Web</a:t>
            </a:r>
            <a:r>
              <a:rPr kumimoji="1" lang="en-GB" altLang="fr-FR" dirty="0">
                <a:latin typeface="+mn-lt"/>
                <a:ea typeface="MS Gothic" panose="020B0609070205080204" pitchFamily="49" charset="-128"/>
                <a:cs typeface="Arial Unicode MS" pitchFamily="34" charset="-128"/>
              </a:rPr>
              <a:t> (</a:t>
            </a:r>
            <a:r>
              <a:rPr lang="fr-FR" dirty="0"/>
              <a:t>extension pour Chrome et le nouveau Microsoft Edge qui aide les développeurs à trouver et à résoudre les problèmes d’accessibilité dans les applications et les sites Web.</a:t>
            </a:r>
            <a:endParaRPr kumimoji="1" lang="en-GB" altLang="fr-FR" dirty="0">
              <a:latin typeface="+mn-lt"/>
              <a:ea typeface="MS Gothic" panose="020B0609070205080204" pitchFamily="49" charset="-128"/>
              <a:cs typeface="Arial Unicode MS" pitchFamily="34" charset="-128"/>
              <a:hlinkClick r:id="rId6"/>
            </a:endParaRPr>
          </a:p>
          <a:p>
            <a:pPr eaLnBrk="1" hangingPunct="1">
              <a:spcBef>
                <a:spcPts val="600"/>
              </a:spcBef>
            </a:pPr>
            <a:endParaRPr kumimoji="1" lang="en-GB" altLang="fr-FR" dirty="0">
              <a:latin typeface="+mn-lt"/>
              <a:ea typeface="MS Gothic" panose="020B0609070205080204" pitchFamily="49" charset="-128"/>
              <a:cs typeface="Arial Unicode MS" pitchFamily="34" charset="-128"/>
            </a:endParaRPr>
          </a:p>
          <a:p>
            <a:pPr lvl="1" eaLnBrk="1" hangingPunct="1">
              <a:spcBef>
                <a:spcPts val="600"/>
              </a:spcBef>
              <a:buClr>
                <a:srgbClr val="FF0000"/>
              </a:buClr>
              <a:buFont typeface="Times New Roman" panose="02020603050405020304" pitchFamily="18" charset="0"/>
              <a:buBlip>
                <a:blip r:embed="rId4"/>
              </a:buBlip>
            </a:pPr>
            <a:r>
              <a:rPr kumimoji="1" lang="en-GB" altLang="fr-FR" dirty="0">
                <a:latin typeface="+mn-lt"/>
                <a:ea typeface="MS Gothic" panose="020B0609070205080204" pitchFamily="49" charset="-128"/>
                <a:cs typeface="Arial Unicode MS" pitchFamily="34" charset="-128"/>
              </a:rPr>
              <a:t> </a:t>
            </a:r>
            <a:r>
              <a:rPr kumimoji="1" lang="en-GB" altLang="fr-FR" dirty="0">
                <a:latin typeface="+mn-lt"/>
                <a:ea typeface="MS PGothic" panose="020B0600070205080204" pitchFamily="34" charset="-128"/>
                <a:cs typeface="Arial Unicode MS" pitchFamily="34" charset="-128"/>
                <a:hlinkClick r:id="rId7"/>
              </a:rPr>
              <a:t>Dev Tools </a:t>
            </a:r>
            <a:r>
              <a:rPr kumimoji="1" lang="en-GB" altLang="fr-FR" dirty="0">
                <a:latin typeface="+mn-lt"/>
                <a:ea typeface="MS PGothic" panose="020B0600070205080204" pitchFamily="34" charset="-128"/>
                <a:cs typeface="Arial Unicode MS" pitchFamily="34" charset="-128"/>
              </a:rPr>
              <a:t>( </a:t>
            </a:r>
            <a:r>
              <a:rPr kumimoji="1" lang="fr-FR" altLang="fr-FR" dirty="0">
                <a:latin typeface="+mn-lt"/>
                <a:ea typeface="MS PGothic" panose="020B0600070205080204" pitchFamily="34" charset="-128"/>
                <a:cs typeface="Arial Unicode MS" pitchFamily="34" charset="-128"/>
              </a:rPr>
              <a:t>Vérificateur d’accessibilité pour les développeurs, les testeurs et les concepteurs dans Microsoft Edge</a:t>
            </a:r>
            <a:r>
              <a:rPr kumimoji="1" lang="en-GB" altLang="fr-FR" dirty="0">
                <a:latin typeface="+mn-lt"/>
                <a:ea typeface="MS PGothic" panose="020B0600070205080204" pitchFamily="34" charset="-128"/>
                <a:cs typeface="Arial Unicode MS" pitchFamily="34" charset="-128"/>
              </a:rPr>
              <a:t>)</a:t>
            </a:r>
            <a:endParaRPr kumimoji="1" lang="en-GB" altLang="fr-FR" dirty="0">
              <a:latin typeface="+mn-lt"/>
              <a:ea typeface="MS PGothic" panose="020B0600070205080204" pitchFamily="34" charset="-128"/>
              <a:cs typeface="Arial Unicode MS" pitchFamily="34" charset="-128"/>
              <a:hlinkClick r:id="rId8"/>
            </a:endParaRPr>
          </a:p>
          <a:p>
            <a:pPr eaLnBrk="1" hangingPunct="1">
              <a:spcBef>
                <a:spcPts val="600"/>
              </a:spcBef>
            </a:pPr>
            <a:endParaRPr kumimoji="1" lang="en-GB" altLang="fr-FR" sz="2400" dirty="0">
              <a:latin typeface="Trebuchet MS" panose="020B0603020202020204" pitchFamily="34" charset="0"/>
              <a:ea typeface="MS PGothic" panose="020B0600070205080204" pitchFamily="34" charset="-128"/>
              <a:cs typeface="Arial Unicode MS" pitchFamily="34" charset="-128"/>
            </a:endParaRPr>
          </a:p>
        </p:txBody>
      </p:sp>
      <p:pic>
        <p:nvPicPr>
          <p:cNvPr id="6" name="Image 48" descr="Logo VYV">
            <a:extLst>
              <a:ext uri="{FF2B5EF4-FFF2-40B4-BE49-F238E27FC236}">
                <a16:creationId xmlns:a16="http://schemas.microsoft.com/office/drawing/2014/main" id="{8359096D-8979-471E-AB06-7445B0B52FA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8BE4F4AF-2EA5-452F-B2F5-3EBD687DB51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47E861CA-0435-44E1-A075-79FC4C88EF73}"/>
              </a:ext>
            </a:extLst>
          </p:cNvPr>
          <p:cNvPicPr>
            <a:picLocks noChangeAspect="1"/>
          </p:cNvPicPr>
          <p:nvPr/>
        </p:nvPicPr>
        <p:blipFill>
          <a:blip r:embed="rId11"/>
          <a:stretch>
            <a:fillRect/>
          </a:stretch>
        </p:blipFill>
        <p:spPr>
          <a:xfrm>
            <a:off x="104159" y="3846812"/>
            <a:ext cx="514966" cy="483346"/>
          </a:xfrm>
          <a:prstGeom prst="rect">
            <a:avLst/>
          </a:prstGeom>
        </p:spPr>
      </p:pic>
      <p:pic>
        <p:nvPicPr>
          <p:cNvPr id="8" name="Image 7">
            <a:extLst>
              <a:ext uri="{FF2B5EF4-FFF2-40B4-BE49-F238E27FC236}">
                <a16:creationId xmlns:a16="http://schemas.microsoft.com/office/drawing/2014/main" id="{5F631D61-A26D-4319-B534-005A513A82D9}"/>
              </a:ext>
            </a:extLst>
          </p:cNvPr>
          <p:cNvPicPr>
            <a:picLocks noChangeAspect="1"/>
          </p:cNvPicPr>
          <p:nvPr/>
        </p:nvPicPr>
        <p:blipFill>
          <a:blip r:embed="rId12"/>
          <a:stretch>
            <a:fillRect/>
          </a:stretch>
        </p:blipFill>
        <p:spPr>
          <a:xfrm>
            <a:off x="22982" y="2732340"/>
            <a:ext cx="663434" cy="663434"/>
          </a:xfrm>
          <a:prstGeom prst="rect">
            <a:avLst/>
          </a:prstGeom>
        </p:spPr>
      </p:pic>
    </p:spTree>
    <p:extLst>
      <p:ext uri="{BB962C8B-B14F-4D97-AF65-F5344CB8AC3E}">
        <p14:creationId xmlns:p14="http://schemas.microsoft.com/office/powerpoint/2010/main" val="8177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698DBD2-CDA9-4525-B133-0A555946A673}"/>
              </a:ext>
            </a:extLst>
          </p:cNvPr>
          <p:cNvSpPr>
            <a:spLocks noGrp="1"/>
          </p:cNvSpPr>
          <p:nvPr>
            <p:ph type="ctrTitle"/>
          </p:nvPr>
        </p:nvSpPr>
        <p:spPr>
          <a:xfrm>
            <a:off x="395288" y="188913"/>
            <a:ext cx="8748712" cy="1511300"/>
          </a:xfrm>
          <a:noFill/>
        </p:spPr>
        <p:txBody>
          <a:bodyPr/>
          <a:lstStyle/>
          <a:p>
            <a:pPr eaLnBrk="1" hangingPunct="1"/>
            <a:r>
              <a:rPr lang="fr-FR" altLang="fr-FR" dirty="0">
                <a:solidFill>
                  <a:srgbClr val="37516D"/>
                </a:solidFill>
                <a:latin typeface="Arial" panose="020B0604020202020204" pitchFamily="34" charset="0"/>
                <a:cs typeface="Arial" panose="020B0604020202020204" pitchFamily="34" charset="0"/>
              </a:rPr>
              <a:t>La trousse à outils</a:t>
            </a:r>
          </a:p>
        </p:txBody>
      </p:sp>
      <p:sp>
        <p:nvSpPr>
          <p:cNvPr id="95235" name="Rectangle 3">
            <a:extLst>
              <a:ext uri="{FF2B5EF4-FFF2-40B4-BE49-F238E27FC236}">
                <a16:creationId xmlns:a16="http://schemas.microsoft.com/office/drawing/2014/main" id="{58C9D770-42BE-409A-972B-29F4123199E6}"/>
              </a:ext>
            </a:extLst>
          </p:cNvPr>
          <p:cNvSpPr>
            <a:spLocks noChangeArrowheads="1"/>
          </p:cNvSpPr>
          <p:nvPr/>
        </p:nvSpPr>
        <p:spPr bwMode="auto">
          <a:xfrm>
            <a:off x="755650" y="1844675"/>
            <a:ext cx="7632774" cy="411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fr-FR" altLang="fr-FR" dirty="0">
                <a:latin typeface="+mn-lt"/>
              </a:rPr>
              <a:t>Extensions Firefox </a:t>
            </a:r>
          </a:p>
          <a:p>
            <a:pPr eaLnBrk="1" hangingPunct="1">
              <a:spcBef>
                <a:spcPts val="600"/>
              </a:spcBef>
            </a:pPr>
            <a:endParaRPr kumimoji="1" lang="en-GB" altLang="fr-FR" dirty="0">
              <a:latin typeface="+mn-lt"/>
              <a:ea typeface="MS Gothic" panose="020B0609070205080204" pitchFamily="49" charset="-128"/>
            </a:endParaRPr>
          </a:p>
          <a:p>
            <a:pPr eaLnBrk="1" hangingPunct="1">
              <a:spcBef>
                <a:spcPts val="600"/>
              </a:spcBef>
              <a:buClr>
                <a:srgbClr val="FF0000"/>
              </a:buClr>
              <a:buFont typeface="Times New Roman" panose="02020603050405020304" pitchFamily="18" charset="0"/>
              <a:buBlip>
                <a:blip r:embed="rId3"/>
              </a:buBlip>
            </a:pPr>
            <a:r>
              <a:rPr kumimoji="1" lang="en-GB" altLang="fr-FR" dirty="0">
                <a:latin typeface="+mn-lt"/>
                <a:ea typeface="MS Gothic" panose="020B0609070205080204" pitchFamily="49" charset="-128"/>
              </a:rPr>
              <a:t> </a:t>
            </a:r>
            <a:r>
              <a:rPr kumimoji="1" lang="en-GB" altLang="fr-FR" dirty="0">
                <a:latin typeface="+mn-lt"/>
                <a:ea typeface="MS Gothic" panose="020B0609070205080204" pitchFamily="49" charset="-128"/>
                <a:hlinkClick r:id="rId4"/>
              </a:rPr>
              <a:t>Assistant RGAA</a:t>
            </a:r>
            <a:r>
              <a:rPr kumimoji="1" lang="en-GB" altLang="fr-FR" dirty="0">
                <a:latin typeface="+mn-lt"/>
                <a:ea typeface="MS Gothic" panose="020B0609070205080204" pitchFamily="49" charset="-128"/>
              </a:rPr>
              <a:t> (</a:t>
            </a:r>
            <a:r>
              <a:rPr lang="fr-FR" dirty="0"/>
              <a:t>liste complète des critères et tests des référentiels RGAA 3.0 2016 &amp; 2017 ainsi que des référentiels 4.0 &amp; 4.1)</a:t>
            </a:r>
          </a:p>
          <a:p>
            <a:pPr eaLnBrk="1" hangingPunct="1">
              <a:spcBef>
                <a:spcPts val="600"/>
              </a:spcBef>
              <a:buClr>
                <a:srgbClr val="FF0000"/>
              </a:buClr>
            </a:pPr>
            <a:endParaRPr kumimoji="1" lang="en-GB" altLang="fr-FR" dirty="0">
              <a:latin typeface="+mn-lt"/>
              <a:ea typeface="MS Gothic" panose="020B0609070205080204" pitchFamily="49" charset="-128"/>
              <a:hlinkClick r:id="rId5"/>
            </a:endParaRPr>
          </a:p>
          <a:p>
            <a:pPr eaLnBrk="1" hangingPunct="1">
              <a:spcBef>
                <a:spcPts val="600"/>
              </a:spcBef>
              <a:buClr>
                <a:srgbClr val="FF0000"/>
              </a:buClr>
              <a:buBlip>
                <a:blip r:embed="rId3"/>
              </a:buBlip>
            </a:pPr>
            <a:r>
              <a:rPr kumimoji="1" lang="en-GB" altLang="fr-FR" dirty="0">
                <a:ea typeface="MS Gothic" panose="020B0609070205080204" pitchFamily="49" charset="-128"/>
                <a:hlinkClick r:id="rId6"/>
              </a:rPr>
              <a:t> Web developer toolbar</a:t>
            </a:r>
            <a:r>
              <a:rPr kumimoji="1" lang="en-GB" altLang="fr-FR" dirty="0">
                <a:ea typeface="MS Gothic" panose="020B0609070205080204" pitchFamily="49" charset="-128"/>
              </a:rPr>
              <a:t> (</a:t>
            </a:r>
            <a:r>
              <a:rPr lang="fr-FR" dirty="0"/>
              <a:t>L'extension Web </a:t>
            </a:r>
            <a:r>
              <a:rPr lang="en-GB" dirty="0"/>
              <a:t>Developer</a:t>
            </a:r>
            <a:r>
              <a:rPr lang="fr-FR" dirty="0"/>
              <a:t> ajoute divers outils de développement Web au navigateur.)</a:t>
            </a:r>
          </a:p>
          <a:p>
            <a:pPr eaLnBrk="1" hangingPunct="1">
              <a:spcBef>
                <a:spcPts val="600"/>
              </a:spcBef>
              <a:buClr>
                <a:srgbClr val="FF0000"/>
              </a:buClr>
            </a:pPr>
            <a:endParaRPr kumimoji="1" lang="en-GB" altLang="fr-FR" dirty="0">
              <a:latin typeface="+mn-lt"/>
              <a:ea typeface="MS Gothic" panose="020B0609070205080204" pitchFamily="49" charset="-128"/>
              <a:hlinkClick r:id="rId7"/>
            </a:endParaRPr>
          </a:p>
          <a:p>
            <a:pPr eaLnBrk="1" hangingPunct="1">
              <a:spcBef>
                <a:spcPts val="600"/>
              </a:spcBef>
              <a:buClr>
                <a:srgbClr val="FF0000"/>
              </a:buClr>
              <a:buFontTx/>
              <a:buBlip>
                <a:blip r:embed="rId3"/>
              </a:buBlip>
            </a:pPr>
            <a:r>
              <a:rPr kumimoji="1" lang="en-GB" altLang="fr-FR" dirty="0">
                <a:latin typeface="+mn-lt"/>
                <a:ea typeface="MS Gothic" panose="020B0609070205080204" pitchFamily="49" charset="-128"/>
              </a:rPr>
              <a:t> </a:t>
            </a:r>
            <a:r>
              <a:rPr kumimoji="1" lang="en-GB" altLang="fr-FR" dirty="0">
                <a:latin typeface="+mn-lt"/>
                <a:ea typeface="MS Gothic" panose="020B0609070205080204" pitchFamily="49" charset="-128"/>
                <a:hlinkClick r:id="rId8"/>
              </a:rPr>
              <a:t>Heading Maps</a:t>
            </a:r>
            <a:r>
              <a:rPr kumimoji="1" lang="en-GB" altLang="fr-FR" dirty="0">
                <a:latin typeface="+mn-lt"/>
                <a:ea typeface="MS Gothic" panose="020B0609070205080204" pitchFamily="49" charset="-128"/>
              </a:rPr>
              <a:t>	 (hierarchisation des titres)</a:t>
            </a:r>
          </a:p>
          <a:p>
            <a:pPr eaLnBrk="1" hangingPunct="1">
              <a:spcBef>
                <a:spcPts val="600"/>
              </a:spcBef>
              <a:buClr>
                <a:srgbClr val="FF0000"/>
              </a:buClr>
            </a:pPr>
            <a:endParaRPr kumimoji="1" lang="en-GB" altLang="fr-FR" dirty="0">
              <a:latin typeface="+mn-lt"/>
              <a:ea typeface="MS Gothic" panose="020B0609070205080204" pitchFamily="49" charset="-128"/>
            </a:endParaRPr>
          </a:p>
          <a:p>
            <a:pPr eaLnBrk="1" hangingPunct="1">
              <a:spcBef>
                <a:spcPts val="600"/>
              </a:spcBef>
              <a:buClr>
                <a:srgbClr val="FF0000"/>
              </a:buClr>
              <a:buFontTx/>
              <a:buBlip>
                <a:blip r:embed="rId3"/>
              </a:buBlip>
            </a:pPr>
            <a:r>
              <a:rPr kumimoji="1" lang="en-GB" altLang="fr-FR" dirty="0">
                <a:latin typeface="+mn-lt"/>
                <a:ea typeface="MS PGothic" panose="020B0600070205080204" pitchFamily="34" charset="-128"/>
                <a:hlinkClick r:id="rId9"/>
              </a:rPr>
              <a:t> Firefox Browser developer</a:t>
            </a:r>
            <a:r>
              <a:rPr kumimoji="1" lang="en-GB" altLang="fr-FR" dirty="0">
                <a:latin typeface="+mn-lt"/>
                <a:ea typeface="MS PGothic" panose="020B0600070205080204" pitchFamily="34" charset="-128"/>
              </a:rPr>
              <a:t> (</a:t>
            </a:r>
            <a:r>
              <a:rPr kumimoji="1" lang="fr-FR" altLang="fr-FR" dirty="0">
                <a:latin typeface="+mn-lt"/>
                <a:ea typeface="MS PGothic" panose="020B0600070205080204" pitchFamily="34" charset="-128"/>
              </a:rPr>
              <a:t>navigateur conçu pour les développeurs</a:t>
            </a:r>
            <a:r>
              <a:rPr kumimoji="1" lang="en-GB" altLang="fr-FR" dirty="0">
                <a:latin typeface="+mn-lt"/>
                <a:ea typeface="MS PGothic" panose="020B0600070205080204" pitchFamily="34" charset="-128"/>
              </a:rPr>
              <a:t>)</a:t>
            </a:r>
          </a:p>
          <a:p>
            <a:pPr eaLnBrk="1" hangingPunct="1">
              <a:spcBef>
                <a:spcPts val="600"/>
              </a:spcBef>
              <a:buClr>
                <a:srgbClr val="FF0000"/>
              </a:buClr>
            </a:pPr>
            <a:endParaRPr kumimoji="1" lang="en-GB" altLang="fr-FR" dirty="0">
              <a:latin typeface="Trebuchet MS" panose="020B0603020202020204" pitchFamily="34" charset="0"/>
              <a:ea typeface="MS PGothic" panose="020B0600070205080204" pitchFamily="34" charset="-128"/>
            </a:endParaRPr>
          </a:p>
        </p:txBody>
      </p:sp>
      <p:pic>
        <p:nvPicPr>
          <p:cNvPr id="6" name="Image 48" descr="Logo VYV">
            <a:extLst>
              <a:ext uri="{FF2B5EF4-FFF2-40B4-BE49-F238E27FC236}">
                <a16:creationId xmlns:a16="http://schemas.microsoft.com/office/drawing/2014/main" id="{FBC06A77-7622-4B87-8CDD-E3A68038236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45BA8983-2717-4430-B19D-B4EDD5F43E6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54B23644-8807-48E4-B2C1-671B62AC427A}"/>
              </a:ext>
            </a:extLst>
          </p:cNvPr>
          <p:cNvPicPr>
            <a:picLocks noChangeAspect="1"/>
          </p:cNvPicPr>
          <p:nvPr/>
        </p:nvPicPr>
        <p:blipFill>
          <a:blip r:embed="rId12"/>
          <a:stretch>
            <a:fillRect/>
          </a:stretch>
        </p:blipFill>
        <p:spPr>
          <a:xfrm>
            <a:off x="189086" y="3468387"/>
            <a:ext cx="508546" cy="597542"/>
          </a:xfrm>
          <a:prstGeom prst="rect">
            <a:avLst/>
          </a:prstGeom>
        </p:spPr>
      </p:pic>
      <p:pic>
        <p:nvPicPr>
          <p:cNvPr id="3074" name="Picture 2" descr="Publication de l'assistant RGAA avec le référentiel 3.2017 - Empreinte  Digitale, le blog">
            <a:extLst>
              <a:ext uri="{FF2B5EF4-FFF2-40B4-BE49-F238E27FC236}">
                <a16:creationId xmlns:a16="http://schemas.microsoft.com/office/drawing/2014/main" id="{A5FCC6B0-32EE-4588-B8FA-4952B4757F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831" y="2348880"/>
            <a:ext cx="558914" cy="55891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6B5E507-560D-4825-8EB6-64E2DAC4ECF7}"/>
              </a:ext>
            </a:extLst>
          </p:cNvPr>
          <p:cNvPicPr>
            <a:picLocks noChangeAspect="1"/>
          </p:cNvPicPr>
          <p:nvPr/>
        </p:nvPicPr>
        <p:blipFill>
          <a:blip r:embed="rId14"/>
          <a:stretch>
            <a:fillRect/>
          </a:stretch>
        </p:blipFill>
        <p:spPr>
          <a:xfrm>
            <a:off x="213346" y="4396369"/>
            <a:ext cx="558914" cy="598837"/>
          </a:xfrm>
          <a:prstGeom prst="rect">
            <a:avLst/>
          </a:prstGeom>
        </p:spPr>
      </p:pic>
      <p:pic>
        <p:nvPicPr>
          <p:cNvPr id="4" name="Image 3">
            <a:extLst>
              <a:ext uri="{FF2B5EF4-FFF2-40B4-BE49-F238E27FC236}">
                <a16:creationId xmlns:a16="http://schemas.microsoft.com/office/drawing/2014/main" id="{8473CE5A-376D-4219-8D19-77EA1D9F6A4F}"/>
              </a:ext>
            </a:extLst>
          </p:cNvPr>
          <p:cNvPicPr>
            <a:picLocks noChangeAspect="1"/>
          </p:cNvPicPr>
          <p:nvPr/>
        </p:nvPicPr>
        <p:blipFill>
          <a:blip r:embed="rId15"/>
          <a:stretch>
            <a:fillRect/>
          </a:stretch>
        </p:blipFill>
        <p:spPr>
          <a:xfrm>
            <a:off x="170582" y="5126752"/>
            <a:ext cx="567363" cy="59754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698DBD2-CDA9-4525-B133-0A555946A673}"/>
              </a:ext>
            </a:extLst>
          </p:cNvPr>
          <p:cNvSpPr>
            <a:spLocks noGrp="1"/>
          </p:cNvSpPr>
          <p:nvPr>
            <p:ph type="ctrTitle"/>
          </p:nvPr>
        </p:nvSpPr>
        <p:spPr>
          <a:xfrm>
            <a:off x="395288" y="188913"/>
            <a:ext cx="8748712" cy="1511300"/>
          </a:xfrm>
          <a:noFill/>
        </p:spPr>
        <p:txBody>
          <a:bodyPr/>
          <a:lstStyle/>
          <a:p>
            <a:pPr eaLnBrk="1" hangingPunct="1"/>
            <a:r>
              <a:rPr lang="fr-FR" altLang="fr-FR" dirty="0">
                <a:solidFill>
                  <a:srgbClr val="37516D"/>
                </a:solidFill>
                <a:latin typeface="Arial" panose="020B0604020202020204" pitchFamily="34" charset="0"/>
                <a:cs typeface="Arial" panose="020B0604020202020204" pitchFamily="34" charset="0"/>
              </a:rPr>
              <a:t>La trousse à outils</a:t>
            </a:r>
          </a:p>
        </p:txBody>
      </p:sp>
      <p:sp>
        <p:nvSpPr>
          <p:cNvPr id="95235" name="Rectangle 3">
            <a:extLst>
              <a:ext uri="{FF2B5EF4-FFF2-40B4-BE49-F238E27FC236}">
                <a16:creationId xmlns:a16="http://schemas.microsoft.com/office/drawing/2014/main" id="{58C9D770-42BE-409A-972B-29F4123199E6}"/>
              </a:ext>
            </a:extLst>
          </p:cNvPr>
          <p:cNvSpPr>
            <a:spLocks noChangeArrowheads="1"/>
          </p:cNvSpPr>
          <p:nvPr/>
        </p:nvSpPr>
        <p:spPr bwMode="auto">
          <a:xfrm>
            <a:off x="864772" y="1373151"/>
            <a:ext cx="7091604" cy="463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fr-FR" altLang="fr-FR" dirty="0">
                <a:latin typeface="+mn-lt"/>
              </a:rPr>
              <a:t>Extensions Google Chrome</a:t>
            </a:r>
          </a:p>
          <a:p>
            <a:pPr eaLnBrk="1" hangingPunct="1">
              <a:spcBef>
                <a:spcPts val="600"/>
              </a:spcBef>
            </a:pPr>
            <a:endParaRPr kumimoji="1" lang="en-GB" altLang="fr-FR" dirty="0">
              <a:latin typeface="+mn-lt"/>
              <a:ea typeface="MS Gothic" panose="020B0609070205080204" pitchFamily="49" charset="-128"/>
            </a:endParaRPr>
          </a:p>
          <a:p>
            <a:pPr eaLnBrk="1" hangingPunct="1">
              <a:spcBef>
                <a:spcPts val="600"/>
              </a:spcBef>
              <a:buClr>
                <a:srgbClr val="FF0000"/>
              </a:buClr>
              <a:buFont typeface="Times New Roman" panose="02020603050405020304" pitchFamily="18" charset="0"/>
              <a:buBlip>
                <a:blip r:embed="rId3"/>
              </a:buBlip>
            </a:pPr>
            <a:r>
              <a:rPr kumimoji="1" lang="en-GB" altLang="fr-FR" dirty="0">
                <a:latin typeface="+mn-lt"/>
                <a:ea typeface="MS Gothic" panose="020B0609070205080204" pitchFamily="49" charset="-128"/>
              </a:rPr>
              <a:t> </a:t>
            </a:r>
            <a:r>
              <a:rPr kumimoji="1" lang="en-GB" altLang="fr-FR" dirty="0">
                <a:latin typeface="+mn-lt"/>
                <a:ea typeface="MS Gothic" panose="020B0609070205080204" pitchFamily="49" charset="-128"/>
                <a:hlinkClick r:id="rId4"/>
              </a:rPr>
              <a:t>Color Enhancer</a:t>
            </a:r>
            <a:r>
              <a:rPr kumimoji="1" lang="en-GB" altLang="fr-FR" dirty="0">
                <a:latin typeface="+mn-lt"/>
                <a:ea typeface="MS Gothic" panose="020B0609070205080204" pitchFamily="49" charset="-128"/>
              </a:rPr>
              <a:t> (</a:t>
            </a:r>
            <a:r>
              <a:rPr lang="fr-FR" dirty="0"/>
              <a:t>Filtre de couleur personnalisable appliqué aux pages Web pour améliorer la perception des couleurs)</a:t>
            </a:r>
            <a:endParaRPr kumimoji="1" lang="en-GB" altLang="fr-FR" dirty="0">
              <a:latin typeface="+mn-lt"/>
              <a:ea typeface="MS Gothic" panose="020B0609070205080204" pitchFamily="49" charset="-128"/>
              <a:hlinkClick r:id="rId5"/>
            </a:endParaRPr>
          </a:p>
          <a:p>
            <a:pPr eaLnBrk="1" hangingPunct="1">
              <a:spcBef>
                <a:spcPts val="600"/>
              </a:spcBef>
              <a:buClr>
                <a:srgbClr val="FF0000"/>
              </a:buClr>
              <a:buBlip>
                <a:blip r:embed="rId3"/>
              </a:buBlip>
            </a:pPr>
            <a:r>
              <a:rPr kumimoji="1" lang="en-GB" altLang="fr-FR" dirty="0">
                <a:ea typeface="MS Gothic" panose="020B0609070205080204" pitchFamily="49" charset="-128"/>
              </a:rPr>
              <a:t>  </a:t>
            </a:r>
            <a:r>
              <a:rPr kumimoji="1" lang="en-GB" altLang="fr-FR" dirty="0">
                <a:ea typeface="MS Gothic" panose="020B0609070205080204" pitchFamily="49" charset="-128"/>
                <a:hlinkClick r:id="rId6"/>
              </a:rPr>
              <a:t>ARC Toolkit</a:t>
            </a:r>
            <a:r>
              <a:rPr kumimoji="1" lang="en-GB" altLang="fr-FR" dirty="0">
                <a:ea typeface="MS Gothic" panose="020B0609070205080204" pitchFamily="49" charset="-128"/>
              </a:rPr>
              <a:t> (</a:t>
            </a:r>
            <a:r>
              <a:rPr lang="fr-FR" dirty="0"/>
              <a:t>outil de test d'accessibilité de niveau professionnel qui vous permet d'évaluer rapidement et efficacement l'accessibilité des écrans et de découvrir les problèmes liés aux directives WCAG 2.1 Niveau A et AA)</a:t>
            </a:r>
            <a:endParaRPr kumimoji="1" lang="en-GB" altLang="fr-FR" dirty="0">
              <a:latin typeface="+mn-lt"/>
              <a:ea typeface="MS Gothic" panose="020B0609070205080204" pitchFamily="49" charset="-128"/>
              <a:hlinkClick r:id="rId7"/>
            </a:endParaRPr>
          </a:p>
          <a:p>
            <a:pPr eaLnBrk="1" hangingPunct="1">
              <a:spcBef>
                <a:spcPts val="600"/>
              </a:spcBef>
              <a:buClr>
                <a:srgbClr val="FF0000"/>
              </a:buClr>
              <a:buFontTx/>
              <a:buBlip>
                <a:blip r:embed="rId3"/>
              </a:buBlip>
            </a:pPr>
            <a:r>
              <a:rPr kumimoji="1" lang="en-GB" altLang="fr-FR" dirty="0">
                <a:latin typeface="+mn-lt"/>
                <a:ea typeface="MS Gothic" panose="020B0609070205080204" pitchFamily="49" charset="-128"/>
              </a:rPr>
              <a:t>  </a:t>
            </a:r>
            <a:r>
              <a:rPr kumimoji="1" lang="en-GB" altLang="fr-FR" dirty="0">
                <a:latin typeface="+mn-lt"/>
                <a:ea typeface="MS Gothic" panose="020B0609070205080204" pitchFamily="49" charset="-128"/>
                <a:hlinkClick r:id="rId8"/>
              </a:rPr>
              <a:t>Wave Evaluation Tool</a:t>
            </a:r>
            <a:r>
              <a:rPr kumimoji="1" lang="en-GB" altLang="fr-FR" dirty="0">
                <a:latin typeface="+mn-lt"/>
                <a:ea typeface="MS Gothic" panose="020B0609070205080204" pitchFamily="49" charset="-128"/>
              </a:rPr>
              <a:t> (</a:t>
            </a:r>
            <a:r>
              <a:rPr lang="fr-FR" dirty="0"/>
              <a:t>outil d'évaluation de l'accessibilité du Web développé par WebAIM. Il fournit un retour visuel sur l'accessibilité de votre contenu Web en injectant des icônes et des indicateurs dans votre page)</a:t>
            </a:r>
          </a:p>
          <a:p>
            <a:pPr eaLnBrk="1" hangingPunct="1">
              <a:spcBef>
                <a:spcPts val="600"/>
              </a:spcBef>
              <a:buClr>
                <a:srgbClr val="FF0000"/>
              </a:buClr>
              <a:buBlip>
                <a:blip r:embed="rId3"/>
              </a:buBlip>
            </a:pPr>
            <a:r>
              <a:rPr kumimoji="1" lang="en-GB" altLang="fr-FR" dirty="0">
                <a:latin typeface="Trebuchet MS" panose="020B0603020202020204" pitchFamily="34" charset="0"/>
                <a:ea typeface="MS PGothic" panose="020B0600070205080204" pitchFamily="34" charset="-128"/>
              </a:rPr>
              <a:t> </a:t>
            </a:r>
            <a:r>
              <a:rPr kumimoji="1" lang="fr-FR" altLang="fr-FR" dirty="0">
                <a:ea typeface="MS Gothic" panose="020B0609070205080204" pitchFamily="49" charset="-128"/>
                <a:hlinkClick r:id="rId9"/>
              </a:rPr>
              <a:t>Vue Lecteur</a:t>
            </a:r>
            <a:r>
              <a:rPr kumimoji="1" lang="en-GB" altLang="fr-FR" dirty="0">
                <a:ea typeface="MS Gothic" panose="020B0609070205080204" pitchFamily="49" charset="-128"/>
              </a:rPr>
              <a:t> (</a:t>
            </a:r>
            <a:r>
              <a:rPr lang="fr-FR" dirty="0"/>
              <a:t>Élimine les encombrements tels que les boutons et les images d'arrière-plan et modifie la taille du texte, le contraste et la présentation de la page pour une meilleure lisibilité)</a:t>
            </a:r>
            <a:endParaRPr kumimoji="1" lang="en-GB" altLang="fr-FR" dirty="0">
              <a:ea typeface="MS Gothic" panose="020B0609070205080204" pitchFamily="49" charset="-128"/>
            </a:endParaRPr>
          </a:p>
        </p:txBody>
      </p:sp>
      <p:pic>
        <p:nvPicPr>
          <p:cNvPr id="6" name="Image 48" descr="Logo VYV">
            <a:extLst>
              <a:ext uri="{FF2B5EF4-FFF2-40B4-BE49-F238E27FC236}">
                <a16:creationId xmlns:a16="http://schemas.microsoft.com/office/drawing/2014/main" id="{FBC06A77-7622-4B87-8CDD-E3A68038236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45BA8983-2717-4430-B19D-B4EDD5F43E6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8DFD9572-20E5-488E-817E-BA411C99D5CC}"/>
              </a:ext>
            </a:extLst>
          </p:cNvPr>
          <p:cNvPicPr>
            <a:picLocks noChangeAspect="1"/>
          </p:cNvPicPr>
          <p:nvPr/>
        </p:nvPicPr>
        <p:blipFill>
          <a:blip r:embed="rId12"/>
          <a:stretch>
            <a:fillRect/>
          </a:stretch>
        </p:blipFill>
        <p:spPr>
          <a:xfrm>
            <a:off x="249683" y="1928287"/>
            <a:ext cx="505966" cy="525938"/>
          </a:xfrm>
          <a:prstGeom prst="rect">
            <a:avLst/>
          </a:prstGeom>
        </p:spPr>
      </p:pic>
      <p:pic>
        <p:nvPicPr>
          <p:cNvPr id="8" name="Image 7">
            <a:extLst>
              <a:ext uri="{FF2B5EF4-FFF2-40B4-BE49-F238E27FC236}">
                <a16:creationId xmlns:a16="http://schemas.microsoft.com/office/drawing/2014/main" id="{BBB6D3F0-9A6E-4333-AEF3-6BBC30F746D6}"/>
              </a:ext>
            </a:extLst>
          </p:cNvPr>
          <p:cNvPicPr>
            <a:picLocks noChangeAspect="1"/>
          </p:cNvPicPr>
          <p:nvPr/>
        </p:nvPicPr>
        <p:blipFill>
          <a:blip r:embed="rId13"/>
          <a:stretch>
            <a:fillRect/>
          </a:stretch>
        </p:blipFill>
        <p:spPr>
          <a:xfrm>
            <a:off x="180480" y="2693145"/>
            <a:ext cx="575169" cy="582737"/>
          </a:xfrm>
          <a:prstGeom prst="rect">
            <a:avLst/>
          </a:prstGeom>
        </p:spPr>
      </p:pic>
      <p:pic>
        <p:nvPicPr>
          <p:cNvPr id="9" name="Image 8">
            <a:extLst>
              <a:ext uri="{FF2B5EF4-FFF2-40B4-BE49-F238E27FC236}">
                <a16:creationId xmlns:a16="http://schemas.microsoft.com/office/drawing/2014/main" id="{AC569157-4B60-43FB-B18A-35F7CA44B816}"/>
              </a:ext>
            </a:extLst>
          </p:cNvPr>
          <p:cNvPicPr>
            <a:picLocks noChangeAspect="1"/>
          </p:cNvPicPr>
          <p:nvPr/>
        </p:nvPicPr>
        <p:blipFill>
          <a:blip r:embed="rId14"/>
          <a:stretch>
            <a:fillRect/>
          </a:stretch>
        </p:blipFill>
        <p:spPr>
          <a:xfrm>
            <a:off x="227473" y="3821039"/>
            <a:ext cx="582737" cy="582737"/>
          </a:xfrm>
          <a:prstGeom prst="rect">
            <a:avLst/>
          </a:prstGeom>
        </p:spPr>
      </p:pic>
      <p:pic>
        <p:nvPicPr>
          <p:cNvPr id="10" name="Image 9">
            <a:extLst>
              <a:ext uri="{FF2B5EF4-FFF2-40B4-BE49-F238E27FC236}">
                <a16:creationId xmlns:a16="http://schemas.microsoft.com/office/drawing/2014/main" id="{6A240DE9-B8B6-45AF-8358-BFE68BFC6546}"/>
              </a:ext>
            </a:extLst>
          </p:cNvPr>
          <p:cNvPicPr>
            <a:picLocks noChangeAspect="1"/>
          </p:cNvPicPr>
          <p:nvPr/>
        </p:nvPicPr>
        <p:blipFill>
          <a:blip r:embed="rId15"/>
          <a:stretch>
            <a:fillRect/>
          </a:stretch>
        </p:blipFill>
        <p:spPr>
          <a:xfrm>
            <a:off x="327997" y="5105561"/>
            <a:ext cx="320057" cy="342130"/>
          </a:xfrm>
          <a:prstGeom prst="rect">
            <a:avLst/>
          </a:prstGeom>
        </p:spPr>
      </p:pic>
    </p:spTree>
    <p:extLst>
      <p:ext uri="{BB962C8B-B14F-4D97-AF65-F5344CB8AC3E}">
        <p14:creationId xmlns:p14="http://schemas.microsoft.com/office/powerpoint/2010/main" val="4269219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7727B31-B32E-45AA-AFE0-4C6E37A49ED9}"/>
              </a:ext>
            </a:extLst>
          </p:cNvPr>
          <p:cNvSpPr>
            <a:spLocks noGrp="1"/>
          </p:cNvSpPr>
          <p:nvPr>
            <p:ph type="ctrTitle"/>
          </p:nvPr>
        </p:nvSpPr>
        <p:spPr>
          <a:xfrm>
            <a:off x="395288" y="188913"/>
            <a:ext cx="8748712" cy="1511300"/>
          </a:xfrm>
          <a:noFill/>
        </p:spPr>
        <p:txBody>
          <a:bodyPr/>
          <a:lstStyle/>
          <a:p>
            <a:pPr eaLnBrk="1" hangingPunct="1"/>
            <a:r>
              <a:rPr lang="fr-FR" altLang="fr-FR">
                <a:solidFill>
                  <a:srgbClr val="37516D"/>
                </a:solidFill>
                <a:latin typeface="Arial" panose="020B0604020202020204" pitchFamily="34" charset="0"/>
                <a:cs typeface="Arial" panose="020B0604020202020204" pitchFamily="34" charset="0"/>
              </a:rPr>
              <a:t>La trousse à outils</a:t>
            </a:r>
          </a:p>
        </p:txBody>
      </p:sp>
      <p:sp>
        <p:nvSpPr>
          <p:cNvPr id="97283" name="Text Box 3">
            <a:extLst>
              <a:ext uri="{FF2B5EF4-FFF2-40B4-BE49-F238E27FC236}">
                <a16:creationId xmlns:a16="http://schemas.microsoft.com/office/drawing/2014/main" id="{65DE599B-3208-4F0F-B57C-C497476E8828}"/>
              </a:ext>
            </a:extLst>
          </p:cNvPr>
          <p:cNvSpPr txBox="1">
            <a:spLocks noChangeArrowheads="1"/>
          </p:cNvSpPr>
          <p:nvPr/>
        </p:nvSpPr>
        <p:spPr bwMode="auto">
          <a:xfrm>
            <a:off x="755576" y="1693168"/>
            <a:ext cx="7777162" cy="415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en-GB" altLang="fr-FR" sz="2400" dirty="0" err="1">
                <a:latin typeface="Trebuchet MS" panose="020B0603020202020204" pitchFamily="34" charset="0"/>
                <a:ea typeface="Arial Unicode MS" pitchFamily="34" charset="-128"/>
              </a:rPr>
              <a:t>Logiciels</a:t>
            </a:r>
            <a:endParaRPr kumimoji="1" lang="en-GB" altLang="fr-FR" sz="2400" dirty="0">
              <a:latin typeface="Trebuchet MS" panose="020B0603020202020204" pitchFamily="34" charset="0"/>
              <a:ea typeface="Arial Unicode MS" pitchFamily="34" charset="-128"/>
            </a:endParaRPr>
          </a:p>
          <a:p>
            <a:pPr eaLnBrk="1" hangingPunct="1">
              <a:spcBef>
                <a:spcPts val="600"/>
              </a:spcBef>
            </a:pPr>
            <a:endParaRPr kumimoji="1" lang="en-GB" altLang="fr-FR" sz="2400" dirty="0">
              <a:latin typeface="Trebuchet MS" panose="020B0603020202020204" pitchFamily="34" charset="0"/>
              <a:ea typeface="MS Gothic" panose="020B0609070205080204" pitchFamily="49" charset="-128"/>
              <a:cs typeface="Arial Unicode MS" pitchFamily="34" charset="-128"/>
            </a:endParaRPr>
          </a:p>
          <a:p>
            <a:pPr eaLnBrk="1" hangingPunct="1">
              <a:spcBef>
                <a:spcPts val="600"/>
              </a:spcBef>
              <a:buClr>
                <a:srgbClr val="FF0000"/>
              </a:buClr>
              <a:buFont typeface="Times New Roman" panose="02020603050405020304" pitchFamily="18" charset="0"/>
              <a:buBlip>
                <a:blip r:embed="rId3"/>
              </a:buBlip>
            </a:pPr>
            <a:r>
              <a:rPr kumimoji="1" lang="en-GB" altLang="fr-FR" sz="2400" dirty="0">
                <a:latin typeface="Trebuchet MS" panose="020B0603020202020204" pitchFamily="34" charset="0"/>
                <a:ea typeface="MS Gothic" panose="020B0609070205080204" pitchFamily="49" charset="-128"/>
                <a:cs typeface="Arial Unicode MS" pitchFamily="34" charset="-128"/>
              </a:rPr>
              <a:t> </a:t>
            </a:r>
            <a:r>
              <a:rPr kumimoji="1" lang="en-GB" altLang="fr-FR" dirty="0">
                <a:latin typeface="+mn-lt"/>
                <a:ea typeface="MS Gothic" panose="020B0609070205080204" pitchFamily="49" charset="-128"/>
                <a:cs typeface="Arial Unicode MS" pitchFamily="34" charset="-128"/>
                <a:hlinkClick r:id="rId4"/>
              </a:rPr>
              <a:t>Color contrast Analyser</a:t>
            </a:r>
            <a:r>
              <a:rPr kumimoji="1" lang="en-GB" altLang="fr-FR" dirty="0">
                <a:latin typeface="+mn-lt"/>
                <a:ea typeface="MS Gothic" panose="020B0609070205080204" pitchFamily="49" charset="-128"/>
                <a:cs typeface="Arial Unicode MS" pitchFamily="34" charset="-128"/>
              </a:rPr>
              <a:t> (</a:t>
            </a:r>
            <a:r>
              <a:rPr lang="fr-FR" dirty="0">
                <a:latin typeface="+mn-lt"/>
              </a:rPr>
              <a:t>L'analyseur de contraste de couleur (CCA) vous aide à déterminer la lisibilité du texte et le contraste des éléments visuels, tels que les commandes graphiques et les indicateurs visuels)</a:t>
            </a:r>
            <a:endParaRPr kumimoji="1" lang="en-GB" altLang="fr-FR" dirty="0">
              <a:latin typeface="+mn-lt"/>
              <a:ea typeface="MS Gothic" panose="020B0609070205080204" pitchFamily="49" charset="-128"/>
              <a:cs typeface="Arial Unicode MS" pitchFamily="34" charset="-128"/>
              <a:hlinkClick r:id="rId5"/>
            </a:endParaRPr>
          </a:p>
          <a:p>
            <a:pPr eaLnBrk="1" hangingPunct="1">
              <a:spcBef>
                <a:spcPts val="600"/>
              </a:spcBef>
            </a:pPr>
            <a:endParaRPr kumimoji="1" lang="en-GB" altLang="fr-FR" dirty="0">
              <a:latin typeface="+mn-lt"/>
              <a:ea typeface="MS Gothic" panose="020B0609070205080204" pitchFamily="49" charset="-128"/>
              <a:cs typeface="Arial Unicode MS" pitchFamily="34" charset="-128"/>
            </a:endParaRPr>
          </a:p>
          <a:p>
            <a:pPr eaLnBrk="1" hangingPunct="1">
              <a:spcBef>
                <a:spcPts val="600"/>
              </a:spcBef>
              <a:buClr>
                <a:srgbClr val="FF0000"/>
              </a:buClr>
              <a:buBlip>
                <a:blip r:embed="rId3"/>
              </a:buBlip>
            </a:pPr>
            <a:r>
              <a:rPr kumimoji="1" lang="en-GB" altLang="fr-FR" dirty="0">
                <a:latin typeface="+mn-lt"/>
                <a:ea typeface="MS Gothic" panose="020B0609070205080204" pitchFamily="49" charset="-128"/>
                <a:cs typeface="Arial Unicode MS" pitchFamily="34" charset="-128"/>
              </a:rPr>
              <a:t>  </a:t>
            </a:r>
            <a:r>
              <a:rPr kumimoji="1" lang="en-GB" altLang="fr-FR" dirty="0">
                <a:latin typeface="+mn-lt"/>
                <a:ea typeface="MS Gothic" panose="020B0609070205080204" pitchFamily="49" charset="-128"/>
                <a:cs typeface="Arial Unicode MS" pitchFamily="34" charset="-128"/>
                <a:hlinkClick r:id="rId6"/>
              </a:rPr>
              <a:t>Couleur Web</a:t>
            </a:r>
            <a:r>
              <a:rPr kumimoji="1" lang="en-GB" altLang="fr-FR" dirty="0">
                <a:latin typeface="+mn-lt"/>
                <a:ea typeface="MS Gothic" panose="020B0609070205080204" pitchFamily="49" charset="-128"/>
                <a:cs typeface="Arial Unicode MS" pitchFamily="34" charset="-128"/>
              </a:rPr>
              <a:t>  (</a:t>
            </a:r>
            <a:r>
              <a:rPr lang="fr-FR" dirty="0"/>
              <a:t>L'Accessibilité Web et le contraste entre deux couleurs, avec code hexadécimal, RGB)</a:t>
            </a:r>
            <a:endParaRPr kumimoji="1" lang="en-GB" altLang="fr-FR" dirty="0">
              <a:latin typeface="+mn-lt"/>
              <a:ea typeface="MS Gothic" panose="020B0609070205080204" pitchFamily="49" charset="-128"/>
              <a:cs typeface="Arial Unicode MS" pitchFamily="34" charset="-128"/>
              <a:hlinkClick r:id="rId7"/>
            </a:endParaRPr>
          </a:p>
          <a:p>
            <a:pPr eaLnBrk="1" hangingPunct="1">
              <a:spcBef>
                <a:spcPts val="600"/>
              </a:spcBef>
              <a:buClr>
                <a:srgbClr val="FF0000"/>
              </a:buClr>
              <a:buFont typeface="Times New Roman" panose="02020603050405020304" pitchFamily="18" charset="0"/>
              <a:buBlip>
                <a:blip r:embed="rId3"/>
              </a:buBlip>
            </a:pPr>
            <a:endParaRPr kumimoji="1" lang="en-GB" altLang="fr-FR" dirty="0">
              <a:latin typeface="+mn-lt"/>
              <a:ea typeface="MS Gothic" panose="020B0609070205080204" pitchFamily="49" charset="-128"/>
              <a:cs typeface="Arial Unicode MS" pitchFamily="34" charset="-128"/>
              <a:hlinkClick r:id="rId7"/>
            </a:endParaRPr>
          </a:p>
          <a:p>
            <a:pPr eaLnBrk="1" hangingPunct="1">
              <a:spcBef>
                <a:spcPts val="600"/>
              </a:spcBef>
              <a:buClr>
                <a:srgbClr val="FF0000"/>
              </a:buClr>
              <a:buFont typeface="Times New Roman" panose="02020603050405020304" pitchFamily="18" charset="0"/>
              <a:buBlip>
                <a:blip r:embed="rId3"/>
              </a:buBlip>
            </a:pPr>
            <a:r>
              <a:rPr kumimoji="1" lang="en-GB" altLang="fr-FR" dirty="0">
                <a:latin typeface="+mn-lt"/>
                <a:ea typeface="MS Gothic" panose="020B0609070205080204" pitchFamily="49" charset="-128"/>
                <a:cs typeface="Arial Unicode MS" pitchFamily="34" charset="-128"/>
              </a:rPr>
              <a:t>  </a:t>
            </a:r>
            <a:r>
              <a:rPr kumimoji="1" lang="en-GB" altLang="fr-FR" dirty="0">
                <a:latin typeface="+mn-lt"/>
                <a:ea typeface="MS Gothic" panose="020B0609070205080204" pitchFamily="49" charset="-128"/>
                <a:cs typeface="Arial Unicode MS" pitchFamily="34" charset="-128"/>
                <a:hlinkClick r:id="rId8"/>
              </a:rPr>
              <a:t>PDF Accessibility Checker 3</a:t>
            </a:r>
            <a:r>
              <a:rPr kumimoji="1" lang="en-GB" altLang="fr-FR" dirty="0">
                <a:latin typeface="+mn-lt"/>
                <a:ea typeface="MS Gothic" panose="020B0609070205080204" pitchFamily="49" charset="-128"/>
                <a:cs typeface="Arial Unicode MS" pitchFamily="34" charset="-128"/>
              </a:rPr>
              <a:t> (</a:t>
            </a:r>
            <a:r>
              <a:rPr lang="fr-FR" dirty="0"/>
              <a:t>moyen rapide de tester l'accessibilité des fichiers PDF. PAC aide à la fois les experts et les utilisateurs finaux à effectuer des évaluations d'accessibilité.)</a:t>
            </a:r>
            <a:endParaRPr kumimoji="1" lang="en-GB" altLang="fr-FR" dirty="0">
              <a:latin typeface="+mn-lt"/>
              <a:ea typeface="MS Gothic" panose="020B0609070205080204" pitchFamily="49" charset="-128"/>
              <a:cs typeface="Arial Unicode MS" pitchFamily="34" charset="-128"/>
              <a:hlinkClick r:id="rId7"/>
            </a:endParaRPr>
          </a:p>
        </p:txBody>
      </p:sp>
      <p:pic>
        <p:nvPicPr>
          <p:cNvPr id="6" name="Image 48" descr="Logo VYV">
            <a:extLst>
              <a:ext uri="{FF2B5EF4-FFF2-40B4-BE49-F238E27FC236}">
                <a16:creationId xmlns:a16="http://schemas.microsoft.com/office/drawing/2014/main" id="{3B636B2F-D0E9-4399-AC39-C48659DCC88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26293B4B-95C2-4A56-B9E1-02F9BC28D4F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7727B31-B32E-45AA-AFE0-4C6E37A49ED9}"/>
              </a:ext>
            </a:extLst>
          </p:cNvPr>
          <p:cNvSpPr>
            <a:spLocks noGrp="1"/>
          </p:cNvSpPr>
          <p:nvPr>
            <p:ph type="ctrTitle"/>
          </p:nvPr>
        </p:nvSpPr>
        <p:spPr>
          <a:xfrm>
            <a:off x="395288" y="188913"/>
            <a:ext cx="8748712" cy="1511300"/>
          </a:xfrm>
          <a:noFill/>
        </p:spPr>
        <p:txBody>
          <a:bodyPr/>
          <a:lstStyle/>
          <a:p>
            <a:pPr eaLnBrk="1" hangingPunct="1"/>
            <a:r>
              <a:rPr lang="fr-FR" altLang="fr-FR">
                <a:solidFill>
                  <a:srgbClr val="37516D"/>
                </a:solidFill>
                <a:latin typeface="Arial" panose="020B0604020202020204" pitchFamily="34" charset="0"/>
                <a:cs typeface="Arial" panose="020B0604020202020204" pitchFamily="34" charset="0"/>
              </a:rPr>
              <a:t>La trousse à outils</a:t>
            </a:r>
          </a:p>
        </p:txBody>
      </p:sp>
      <p:sp>
        <p:nvSpPr>
          <p:cNvPr id="97283" name="Text Box 3">
            <a:extLst>
              <a:ext uri="{FF2B5EF4-FFF2-40B4-BE49-F238E27FC236}">
                <a16:creationId xmlns:a16="http://schemas.microsoft.com/office/drawing/2014/main" id="{65DE599B-3208-4F0F-B57C-C497476E8828}"/>
              </a:ext>
            </a:extLst>
          </p:cNvPr>
          <p:cNvSpPr txBox="1">
            <a:spLocks noChangeArrowheads="1"/>
          </p:cNvSpPr>
          <p:nvPr/>
        </p:nvSpPr>
        <p:spPr bwMode="auto">
          <a:xfrm>
            <a:off x="755576" y="1693168"/>
            <a:ext cx="7777162" cy="406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pPr>
            <a:r>
              <a:rPr kumimoji="1" lang="fr-FR" altLang="fr-FR" sz="2400" dirty="0">
                <a:latin typeface="Trebuchet MS" panose="020B0603020202020204" pitchFamily="34" charset="0"/>
                <a:ea typeface="Arial Unicode MS" pitchFamily="34" charset="-128"/>
              </a:rPr>
              <a:t>Logiciels pour les personnes ayant des troubles de la vue</a:t>
            </a:r>
            <a:endParaRPr lang="fr-FR" sz="2400" b="1" dirty="0"/>
          </a:p>
          <a:p>
            <a:pPr eaLnBrk="1" hangingPunct="1">
              <a:spcBef>
                <a:spcPts val="600"/>
              </a:spcBef>
            </a:pPr>
            <a:endParaRPr kumimoji="1" lang="en-GB" altLang="fr-FR" sz="2400" dirty="0">
              <a:latin typeface="Trebuchet MS" panose="020B0603020202020204" pitchFamily="34" charset="0"/>
              <a:ea typeface="MS Gothic" panose="020B0609070205080204" pitchFamily="49" charset="-128"/>
              <a:cs typeface="Arial Unicode MS" pitchFamily="34" charset="-128"/>
            </a:endParaRPr>
          </a:p>
          <a:p>
            <a:pPr eaLnBrk="1" hangingPunct="1">
              <a:spcBef>
                <a:spcPts val="600"/>
              </a:spcBef>
              <a:buClr>
                <a:srgbClr val="FF0000"/>
              </a:buClr>
              <a:buFont typeface="Times New Roman" panose="02020603050405020304" pitchFamily="18" charset="0"/>
              <a:buBlip>
                <a:blip r:embed="rId3"/>
              </a:buBlip>
            </a:pPr>
            <a:r>
              <a:rPr kumimoji="1" lang="en-GB" sz="2400" dirty="0">
                <a:latin typeface="Trebuchet MS" panose="020B0603020202020204" pitchFamily="34" charset="0"/>
                <a:ea typeface="MS Gothic" panose="020B0609070205080204" pitchFamily="49" charset="-128"/>
              </a:rPr>
              <a:t> </a:t>
            </a:r>
            <a:r>
              <a:rPr lang="fr-FR" dirty="0">
                <a:latin typeface="+mn-lt"/>
              </a:rPr>
              <a:t>Certains, comme </a:t>
            </a:r>
            <a:r>
              <a:rPr lang="fr-FR" dirty="0">
                <a:latin typeface="+mn-lt"/>
                <a:hlinkClick r:id="rId4"/>
              </a:rPr>
              <a:t>JAWS</a:t>
            </a:r>
            <a:r>
              <a:rPr lang="fr-FR" dirty="0">
                <a:latin typeface="+mn-lt"/>
              </a:rPr>
              <a:t> (Windows) et </a:t>
            </a:r>
            <a:r>
              <a:rPr lang="fr-FR" dirty="0">
                <a:latin typeface="+mn-lt"/>
                <a:hlinkClick r:id="rId5"/>
              </a:rPr>
              <a:t>Window Eyes</a:t>
            </a:r>
            <a:r>
              <a:rPr lang="fr-FR" dirty="0">
                <a:latin typeface="+mn-lt"/>
              </a:rPr>
              <a:t> (Windows), sont payants</a:t>
            </a:r>
            <a:r>
              <a:rPr lang="en-US" dirty="0">
                <a:latin typeface="+mn-lt"/>
              </a:rPr>
              <a:t>.</a:t>
            </a:r>
          </a:p>
          <a:p>
            <a:pPr eaLnBrk="1" hangingPunct="1">
              <a:spcBef>
                <a:spcPts val="600"/>
              </a:spcBef>
              <a:buClr>
                <a:srgbClr val="FF0000"/>
              </a:buClr>
              <a:buFont typeface="Times New Roman" panose="02020603050405020304" pitchFamily="18" charset="0"/>
              <a:buBlip>
                <a:blip r:embed="rId3"/>
              </a:buBlip>
            </a:pPr>
            <a:r>
              <a:rPr kumimoji="1" lang="en-US" altLang="fr-FR" dirty="0">
                <a:latin typeface="+mn-lt"/>
                <a:ea typeface="MS Gothic" panose="020B0609070205080204" pitchFamily="49" charset="-128"/>
                <a:cs typeface="Arial Unicode MS" pitchFamily="34" charset="-128"/>
              </a:rPr>
              <a:t>   </a:t>
            </a:r>
            <a:r>
              <a:rPr lang="fr-FR" dirty="0">
                <a:latin typeface="+mn-lt"/>
              </a:rPr>
              <a:t>D'autres, comme </a:t>
            </a:r>
            <a:r>
              <a:rPr lang="fr-FR" dirty="0">
                <a:latin typeface="+mn-lt"/>
                <a:hlinkClick r:id="rId6"/>
              </a:rPr>
              <a:t>NVDA</a:t>
            </a:r>
            <a:r>
              <a:rPr lang="fr-FR" dirty="0">
                <a:latin typeface="+mn-lt"/>
              </a:rPr>
              <a:t> (Windows), </a:t>
            </a:r>
            <a:r>
              <a:rPr lang="fr-FR" dirty="0">
                <a:latin typeface="+mn-lt"/>
                <a:hlinkClick r:id="rId7"/>
              </a:rPr>
              <a:t>Chrome Vox</a:t>
            </a:r>
            <a:r>
              <a:rPr lang="fr-FR" dirty="0">
                <a:latin typeface="+mn-lt"/>
              </a:rPr>
              <a:t> (Chrome, Windows et Mac OS X), et </a:t>
            </a:r>
            <a:r>
              <a:rPr lang="fr-FR" dirty="0">
                <a:latin typeface="+mn-lt"/>
                <a:hlinkClick r:id="rId8"/>
              </a:rPr>
              <a:t>Orca</a:t>
            </a:r>
            <a:r>
              <a:rPr lang="fr-FR" dirty="0">
                <a:latin typeface="+mn-lt"/>
              </a:rPr>
              <a:t> (Linux) sont gratuits.</a:t>
            </a:r>
          </a:p>
          <a:p>
            <a:pPr eaLnBrk="1" hangingPunct="1">
              <a:spcBef>
                <a:spcPts val="600"/>
              </a:spcBef>
              <a:buClr>
                <a:srgbClr val="FF0000"/>
              </a:buClr>
              <a:buFont typeface="Times New Roman" panose="02020603050405020304" pitchFamily="18" charset="0"/>
              <a:buBlip>
                <a:blip r:embed="rId3"/>
              </a:buBlip>
            </a:pPr>
            <a:r>
              <a:rPr kumimoji="1" lang="fr-FR" altLang="fr-FR" dirty="0">
                <a:latin typeface="+mn-lt"/>
                <a:ea typeface="MS Gothic" panose="020B0609070205080204" pitchFamily="49" charset="-128"/>
                <a:cs typeface="Arial Unicode MS" pitchFamily="34" charset="-128"/>
              </a:rPr>
              <a:t>   </a:t>
            </a:r>
            <a:r>
              <a:rPr lang="fr-FR" dirty="0">
                <a:latin typeface="+mn-lt"/>
              </a:rPr>
              <a:t>Certains sont intégrés au système d'exploitation, comme </a:t>
            </a:r>
            <a:r>
              <a:rPr lang="fr-FR" dirty="0">
                <a:latin typeface="+mn-lt"/>
                <a:hlinkClick r:id="rId9"/>
              </a:rPr>
              <a:t>Voice Over</a:t>
            </a:r>
            <a:r>
              <a:rPr lang="fr-FR" dirty="0">
                <a:latin typeface="+mn-lt"/>
              </a:rPr>
              <a:t> (Mac OS X et iOS), </a:t>
            </a:r>
            <a:r>
              <a:rPr lang="fr-FR" dirty="0">
                <a:latin typeface="+mn-lt"/>
                <a:hlinkClick r:id="rId10"/>
              </a:rPr>
              <a:t>Narrateur</a:t>
            </a:r>
            <a:r>
              <a:rPr lang="fr-FR" dirty="0">
                <a:latin typeface="+mn-lt"/>
              </a:rPr>
              <a:t> (Microsoft Windows), </a:t>
            </a:r>
            <a:r>
              <a:rPr lang="fr-FR" dirty="0">
                <a:latin typeface="+mn-lt"/>
                <a:hlinkClick r:id="rId7"/>
              </a:rPr>
              <a:t>Chrome Vox</a:t>
            </a:r>
            <a:r>
              <a:rPr lang="fr-FR" dirty="0">
                <a:latin typeface="+mn-lt"/>
              </a:rPr>
              <a:t> (sur Chrome OS), et </a:t>
            </a:r>
            <a:r>
              <a:rPr lang="fr-FR" dirty="0">
                <a:latin typeface="+mn-lt"/>
                <a:hlinkClick r:id="rId11"/>
              </a:rPr>
              <a:t>Talk Back</a:t>
            </a:r>
            <a:r>
              <a:rPr lang="fr-FR" dirty="0">
                <a:latin typeface="+mn-lt"/>
              </a:rPr>
              <a:t> (Android).</a:t>
            </a:r>
            <a:endParaRPr kumimoji="1" lang="en-GB" altLang="fr-FR" dirty="0">
              <a:latin typeface="+mn-lt"/>
              <a:ea typeface="MS Gothic" panose="020B0609070205080204" pitchFamily="49" charset="-128"/>
              <a:cs typeface="Arial Unicode MS" pitchFamily="34" charset="-128"/>
            </a:endParaRPr>
          </a:p>
          <a:p>
            <a:pPr eaLnBrk="1" hangingPunct="1">
              <a:spcBef>
                <a:spcPts val="600"/>
              </a:spcBef>
              <a:buClr>
                <a:srgbClr val="FF0000"/>
              </a:buClr>
            </a:pPr>
            <a:endParaRPr kumimoji="1" lang="en-GB" altLang="fr-FR" sz="2400" dirty="0">
              <a:latin typeface="Trebuchet MS" panose="020B0603020202020204" pitchFamily="34" charset="0"/>
              <a:ea typeface="MS Gothic" panose="020B0609070205080204" pitchFamily="49" charset="-128"/>
              <a:cs typeface="Arial Unicode MS" pitchFamily="34" charset="-128"/>
              <a:hlinkClick r:id="rId12"/>
            </a:endParaRPr>
          </a:p>
          <a:p>
            <a:pPr eaLnBrk="1" hangingPunct="1">
              <a:spcBef>
                <a:spcPts val="600"/>
              </a:spcBef>
              <a:buClr>
                <a:srgbClr val="FF0000"/>
              </a:buClr>
              <a:buFont typeface="Times New Roman" panose="02020603050405020304" pitchFamily="18" charset="0"/>
              <a:buBlip>
                <a:blip r:embed="rId3"/>
              </a:buBlip>
            </a:pPr>
            <a:endParaRPr kumimoji="1" lang="en-GB" altLang="fr-FR" dirty="0">
              <a:latin typeface="+mn-lt"/>
              <a:ea typeface="MS Gothic" panose="020B0609070205080204" pitchFamily="49" charset="-128"/>
              <a:cs typeface="Arial Unicode MS" pitchFamily="34" charset="-128"/>
              <a:hlinkClick r:id="rId12"/>
            </a:endParaRPr>
          </a:p>
        </p:txBody>
      </p:sp>
      <p:pic>
        <p:nvPicPr>
          <p:cNvPr id="6" name="Image 48" descr="Logo VYV">
            <a:extLst>
              <a:ext uri="{FF2B5EF4-FFF2-40B4-BE49-F238E27FC236}">
                <a16:creationId xmlns:a16="http://schemas.microsoft.com/office/drawing/2014/main" id="{3B636B2F-D0E9-4399-AC39-C48659DCC88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26293B4B-95C2-4A56-B9E1-02F9BC28D4F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52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Les obligations d’accessibilité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spcBef>
                <a:spcPts val="800"/>
              </a:spcBef>
              <a:buFontTx/>
              <a:buBlip>
                <a:blip r:embed="rId3"/>
              </a:buBlip>
            </a:pPr>
            <a:endParaRPr lang="fr-FR" altLang="fr-FR" dirty="0">
              <a:solidFill>
                <a:srgbClr val="000000"/>
              </a:solidFill>
              <a:cs typeface="Arial" panose="020B0604020202020204" pitchFamily="34" charset="0"/>
            </a:endParaRPr>
          </a:p>
          <a:p>
            <a:pPr eaLnBrk="1" hangingPunct="1">
              <a:spcBef>
                <a:spcPts val="800"/>
              </a:spcBef>
            </a:pPr>
            <a:endParaRPr lang="fr-FR" altLang="fr-FR" dirty="0">
              <a:solidFill>
                <a:srgbClr val="000000"/>
              </a:solidFill>
              <a:cs typeface="Arial" panose="020B0604020202020204" pitchFamily="34" charset="0"/>
            </a:endParaRPr>
          </a:p>
          <a:p>
            <a:pPr marL="342900" indent="-342900" eaLnBrk="1" hangingPunct="1">
              <a:spcBef>
                <a:spcPts val="800"/>
              </a:spcBef>
              <a:buFontTx/>
              <a:buBlip>
                <a:blip r:embed="rId3"/>
              </a:buBlip>
            </a:pPr>
            <a:endParaRPr lang="fr-FR" altLang="fr-FR" dirty="0">
              <a:solidFill>
                <a:srgbClr val="000000"/>
              </a:solidFill>
              <a:cs typeface="Arial" panose="020B0604020202020204" pitchFamily="34" charset="0"/>
            </a:endParaRPr>
          </a:p>
          <a:p>
            <a:pPr marL="342900" indent="-342900" eaLnBrk="1" hangingPunct="1">
              <a:spcBef>
                <a:spcPts val="800"/>
              </a:spcBef>
              <a:buFontTx/>
              <a:buBlip>
                <a:blip r:embed="rId3"/>
              </a:buBlip>
            </a:pPr>
            <a:endParaRPr lang="fr-FR" altLang="fr-FR" dirty="0">
              <a:solidFill>
                <a:schemeClr val="bg2"/>
              </a:solidFill>
              <a:cs typeface="Arial" panose="020B0604020202020204" pitchFamily="34" charset="0"/>
            </a:endParaRPr>
          </a:p>
          <a:p>
            <a:pPr marL="342900" indent="-342900" eaLnBrk="1" hangingPunct="1">
              <a:spcBef>
                <a:spcPts val="800"/>
              </a:spcBef>
              <a:buFontTx/>
              <a:buBlip>
                <a:blip r:embed="rId3"/>
              </a:buBlip>
            </a:pPr>
            <a:endParaRPr lang="fr-FR" altLang="fr-FR" dirty="0">
              <a:solidFill>
                <a:schemeClr val="bg2"/>
              </a:solidFill>
              <a:cs typeface="Arial" panose="020B0604020202020204" pitchFamily="34" charset="0"/>
            </a:endParaRPr>
          </a:p>
          <a:p>
            <a:pPr marL="342900" indent="-342900" eaLnBrk="1" hangingPunct="1">
              <a:spcBef>
                <a:spcPts val="800"/>
              </a:spcBef>
              <a:buFontTx/>
              <a:buBlip>
                <a:blip r:embed="rId3"/>
              </a:buBlip>
            </a:pPr>
            <a:endParaRPr lang="fr-FR" altLang="fr-FR" dirty="0">
              <a:solidFill>
                <a:schemeClr val="bg2"/>
              </a:solidFill>
            </a:endParaRPr>
          </a:p>
        </p:txBody>
      </p:sp>
      <p:sp>
        <p:nvSpPr>
          <p:cNvPr id="4" name="Rectangle 9">
            <a:extLst>
              <a:ext uri="{FF2B5EF4-FFF2-40B4-BE49-F238E27FC236}">
                <a16:creationId xmlns:a16="http://schemas.microsoft.com/office/drawing/2014/main" id="{BB5C32FA-7887-4C6F-885A-DE038F89423D}"/>
              </a:ext>
            </a:extLst>
          </p:cNvPr>
          <p:cNvSpPr>
            <a:spLocks noChangeArrowheads="1"/>
          </p:cNvSpPr>
          <p:nvPr/>
        </p:nvSpPr>
        <p:spPr bwMode="auto">
          <a:xfrm>
            <a:off x="107504" y="1340768"/>
            <a:ext cx="9036496" cy="3693319"/>
          </a:xfrm>
          <a:prstGeom prst="rect">
            <a:avLst/>
          </a:prstGeom>
          <a:solidFill>
            <a:srgbClr val="FEFEFE"/>
          </a:solidFill>
          <a:ln>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A0A0A"/>
                </a:solidFill>
                <a:effectLst/>
                <a:latin typeface="+mj-lt"/>
              </a:rPr>
              <a:t>Le handicap est défini comme : toute limitation d’activité ou restriction de participation à la vie en société subie dans son environnement par une personne en raison d’une altération substantielle, durable ou définitive d’une ou plusieurs fonctions physiques, sensorielles, mentales, cognitives ou psychiques, d’un polyhandicap ou d’un trouble de santé invalidant</a:t>
            </a:r>
            <a:r>
              <a:rPr kumimoji="0" lang="fr-FR" altLang="fr-FR" b="0" i="1" u="none" strike="noStrike" cap="none" normalizeH="0" baseline="0" dirty="0">
                <a:ln>
                  <a:noFill/>
                </a:ln>
                <a:solidFill>
                  <a:srgbClr val="464646"/>
                </a:solidFill>
                <a:effectLst/>
                <a:latin typeface="+mj-lt"/>
              </a:rPr>
              <a:t>(article L. 114 du code de l’action sociale et des familles).</a:t>
            </a:r>
          </a:p>
          <a:p>
            <a:pPr marL="0" marR="0" lvl="0" indent="0" algn="l" defTabSz="4572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A0A0A"/>
                </a:solidFill>
                <a:effectLst/>
                <a:latin typeface="+mj-lt"/>
              </a:rPr>
              <a:t>L’accessibilité numérique consiste à rendre les services de communication au public en ligne accessibles aux personnes handicapées, c’est-à-dire :</a:t>
            </a:r>
          </a:p>
          <a:p>
            <a:pPr marL="0" marR="0" lvl="0" indent="0" algn="l" defTabSz="4572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latin typeface="+mj-lt"/>
            </a:endParaRPr>
          </a:p>
          <a:p>
            <a:pPr marL="0" marR="0" lvl="0" indent="0" algn="l" defTabSz="4572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rgbClr val="0A0A0A"/>
                </a:solidFill>
                <a:effectLst/>
                <a:latin typeface="+mj-lt"/>
              </a:rPr>
              <a:t>perceptibles :</a:t>
            </a:r>
          </a:p>
          <a:p>
            <a:pPr marL="0" marR="0" lvl="0" indent="0" algn="l" defTabSz="4572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rgbClr val="0A0A0A"/>
                </a:solidFill>
                <a:effectLst/>
                <a:latin typeface="+mj-lt"/>
              </a:rPr>
              <a:t>utilisables :</a:t>
            </a:r>
          </a:p>
          <a:p>
            <a:pPr marL="0" marR="0" lvl="0" indent="0" algn="l" defTabSz="4572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rgbClr val="0A0A0A"/>
                </a:solidFill>
                <a:effectLst/>
                <a:latin typeface="+mj-lt"/>
              </a:rPr>
              <a:t>compréhensibles :</a:t>
            </a:r>
          </a:p>
          <a:p>
            <a:pPr marL="0" marR="0" lvl="0" indent="0" algn="l" defTabSz="457200" rtl="0" eaLnBrk="0" fontAlgn="base" latinLnBrk="0" hangingPunct="0">
              <a:lnSpc>
                <a:spcPct val="100000"/>
              </a:lnSpc>
              <a:spcBef>
                <a:spcPct val="0"/>
              </a:spcBef>
              <a:spcAft>
                <a:spcPct val="0"/>
              </a:spcAft>
              <a:buClrTx/>
              <a:buSzTx/>
              <a:buFontTx/>
              <a:buChar char="•"/>
              <a:tabLst/>
            </a:pPr>
            <a:r>
              <a:rPr kumimoji="0" lang="fr-FR" altLang="fr-FR" b="0" i="0" u="none" strike="noStrike" cap="none" normalizeH="0" baseline="0" dirty="0">
                <a:ln>
                  <a:noFill/>
                </a:ln>
                <a:solidFill>
                  <a:srgbClr val="0A0A0A"/>
                </a:solidFill>
                <a:effectLst/>
                <a:latin typeface="+mj-lt"/>
              </a:rPr>
              <a:t>et robustes :</a:t>
            </a:r>
          </a:p>
          <a:p>
            <a:pPr marL="0" marR="0" lvl="0" indent="0" algn="l" defTabSz="4572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Calibri" panose="020F0502020204030204" pitchFamily="34" charset="0"/>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7E0FDBA-6963-4385-A6D5-58E9CF68289D}"/>
              </a:ext>
            </a:extLst>
          </p:cNvPr>
          <p:cNvSpPr>
            <a:spLocks noGrp="1"/>
          </p:cNvSpPr>
          <p:nvPr>
            <p:ph type="ctrTitle"/>
          </p:nvPr>
        </p:nvSpPr>
        <p:spPr>
          <a:xfrm>
            <a:off x="395288" y="188913"/>
            <a:ext cx="8748712" cy="1511300"/>
          </a:xfrm>
          <a:noFill/>
        </p:spPr>
        <p:txBody>
          <a:bodyPr/>
          <a:lstStyle/>
          <a:p>
            <a:pPr eaLnBrk="1" hangingPunct="1"/>
            <a:r>
              <a:rPr lang="fr-FR" altLang="fr-FR" dirty="0">
                <a:solidFill>
                  <a:srgbClr val="37516D"/>
                </a:solidFill>
                <a:latin typeface="Arial" panose="020B0604020202020204" pitchFamily="34" charset="0"/>
                <a:cs typeface="Arial" panose="020B0604020202020204" pitchFamily="34" charset="0"/>
              </a:rPr>
              <a:t>La trousse à outils </a:t>
            </a:r>
          </a:p>
        </p:txBody>
      </p:sp>
      <p:sp>
        <p:nvSpPr>
          <p:cNvPr id="99331" name="Text Box 3">
            <a:extLst>
              <a:ext uri="{FF2B5EF4-FFF2-40B4-BE49-F238E27FC236}">
                <a16:creationId xmlns:a16="http://schemas.microsoft.com/office/drawing/2014/main" id="{AA4E871E-76B1-46D5-9445-B3A6475F3DA5}"/>
              </a:ext>
            </a:extLst>
          </p:cNvPr>
          <p:cNvSpPr txBox="1">
            <a:spLocks noChangeArrowheads="1"/>
          </p:cNvSpPr>
          <p:nvPr/>
        </p:nvSpPr>
        <p:spPr bwMode="auto">
          <a:xfrm>
            <a:off x="683419" y="1700213"/>
            <a:ext cx="7777162" cy="443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spcBef>
                <a:spcPts val="600"/>
              </a:spcBef>
              <a:buClr>
                <a:srgbClr val="FF0000"/>
              </a:buClr>
            </a:pPr>
            <a:r>
              <a:rPr kumimoji="1" lang="fr-FR" altLang="fr-FR" dirty="0">
                <a:latin typeface="+mn-lt"/>
                <a:ea typeface="Arial Unicode MS" pitchFamily="34" charset="-128"/>
              </a:rPr>
              <a:t>Validateurs automatiques</a:t>
            </a:r>
          </a:p>
          <a:p>
            <a:pPr eaLnBrk="1" hangingPunct="1">
              <a:spcBef>
                <a:spcPts val="600"/>
              </a:spcBef>
              <a:buClr>
                <a:srgbClr val="FF0000"/>
              </a:buClr>
            </a:pPr>
            <a:r>
              <a:rPr kumimoji="1" lang="fr-FR" altLang="fr-FR" dirty="0">
                <a:latin typeface="+mn-lt"/>
                <a:ea typeface="MS Gothic" panose="020B0609070205080204" pitchFamily="49" charset="-128"/>
                <a:cs typeface="Arial Unicode MS" pitchFamily="34" charset="-128"/>
              </a:rPr>
              <a:t> </a:t>
            </a:r>
          </a:p>
          <a:p>
            <a:pPr eaLnBrk="1" hangingPunct="1">
              <a:spcBef>
                <a:spcPts val="600"/>
              </a:spcBef>
              <a:buClr>
                <a:srgbClr val="FF0000"/>
              </a:buClr>
              <a:buFont typeface="Times New Roman" panose="02020603050405020304" pitchFamily="18" charset="0"/>
              <a:buBlip>
                <a:blip r:embed="rId3"/>
              </a:buBlip>
            </a:pPr>
            <a:r>
              <a:rPr kumimoji="1" lang="fr-FR" altLang="fr-FR" dirty="0">
                <a:latin typeface="+mn-lt"/>
                <a:ea typeface="MS Gothic" panose="020B0609070205080204" pitchFamily="49" charset="-128"/>
                <a:cs typeface="Arial Unicode MS" pitchFamily="34" charset="-128"/>
              </a:rPr>
              <a:t>  </a:t>
            </a:r>
            <a:r>
              <a:rPr kumimoji="1" lang="fr-FR" altLang="fr-FR" dirty="0">
                <a:latin typeface="+mn-lt"/>
                <a:ea typeface="MS Gothic" panose="020B0609070205080204" pitchFamily="49" charset="-128"/>
                <a:cs typeface="Arial Unicode MS" pitchFamily="34" charset="-128"/>
                <a:hlinkClick r:id="rId4"/>
              </a:rPr>
              <a:t>TAW3</a:t>
            </a:r>
            <a:r>
              <a:rPr kumimoji="1" lang="fr-FR" altLang="fr-FR" dirty="0">
                <a:latin typeface="+mn-lt"/>
                <a:ea typeface="MS Gothic" panose="020B0609070205080204" pitchFamily="49" charset="-128"/>
                <a:cs typeface="Arial Unicode MS" pitchFamily="34" charset="-128"/>
              </a:rPr>
              <a:t> (T</a:t>
            </a:r>
            <a:r>
              <a:rPr lang="fr-FR" b="1" dirty="0"/>
              <a:t>AW</a:t>
            </a:r>
            <a:r>
              <a:rPr lang="fr-FR" dirty="0"/>
              <a:t> est un outil en ligne automatique d'analyse de l'accessibilité d'un site Web. Créé avec la référence technique </a:t>
            </a:r>
            <a:r>
              <a:rPr lang="en-GB" dirty="0"/>
              <a:t>Web Accessibility Guidelines </a:t>
            </a:r>
            <a:r>
              <a:rPr lang="fr-FR" dirty="0"/>
              <a:t>( </a:t>
            </a:r>
            <a:r>
              <a:rPr lang="fr-FR" u="sng" dirty="0">
                <a:hlinkClick r:id="rId5"/>
              </a:rPr>
              <a:t>WCAG 2.0</a:t>
            </a:r>
            <a:r>
              <a:rPr lang="fr-FR" dirty="0"/>
              <a:t> ) du </a:t>
            </a:r>
            <a:r>
              <a:rPr lang="fr-FR" u="sng" dirty="0">
                <a:hlinkClick r:id="rId6"/>
              </a:rPr>
              <a:t>W3C</a:t>
            </a:r>
            <a:r>
              <a:rPr lang="fr-FR" dirty="0"/>
              <a:t> .)</a:t>
            </a:r>
            <a:endParaRPr kumimoji="1" lang="fr-FR" altLang="fr-FR" dirty="0">
              <a:latin typeface="+mn-lt"/>
              <a:ea typeface="MS Gothic" panose="020B0609070205080204" pitchFamily="49" charset="-128"/>
              <a:cs typeface="Arial Unicode MS" pitchFamily="34" charset="-128"/>
              <a:hlinkClick r:id="rId7"/>
            </a:endParaRPr>
          </a:p>
          <a:p>
            <a:pPr eaLnBrk="1" hangingPunct="1">
              <a:spcBef>
                <a:spcPts val="600"/>
              </a:spcBef>
              <a:buClr>
                <a:srgbClr val="FF0000"/>
              </a:buClr>
              <a:buFont typeface="Times New Roman" panose="02020603050405020304" pitchFamily="18" charset="0"/>
              <a:buBlip>
                <a:blip r:embed="rId3"/>
              </a:buBlip>
            </a:pPr>
            <a:r>
              <a:rPr kumimoji="1" lang="fr-FR" altLang="fr-FR" dirty="0">
                <a:latin typeface="+mn-lt"/>
                <a:ea typeface="MS Gothic" panose="020B0609070205080204" pitchFamily="49" charset="-128"/>
                <a:cs typeface="Arial Unicode MS" pitchFamily="34" charset="-128"/>
              </a:rPr>
              <a:t> </a:t>
            </a:r>
            <a:r>
              <a:rPr kumimoji="1" lang="fr-FR" altLang="fr-FR" dirty="0">
                <a:latin typeface="+mn-lt"/>
                <a:ea typeface="MS Gothic" panose="020B0609070205080204" pitchFamily="49" charset="-128"/>
                <a:cs typeface="Arial Unicode MS" pitchFamily="34" charset="-128"/>
                <a:hlinkClick r:id="rId8"/>
              </a:rPr>
              <a:t>Tanaguru</a:t>
            </a:r>
            <a:r>
              <a:rPr kumimoji="1" lang="fr-FR" altLang="fr-FR" dirty="0">
                <a:latin typeface="+mn-lt"/>
                <a:ea typeface="MS Gothic" panose="020B0609070205080204" pitchFamily="49" charset="-128"/>
                <a:cs typeface="Arial Unicode MS" pitchFamily="34" charset="-128"/>
              </a:rPr>
              <a:t> (</a:t>
            </a:r>
            <a:r>
              <a:rPr lang="fr-FR" dirty="0"/>
              <a:t>Toutes les solutions logicielles et ressources Open Source de Tanaguru sont dédiées à l'accessibilité pour vous aider à rendre le web accessible.)</a:t>
            </a:r>
            <a:endParaRPr kumimoji="1" lang="fr-FR" altLang="fr-FR" dirty="0">
              <a:latin typeface="+mn-lt"/>
              <a:ea typeface="MS Gothic" panose="020B0609070205080204" pitchFamily="49" charset="-128"/>
              <a:cs typeface="Arial Unicode MS" pitchFamily="34" charset="-128"/>
              <a:hlinkClick r:id="rId9"/>
            </a:endParaRPr>
          </a:p>
          <a:p>
            <a:pPr eaLnBrk="1" hangingPunct="1">
              <a:spcBef>
                <a:spcPts val="600"/>
              </a:spcBef>
              <a:buClr>
                <a:srgbClr val="FF0000"/>
              </a:buClr>
              <a:buFont typeface="Times New Roman" panose="02020603050405020304" pitchFamily="18" charset="0"/>
              <a:buBlip>
                <a:blip r:embed="rId3"/>
              </a:buBlip>
            </a:pPr>
            <a:r>
              <a:rPr kumimoji="1" lang="fr-FR" altLang="fr-FR" dirty="0">
                <a:latin typeface="+mn-lt"/>
                <a:ea typeface="MS Gothic" panose="020B0609070205080204" pitchFamily="49" charset="-128"/>
                <a:cs typeface="Arial Unicode MS" pitchFamily="34" charset="-128"/>
              </a:rPr>
              <a:t> </a:t>
            </a:r>
            <a:r>
              <a:rPr kumimoji="1" lang="fr-FR" altLang="fr-FR" dirty="0">
                <a:latin typeface="+mn-lt"/>
                <a:ea typeface="MS Gothic" panose="020B0609070205080204" pitchFamily="49" charset="-128"/>
                <a:cs typeface="Arial Unicode MS" pitchFamily="34" charset="-128"/>
                <a:hlinkClick r:id="rId10"/>
              </a:rPr>
              <a:t>Web Page Test</a:t>
            </a:r>
            <a:r>
              <a:rPr kumimoji="1" lang="fr-FR" altLang="fr-FR" dirty="0">
                <a:latin typeface="+mn-lt"/>
                <a:ea typeface="MS Gothic" panose="020B0609070205080204" pitchFamily="49" charset="-128"/>
                <a:cs typeface="Arial Unicode MS" pitchFamily="34" charset="-128"/>
              </a:rPr>
              <a:t> (Outil </a:t>
            </a:r>
            <a:r>
              <a:rPr lang="fr-FR" dirty="0"/>
              <a:t>vérifiant la performance de chacune de vos pages, selon la situation géographique de vos utilisateurs. L’outil prend en compte les réalités de connexion internet des pays ou régions de vos visiteurs.)</a:t>
            </a:r>
            <a:endParaRPr kumimoji="1" lang="fr-FR" altLang="fr-FR" dirty="0">
              <a:latin typeface="+mn-lt"/>
              <a:ea typeface="MS Gothic" panose="020B0609070205080204" pitchFamily="49" charset="-128"/>
              <a:cs typeface="Arial Unicode MS" pitchFamily="34" charset="-128"/>
            </a:endParaRPr>
          </a:p>
          <a:p>
            <a:pPr eaLnBrk="1" hangingPunct="1">
              <a:spcBef>
                <a:spcPts val="600"/>
              </a:spcBef>
              <a:buClr>
                <a:srgbClr val="FF0000"/>
              </a:buClr>
              <a:buFont typeface="Times New Roman" panose="02020603050405020304" pitchFamily="18" charset="0"/>
              <a:buBlip>
                <a:blip r:embed="rId3"/>
              </a:buBlip>
            </a:pPr>
            <a:r>
              <a:rPr kumimoji="1" lang="fr-FR" altLang="fr-FR" dirty="0">
                <a:latin typeface="+mn-lt"/>
                <a:ea typeface="MS Gothic" panose="020B0609070205080204" pitchFamily="49" charset="-128"/>
                <a:cs typeface="Arial Unicode MS" pitchFamily="34" charset="-128"/>
              </a:rPr>
              <a:t> </a:t>
            </a:r>
            <a:r>
              <a:rPr kumimoji="1" lang="fr-FR" altLang="fr-FR" dirty="0">
                <a:latin typeface="+mn-lt"/>
                <a:ea typeface="MS Gothic" panose="020B0609070205080204" pitchFamily="49" charset="-128"/>
                <a:cs typeface="Arial Unicode MS" pitchFamily="34" charset="-128"/>
                <a:hlinkClick r:id="rId11"/>
              </a:rPr>
              <a:t>W3C Link Checker</a:t>
            </a:r>
            <a:r>
              <a:rPr kumimoji="1" lang="fr-FR" altLang="fr-FR" dirty="0">
                <a:latin typeface="+mn-lt"/>
                <a:ea typeface="MS Gothic" panose="020B0609070205080204" pitchFamily="49" charset="-128"/>
                <a:cs typeface="Arial Unicode MS" pitchFamily="34" charset="-128"/>
              </a:rPr>
              <a:t> (Outil vérifiant la validité des liens sur les pages et relève ceux qui sont brisés.)</a:t>
            </a:r>
            <a:endParaRPr kumimoji="1" lang="fr-FR" altLang="fr-FR" dirty="0">
              <a:latin typeface="+mn-lt"/>
              <a:ea typeface="MS Gothic" panose="020B0609070205080204" pitchFamily="49" charset="-128"/>
              <a:cs typeface="Arial Unicode MS" pitchFamily="34" charset="-128"/>
              <a:hlinkClick r:id="rId12"/>
            </a:endParaRPr>
          </a:p>
          <a:p>
            <a:pPr eaLnBrk="1" hangingPunct="1">
              <a:spcBef>
                <a:spcPts val="600"/>
              </a:spcBef>
            </a:pPr>
            <a:endParaRPr kumimoji="1" lang="fr-FR" altLang="fr-FR" dirty="0">
              <a:latin typeface="+mn-lt"/>
              <a:ea typeface="MS Gothic" panose="020B0609070205080204" pitchFamily="49" charset="-128"/>
              <a:cs typeface="Arial Unicode MS" pitchFamily="34" charset="-128"/>
            </a:endParaRPr>
          </a:p>
        </p:txBody>
      </p:sp>
      <p:pic>
        <p:nvPicPr>
          <p:cNvPr id="6" name="Image 48" descr="Logo VYV">
            <a:extLst>
              <a:ext uri="{FF2B5EF4-FFF2-40B4-BE49-F238E27FC236}">
                <a16:creationId xmlns:a16="http://schemas.microsoft.com/office/drawing/2014/main" id="{51737977-A3E8-4472-8FE1-9281EC6D66B0}"/>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3">
            <a:extLst>
              <a:ext uri="{FF2B5EF4-FFF2-40B4-BE49-F238E27FC236}">
                <a16:creationId xmlns:a16="http://schemas.microsoft.com/office/drawing/2014/main" id="{CDBA7138-96CB-4F5D-81EA-6C68FFC50BBD}"/>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C21B2E1-7FB3-487B-A769-F40E0C122521}"/>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1379" name="Text Box 3">
            <a:extLst>
              <a:ext uri="{FF2B5EF4-FFF2-40B4-BE49-F238E27FC236}">
                <a16:creationId xmlns:a16="http://schemas.microsoft.com/office/drawing/2014/main" id="{32FFC808-78A9-4896-BA12-6ECF40FF4703}"/>
              </a:ext>
            </a:extLst>
          </p:cNvPr>
          <p:cNvSpPr txBox="1">
            <a:spLocks noChangeArrowheads="1"/>
          </p:cNvSpPr>
          <p:nvPr/>
        </p:nvSpPr>
        <p:spPr bwMode="auto">
          <a:xfrm>
            <a:off x="2411760" y="2065338"/>
            <a:ext cx="1943546" cy="269874"/>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Tableaux</a:t>
            </a:r>
          </a:p>
        </p:txBody>
      </p:sp>
      <p:sp>
        <p:nvSpPr>
          <p:cNvPr id="101380" name="Text Box 4">
            <a:extLst>
              <a:ext uri="{FF2B5EF4-FFF2-40B4-BE49-F238E27FC236}">
                <a16:creationId xmlns:a16="http://schemas.microsoft.com/office/drawing/2014/main" id="{9495E20C-A74F-4EF7-B689-8ED52661E47B}"/>
              </a:ext>
            </a:extLst>
          </p:cNvPr>
          <p:cNvSpPr txBox="1">
            <a:spLocks noChangeArrowheads="1"/>
          </p:cNvSpPr>
          <p:nvPr/>
        </p:nvSpPr>
        <p:spPr bwMode="auto">
          <a:xfrm>
            <a:off x="4749800" y="1538287"/>
            <a:ext cx="1584325" cy="3397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Consultation</a:t>
            </a:r>
          </a:p>
        </p:txBody>
      </p:sp>
      <p:sp>
        <p:nvSpPr>
          <p:cNvPr id="101381" name="Text Box 5">
            <a:extLst>
              <a:ext uri="{FF2B5EF4-FFF2-40B4-BE49-F238E27FC236}">
                <a16:creationId xmlns:a16="http://schemas.microsoft.com/office/drawing/2014/main" id="{9C735987-FAFF-4507-8D6C-E3847598D344}"/>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
        <p:nvSpPr>
          <p:cNvPr id="101382" name="Text Box 3">
            <a:extLst>
              <a:ext uri="{FF2B5EF4-FFF2-40B4-BE49-F238E27FC236}">
                <a16:creationId xmlns:a16="http://schemas.microsoft.com/office/drawing/2014/main" id="{22767219-EA90-473A-A903-C3461FD2B335}"/>
              </a:ext>
            </a:extLst>
          </p:cNvPr>
          <p:cNvSpPr txBox="1">
            <a:spLocks noChangeArrowheads="1"/>
          </p:cNvSpPr>
          <p:nvPr/>
        </p:nvSpPr>
        <p:spPr bwMode="auto">
          <a:xfrm>
            <a:off x="5556418" y="2270919"/>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
        <p:nvSpPr>
          <p:cNvPr id="101383" name="Text Box 3">
            <a:extLst>
              <a:ext uri="{FF2B5EF4-FFF2-40B4-BE49-F238E27FC236}">
                <a16:creationId xmlns:a16="http://schemas.microsoft.com/office/drawing/2014/main" id="{98EFF9D7-46C0-489C-BD66-176D515F0FC3}"/>
              </a:ext>
            </a:extLst>
          </p:cNvPr>
          <p:cNvSpPr txBox="1">
            <a:spLocks noChangeArrowheads="1"/>
          </p:cNvSpPr>
          <p:nvPr/>
        </p:nvSpPr>
        <p:spPr bwMode="auto">
          <a:xfrm>
            <a:off x="784330" y="3579933"/>
            <a:ext cx="2044278" cy="326925"/>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Navigation</a:t>
            </a:r>
          </a:p>
        </p:txBody>
      </p:sp>
      <p:sp>
        <p:nvSpPr>
          <p:cNvPr id="101384" name="Text Box 4">
            <a:extLst>
              <a:ext uri="{FF2B5EF4-FFF2-40B4-BE49-F238E27FC236}">
                <a16:creationId xmlns:a16="http://schemas.microsoft.com/office/drawing/2014/main" id="{B0A898B9-6165-4779-947A-05D89276E912}"/>
              </a:ext>
            </a:extLst>
          </p:cNvPr>
          <p:cNvSpPr txBox="1">
            <a:spLocks noChangeArrowheads="1"/>
          </p:cNvSpPr>
          <p:nvPr/>
        </p:nvSpPr>
        <p:spPr bwMode="auto">
          <a:xfrm>
            <a:off x="3051422" y="3150030"/>
            <a:ext cx="2279899" cy="319088"/>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Eléments obligatoires</a:t>
            </a:r>
          </a:p>
        </p:txBody>
      </p:sp>
      <p:sp>
        <p:nvSpPr>
          <p:cNvPr id="101385" name="Text Box 5">
            <a:extLst>
              <a:ext uri="{FF2B5EF4-FFF2-40B4-BE49-F238E27FC236}">
                <a16:creationId xmlns:a16="http://schemas.microsoft.com/office/drawing/2014/main" id="{42CD455F-34E2-4FE0-994D-343973D5EC47}"/>
              </a:ext>
            </a:extLst>
          </p:cNvPr>
          <p:cNvSpPr txBox="1">
            <a:spLocks noChangeArrowheads="1"/>
          </p:cNvSpPr>
          <p:nvPr/>
        </p:nvSpPr>
        <p:spPr bwMode="auto">
          <a:xfrm>
            <a:off x="647523" y="2621030"/>
            <a:ext cx="3616614" cy="401829"/>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Présentation de l’information</a:t>
            </a:r>
          </a:p>
        </p:txBody>
      </p:sp>
      <p:sp>
        <p:nvSpPr>
          <p:cNvPr id="101386" name="Text Box 3">
            <a:extLst>
              <a:ext uri="{FF2B5EF4-FFF2-40B4-BE49-F238E27FC236}">
                <a16:creationId xmlns:a16="http://schemas.microsoft.com/office/drawing/2014/main" id="{04A05D8E-9021-4472-82B3-B2910D75A028}"/>
              </a:ext>
            </a:extLst>
          </p:cNvPr>
          <p:cNvSpPr txBox="1">
            <a:spLocks noChangeArrowheads="1"/>
          </p:cNvSpPr>
          <p:nvPr/>
        </p:nvSpPr>
        <p:spPr bwMode="auto">
          <a:xfrm>
            <a:off x="5500687" y="3625752"/>
            <a:ext cx="2351906" cy="3571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Cadres / Iframe</a:t>
            </a:r>
          </a:p>
        </p:txBody>
      </p:sp>
      <p:sp>
        <p:nvSpPr>
          <p:cNvPr id="101387" name="Text Box 3">
            <a:extLst>
              <a:ext uri="{FF2B5EF4-FFF2-40B4-BE49-F238E27FC236}">
                <a16:creationId xmlns:a16="http://schemas.microsoft.com/office/drawing/2014/main" id="{61F9B9A6-2685-4F12-8577-89B4F7488049}"/>
              </a:ext>
            </a:extLst>
          </p:cNvPr>
          <p:cNvSpPr txBox="1">
            <a:spLocks noChangeArrowheads="1"/>
          </p:cNvSpPr>
          <p:nvPr/>
        </p:nvSpPr>
        <p:spPr bwMode="auto">
          <a:xfrm>
            <a:off x="5346702" y="5165705"/>
            <a:ext cx="2760414" cy="326925"/>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Multimédia</a:t>
            </a:r>
          </a:p>
        </p:txBody>
      </p:sp>
      <p:sp>
        <p:nvSpPr>
          <p:cNvPr id="101388" name="Text Box 4">
            <a:extLst>
              <a:ext uri="{FF2B5EF4-FFF2-40B4-BE49-F238E27FC236}">
                <a16:creationId xmlns:a16="http://schemas.microsoft.com/office/drawing/2014/main" id="{B7896B36-8748-419A-8168-B09BDEB23A6B}"/>
              </a:ext>
            </a:extLst>
          </p:cNvPr>
          <p:cNvSpPr txBox="1">
            <a:spLocks noChangeArrowheads="1"/>
          </p:cNvSpPr>
          <p:nvPr/>
        </p:nvSpPr>
        <p:spPr bwMode="auto">
          <a:xfrm>
            <a:off x="2714625" y="4651376"/>
            <a:ext cx="3153520" cy="445990"/>
          </a:xfrm>
          <a:prstGeom prst="rect">
            <a:avLst/>
          </a:prstGeom>
          <a:solidFill>
            <a:srgbClr val="FFFF00"/>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Formulaires</a:t>
            </a:r>
          </a:p>
        </p:txBody>
      </p:sp>
      <p:sp>
        <p:nvSpPr>
          <p:cNvPr id="101389" name="Text Box 5">
            <a:extLst>
              <a:ext uri="{FF2B5EF4-FFF2-40B4-BE49-F238E27FC236}">
                <a16:creationId xmlns:a16="http://schemas.microsoft.com/office/drawing/2014/main" id="{2D0C49BD-FEDF-4619-950A-5D604EC49282}"/>
              </a:ext>
            </a:extLst>
          </p:cNvPr>
          <p:cNvSpPr txBox="1">
            <a:spLocks noChangeArrowheads="1"/>
          </p:cNvSpPr>
          <p:nvPr/>
        </p:nvSpPr>
        <p:spPr bwMode="auto">
          <a:xfrm>
            <a:off x="1490935" y="4198846"/>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101390" name="Text Box 3">
            <a:extLst>
              <a:ext uri="{FF2B5EF4-FFF2-40B4-BE49-F238E27FC236}">
                <a16:creationId xmlns:a16="http://schemas.microsoft.com/office/drawing/2014/main" id="{4A9A2151-22FF-4D2B-8D6B-E5764C9A9061}"/>
              </a:ext>
            </a:extLst>
          </p:cNvPr>
          <p:cNvSpPr txBox="1">
            <a:spLocks noChangeArrowheads="1"/>
          </p:cNvSpPr>
          <p:nvPr/>
        </p:nvSpPr>
        <p:spPr bwMode="auto">
          <a:xfrm>
            <a:off x="653804" y="5314020"/>
            <a:ext cx="3096716" cy="445990"/>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Scripts</a:t>
            </a:r>
          </a:p>
        </p:txBody>
      </p:sp>
      <p:pic>
        <p:nvPicPr>
          <p:cNvPr id="17" name="Image 48" descr="Logo VYV">
            <a:extLst>
              <a:ext uri="{FF2B5EF4-FFF2-40B4-BE49-F238E27FC236}">
                <a16:creationId xmlns:a16="http://schemas.microsoft.com/office/drawing/2014/main" id="{B04BF2DF-966D-4C24-976B-DBB848F4C1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3">
            <a:extLst>
              <a:ext uri="{FF2B5EF4-FFF2-40B4-BE49-F238E27FC236}">
                <a16:creationId xmlns:a16="http://schemas.microsoft.com/office/drawing/2014/main" id="{2014A9E3-40A3-414C-BDCF-0A49D68536C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
            <a:extLst>
              <a:ext uri="{FF2B5EF4-FFF2-40B4-BE49-F238E27FC236}">
                <a16:creationId xmlns:a16="http://schemas.microsoft.com/office/drawing/2014/main" id="{430FA7AF-8FC9-4F56-8F05-510199CB0D05}"/>
              </a:ext>
            </a:extLst>
          </p:cNvPr>
          <p:cNvSpPr txBox="1">
            <a:spLocks noChangeArrowheads="1"/>
          </p:cNvSpPr>
          <p:nvPr/>
        </p:nvSpPr>
        <p:spPr bwMode="auto">
          <a:xfrm>
            <a:off x="1422288" y="5924225"/>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7" name="Rectangle 5">
            <a:extLst>
              <a:ext uri="{FF2B5EF4-FFF2-40B4-BE49-F238E27FC236}">
                <a16:creationId xmlns:a16="http://schemas.microsoft.com/office/drawing/2014/main" id="{B1DAAE01-5654-48D1-BA09-961A656D366F}"/>
              </a:ext>
            </a:extLst>
          </p:cNvPr>
          <p:cNvSpPr>
            <a:spLocks noChangeArrowheads="1"/>
          </p:cNvSpPr>
          <p:nvPr/>
        </p:nvSpPr>
        <p:spPr bwMode="auto">
          <a:xfrm>
            <a:off x="757238" y="219868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sz="2400">
                <a:solidFill>
                  <a:srgbClr val="000000"/>
                </a:solidFill>
                <a:latin typeface="Trebuchet MS" panose="020B0603020202020204" pitchFamily="34" charset="0"/>
              </a:rPr>
              <a:t>Fournir une alternative aux images (simple, texte, complexe) et zones cliquables</a:t>
            </a:r>
            <a:br>
              <a:rPr kumimoji="1" lang="fr-FR" altLang="fr-FR" sz="2400">
                <a:solidFill>
                  <a:srgbClr val="000000"/>
                </a:solidFill>
                <a:latin typeface="Trebuchet MS" panose="020B0603020202020204" pitchFamily="34" charset="0"/>
              </a:rPr>
            </a:br>
            <a:endParaRPr kumimoji="1" lang="fr-FR" altLang="fr-FR" sz="240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sz="2400">
                <a:solidFill>
                  <a:srgbClr val="000000"/>
                </a:solidFill>
                <a:latin typeface="Trebuchet MS" panose="020B0603020202020204" pitchFamily="34" charset="0"/>
              </a:rPr>
              <a:t>Prendre en compte le contexte de l’image (lien, décoration, information, identification )</a:t>
            </a:r>
          </a:p>
          <a:p>
            <a:pPr algn="just" eaLnBrk="1" hangingPunct="1">
              <a:lnSpc>
                <a:spcPct val="96000"/>
              </a:lnSpc>
              <a:spcBef>
                <a:spcPts val="700"/>
              </a:spcBef>
            </a:pPr>
            <a:endParaRPr kumimoji="1" lang="en-GB" altLang="fr-FR" sz="2400">
              <a:solidFill>
                <a:srgbClr val="000000"/>
              </a:solidFill>
              <a:latin typeface="Trebuchet MS" panose="020B0603020202020204" pitchFamily="34" charset="0"/>
            </a:endParaRP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Les </a:t>
            </a:r>
            <a:r>
              <a:rPr kumimoji="1" lang="en-GB" altLang="fr-FR" sz="2400" dirty="0" err="1">
                <a:solidFill>
                  <a:srgbClr val="37516D"/>
                </a:solidFill>
                <a:latin typeface="Trebuchet MS" panose="020B0603020202020204" pitchFamily="34" charset="0"/>
              </a:rPr>
              <a:t>principes</a:t>
            </a:r>
            <a:r>
              <a:rPr kumimoji="1" lang="en-GB" altLang="fr-FR" sz="2400" dirty="0">
                <a:solidFill>
                  <a:srgbClr val="37516D"/>
                </a:solidFill>
                <a:latin typeface="Trebuchet MS" panose="020B0603020202020204" pitchFamily="34" charset="0"/>
              </a:rPr>
              <a:t> </a:t>
            </a:r>
            <a:r>
              <a:rPr kumimoji="1" lang="en-GB" altLang="fr-FR" sz="2400" dirty="0" err="1">
                <a:solidFill>
                  <a:srgbClr val="37516D"/>
                </a:solidFill>
                <a:latin typeface="Trebuchet MS" panose="020B0603020202020204" pitchFamily="34" charset="0"/>
              </a:rPr>
              <a:t>essentiels</a:t>
            </a:r>
            <a:endParaRPr kumimoji="1" lang="en-GB" altLang="fr-FR" sz="2400" dirty="0">
              <a:solidFill>
                <a:srgbClr val="37516D"/>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2196129-E0AF-4A61-A5BD-A682C5297444}"/>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informative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FC5D09D3-C46C-4947-824D-8A7670DD0E2A}"/>
              </a:ext>
            </a:extLst>
          </p:cNvPr>
          <p:cNvPicPr>
            <a:picLocks noChangeAspect="1"/>
          </p:cNvPicPr>
          <p:nvPr/>
        </p:nvPicPr>
        <p:blipFill>
          <a:blip r:embed="rId5"/>
          <a:stretch>
            <a:fillRect/>
          </a:stretch>
        </p:blipFill>
        <p:spPr>
          <a:xfrm>
            <a:off x="-25493" y="2473622"/>
            <a:ext cx="9144000" cy="1272438"/>
          </a:xfrm>
          <a:prstGeom prst="rect">
            <a:avLst/>
          </a:prstGeom>
        </p:spPr>
      </p:pic>
      <p:pic>
        <p:nvPicPr>
          <p:cNvPr id="3" name="Image 2">
            <a:extLst>
              <a:ext uri="{FF2B5EF4-FFF2-40B4-BE49-F238E27FC236}">
                <a16:creationId xmlns:a16="http://schemas.microsoft.com/office/drawing/2014/main" id="{215DE078-F8D1-4396-83A6-5B7BEC12BC85}"/>
              </a:ext>
            </a:extLst>
          </p:cNvPr>
          <p:cNvPicPr>
            <a:picLocks noChangeAspect="1"/>
          </p:cNvPicPr>
          <p:nvPr/>
        </p:nvPicPr>
        <p:blipFill>
          <a:blip r:embed="rId6"/>
          <a:stretch>
            <a:fillRect/>
          </a:stretch>
        </p:blipFill>
        <p:spPr>
          <a:xfrm>
            <a:off x="4762676" y="2770169"/>
            <a:ext cx="3803333" cy="3168396"/>
          </a:xfrm>
          <a:prstGeom prst="rect">
            <a:avLst/>
          </a:prstGeom>
        </p:spPr>
      </p:pic>
      <p:sp>
        <p:nvSpPr>
          <p:cNvPr id="9" name="Text Box 5">
            <a:extLst>
              <a:ext uri="{FF2B5EF4-FFF2-40B4-BE49-F238E27FC236}">
                <a16:creationId xmlns:a16="http://schemas.microsoft.com/office/drawing/2014/main" id="{A5C29DEE-5FA4-4EAC-8049-DC6C23B2539A}"/>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2253421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a:t>
            </a:r>
            <a:r>
              <a:rPr kumimoji="1" lang="fr-FR" altLang="fr-FR" sz="2400" dirty="0">
                <a:solidFill>
                  <a:srgbClr val="37516D"/>
                </a:solidFill>
                <a:latin typeface="Trebuchet MS" panose="020B0603020202020204" pitchFamily="34" charset="0"/>
              </a:rPr>
              <a:t>décorative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BA3E907-E6CD-45AA-B7E9-8438A53592C6}"/>
              </a:ext>
            </a:extLst>
          </p:cNvPr>
          <p:cNvPicPr>
            <a:picLocks noChangeAspect="1"/>
          </p:cNvPicPr>
          <p:nvPr/>
        </p:nvPicPr>
        <p:blipFill>
          <a:blip r:embed="rId5"/>
          <a:stretch>
            <a:fillRect/>
          </a:stretch>
        </p:blipFill>
        <p:spPr>
          <a:xfrm>
            <a:off x="600075" y="2710777"/>
            <a:ext cx="7943850" cy="2343150"/>
          </a:xfrm>
          <a:prstGeom prst="rect">
            <a:avLst/>
          </a:prstGeom>
        </p:spPr>
      </p:pic>
      <p:sp>
        <p:nvSpPr>
          <p:cNvPr id="9" name="Text Box 5">
            <a:extLst>
              <a:ext uri="{FF2B5EF4-FFF2-40B4-BE49-F238E27FC236}">
                <a16:creationId xmlns:a16="http://schemas.microsoft.com/office/drawing/2014/main" id="{90723958-840A-4D50-96D7-C74AAF0B92F3}"/>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4086059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de logo</a:t>
            </a:r>
            <a:endParaRPr kumimoji="1" lang="fr-FR" altLang="fr-FR" sz="2400" dirty="0">
              <a:solidFill>
                <a:srgbClr val="37516D"/>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45EF330-ACB7-4DBE-8BDD-7F621B0DD2C5}"/>
              </a:ext>
            </a:extLst>
          </p:cNvPr>
          <p:cNvPicPr>
            <a:picLocks noChangeAspect="1"/>
          </p:cNvPicPr>
          <p:nvPr/>
        </p:nvPicPr>
        <p:blipFill>
          <a:blip r:embed="rId5"/>
          <a:stretch>
            <a:fillRect/>
          </a:stretch>
        </p:blipFill>
        <p:spPr>
          <a:xfrm>
            <a:off x="1295933" y="2607687"/>
            <a:ext cx="6552133" cy="2956582"/>
          </a:xfrm>
          <a:prstGeom prst="rect">
            <a:avLst/>
          </a:prstGeom>
        </p:spPr>
      </p:pic>
      <p:sp>
        <p:nvSpPr>
          <p:cNvPr id="9" name="Text Box 5">
            <a:extLst>
              <a:ext uri="{FF2B5EF4-FFF2-40B4-BE49-F238E27FC236}">
                <a16:creationId xmlns:a16="http://schemas.microsoft.com/office/drawing/2014/main" id="{5FBC32CF-156D-485D-8D20-02A137E01068}"/>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1711460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lisibilité graphique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923330"/>
          </a:xfrm>
          <a:prstGeom prst="rect">
            <a:avLst/>
          </a:prstGeom>
        </p:spPr>
        <p:txBody>
          <a:bodyPr>
            <a:spAutoFit/>
          </a:bodyPr>
          <a:lstStyle/>
          <a:p>
            <a:r>
              <a:rPr lang="fr-FR" dirty="0">
                <a:latin typeface="+mn-lt"/>
              </a:rPr>
              <a:t>Le daltonisme et autres formes de déficiences de perception des couleurs touchent environ 5% de la population française.</a:t>
            </a:r>
          </a:p>
        </p:txBody>
      </p:sp>
      <p:pic>
        <p:nvPicPr>
          <p:cNvPr id="4" name="Image 3">
            <a:extLst>
              <a:ext uri="{FF2B5EF4-FFF2-40B4-BE49-F238E27FC236}">
                <a16:creationId xmlns:a16="http://schemas.microsoft.com/office/drawing/2014/main" id="{2CF33B67-9F97-4BA4-903E-89388CA44901}"/>
              </a:ext>
            </a:extLst>
          </p:cNvPr>
          <p:cNvPicPr>
            <a:picLocks noChangeAspect="1"/>
          </p:cNvPicPr>
          <p:nvPr/>
        </p:nvPicPr>
        <p:blipFill>
          <a:blip r:embed="rId5"/>
          <a:stretch>
            <a:fillRect/>
          </a:stretch>
        </p:blipFill>
        <p:spPr>
          <a:xfrm>
            <a:off x="504056" y="3401542"/>
            <a:ext cx="3784473" cy="3243834"/>
          </a:xfrm>
          <a:prstGeom prst="rect">
            <a:avLst/>
          </a:prstGeom>
        </p:spPr>
      </p:pic>
      <p:pic>
        <p:nvPicPr>
          <p:cNvPr id="5" name="Image 4">
            <a:extLst>
              <a:ext uri="{FF2B5EF4-FFF2-40B4-BE49-F238E27FC236}">
                <a16:creationId xmlns:a16="http://schemas.microsoft.com/office/drawing/2014/main" id="{17BBE595-D8C9-4781-8CFE-EDB2504B41BF}"/>
              </a:ext>
            </a:extLst>
          </p:cNvPr>
          <p:cNvPicPr>
            <a:picLocks noChangeAspect="1"/>
          </p:cNvPicPr>
          <p:nvPr/>
        </p:nvPicPr>
        <p:blipFill>
          <a:blip r:embed="rId6"/>
          <a:stretch>
            <a:fillRect/>
          </a:stretch>
        </p:blipFill>
        <p:spPr>
          <a:xfrm>
            <a:off x="5076056" y="2483019"/>
            <a:ext cx="3778187" cy="3243834"/>
          </a:xfrm>
          <a:prstGeom prst="rect">
            <a:avLst/>
          </a:prstGeom>
        </p:spPr>
      </p:pic>
      <p:sp>
        <p:nvSpPr>
          <p:cNvPr id="9" name="Text Box 5">
            <a:extLst>
              <a:ext uri="{FF2B5EF4-FFF2-40B4-BE49-F238E27FC236}">
                <a16:creationId xmlns:a16="http://schemas.microsoft.com/office/drawing/2014/main" id="{1097A6F9-9CAF-4CD7-A42F-82135D950D0A}"/>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2717221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lisibilité graphique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923330"/>
          </a:xfrm>
          <a:prstGeom prst="rect">
            <a:avLst/>
          </a:prstGeom>
        </p:spPr>
        <p:txBody>
          <a:bodyPr>
            <a:spAutoFit/>
          </a:bodyPr>
          <a:lstStyle/>
          <a:p>
            <a:r>
              <a:rPr lang="fr-FR" dirty="0"/>
              <a:t>Sur cette carte la distinction des couleurs n'est pas évidente pour une personne atteinte de daltonisme.</a:t>
            </a:r>
            <a:endParaRPr lang="fr-FR" dirty="0">
              <a:latin typeface="+mn-lt"/>
            </a:endParaRPr>
          </a:p>
        </p:txBody>
      </p:sp>
      <p:pic>
        <p:nvPicPr>
          <p:cNvPr id="2" name="Image 1">
            <a:extLst>
              <a:ext uri="{FF2B5EF4-FFF2-40B4-BE49-F238E27FC236}">
                <a16:creationId xmlns:a16="http://schemas.microsoft.com/office/drawing/2014/main" id="{4409C860-552F-4EA0-8B72-5D5A183C9F49}"/>
              </a:ext>
            </a:extLst>
          </p:cNvPr>
          <p:cNvPicPr>
            <a:picLocks noChangeAspect="1"/>
          </p:cNvPicPr>
          <p:nvPr/>
        </p:nvPicPr>
        <p:blipFill>
          <a:blip r:embed="rId5"/>
          <a:stretch>
            <a:fillRect/>
          </a:stretch>
        </p:blipFill>
        <p:spPr>
          <a:xfrm>
            <a:off x="623617" y="3378849"/>
            <a:ext cx="3847338" cy="3268980"/>
          </a:xfrm>
          <a:prstGeom prst="rect">
            <a:avLst/>
          </a:prstGeom>
        </p:spPr>
      </p:pic>
      <p:pic>
        <p:nvPicPr>
          <p:cNvPr id="6" name="Image 5">
            <a:extLst>
              <a:ext uri="{FF2B5EF4-FFF2-40B4-BE49-F238E27FC236}">
                <a16:creationId xmlns:a16="http://schemas.microsoft.com/office/drawing/2014/main" id="{E29A967D-8953-4B47-A08E-40C30BE0607D}"/>
              </a:ext>
            </a:extLst>
          </p:cNvPr>
          <p:cNvPicPr>
            <a:picLocks noChangeAspect="1"/>
          </p:cNvPicPr>
          <p:nvPr/>
        </p:nvPicPr>
        <p:blipFill>
          <a:blip r:embed="rId6"/>
          <a:stretch>
            <a:fillRect/>
          </a:stretch>
        </p:blipFill>
        <p:spPr>
          <a:xfrm>
            <a:off x="4932040" y="2468612"/>
            <a:ext cx="3885057" cy="3300413"/>
          </a:xfrm>
          <a:prstGeom prst="rect">
            <a:avLst/>
          </a:prstGeom>
        </p:spPr>
      </p:pic>
      <p:sp>
        <p:nvSpPr>
          <p:cNvPr id="9" name="Text Box 5">
            <a:extLst>
              <a:ext uri="{FF2B5EF4-FFF2-40B4-BE49-F238E27FC236}">
                <a16:creationId xmlns:a16="http://schemas.microsoft.com/office/drawing/2014/main" id="{19E054C4-6755-4328-801F-65AA3A073C73}"/>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1918418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lisibilité graphique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3416320"/>
          </a:xfrm>
          <a:prstGeom prst="rect">
            <a:avLst/>
          </a:prstGeom>
        </p:spPr>
        <p:txBody>
          <a:bodyPr>
            <a:spAutoFit/>
          </a:bodyPr>
          <a:lstStyle/>
          <a:p>
            <a:r>
              <a:rPr lang="fr-FR" dirty="0"/>
              <a:t>L'essentiel des problèmes liés à la déficience visuelle sont ici évités :</a:t>
            </a:r>
          </a:p>
          <a:p>
            <a:endParaRPr lang="fr-FR" dirty="0"/>
          </a:p>
          <a:p>
            <a:pPr marL="285750" indent="-285750">
              <a:buFont typeface="Arial" panose="020B0604020202020204" pitchFamily="34" charset="0"/>
              <a:buChar char="•"/>
            </a:pPr>
            <a:r>
              <a:rPr lang="fr-FR" dirty="0"/>
              <a:t>délimitation des zones par un tracé contrasté,</a:t>
            </a:r>
          </a:p>
          <a:p>
            <a:pPr marL="285750" indent="-285750">
              <a:buFont typeface="Arial" panose="020B0604020202020204" pitchFamily="34" charset="0"/>
              <a:buChar char="•"/>
            </a:pPr>
            <a:r>
              <a:rPr lang="fr-FR" dirty="0"/>
              <a:t>choix de couleurs appropriés,</a:t>
            </a:r>
          </a:p>
          <a:p>
            <a:pPr marL="285750" indent="-285750">
              <a:buFont typeface="Arial" panose="020B0604020202020204" pitchFamily="34" charset="0"/>
              <a:buChar char="•"/>
            </a:pPr>
            <a:r>
              <a:rPr lang="fr-FR" dirty="0"/>
              <a:t>légende accessible sur la carte,</a:t>
            </a:r>
          </a:p>
          <a:p>
            <a:pPr marL="285750" indent="-285750">
              <a:buFont typeface="Arial" panose="020B0604020202020204" pitchFamily="34" charset="0"/>
              <a:buChar char="•"/>
            </a:pPr>
            <a:r>
              <a:rPr lang="fr-FR" dirty="0"/>
              <a:t>contrastes suffisants.</a:t>
            </a:r>
          </a:p>
          <a:p>
            <a:endParaRPr lang="fr-FR" b="1" i="1" dirty="0"/>
          </a:p>
          <a:p>
            <a:r>
              <a:rPr lang="fr-FR" b="1" dirty="0"/>
              <a:t>Simulateurs en ligne</a:t>
            </a:r>
          </a:p>
          <a:p>
            <a:r>
              <a:rPr lang="fr-FR" dirty="0">
                <a:hlinkClick r:id="rId5"/>
              </a:rPr>
              <a:t>Pour tester les images</a:t>
            </a:r>
            <a:endParaRPr lang="fr-FR" dirty="0"/>
          </a:p>
          <a:p>
            <a:endParaRPr lang="fr-FR" dirty="0">
              <a:latin typeface="+mn-lt"/>
            </a:endParaRPr>
          </a:p>
        </p:txBody>
      </p:sp>
      <p:pic>
        <p:nvPicPr>
          <p:cNvPr id="4" name="Image 3">
            <a:extLst>
              <a:ext uri="{FF2B5EF4-FFF2-40B4-BE49-F238E27FC236}">
                <a16:creationId xmlns:a16="http://schemas.microsoft.com/office/drawing/2014/main" id="{0ADADDAD-1A55-40CC-B4F9-0D72EC282033}"/>
              </a:ext>
            </a:extLst>
          </p:cNvPr>
          <p:cNvPicPr>
            <a:picLocks noChangeAspect="1"/>
          </p:cNvPicPr>
          <p:nvPr/>
        </p:nvPicPr>
        <p:blipFill>
          <a:blip r:embed="rId6"/>
          <a:stretch>
            <a:fillRect/>
          </a:stretch>
        </p:blipFill>
        <p:spPr>
          <a:xfrm>
            <a:off x="4473575" y="3004394"/>
            <a:ext cx="4619625" cy="2228850"/>
          </a:xfrm>
          <a:prstGeom prst="rect">
            <a:avLst/>
          </a:prstGeom>
        </p:spPr>
      </p:pic>
      <p:sp>
        <p:nvSpPr>
          <p:cNvPr id="9" name="Text Box 5">
            <a:extLst>
              <a:ext uri="{FF2B5EF4-FFF2-40B4-BE49-F238E27FC236}">
                <a16:creationId xmlns:a16="http://schemas.microsoft.com/office/drawing/2014/main" id="{41D51322-91C2-4AE1-9FC7-DDAF69A73F79}"/>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3416850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Alternative textuelle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1754326"/>
          </a:xfrm>
          <a:prstGeom prst="rect">
            <a:avLst/>
          </a:prstGeom>
        </p:spPr>
        <p:txBody>
          <a:bodyPr>
            <a:spAutoFit/>
          </a:bodyPr>
          <a:lstStyle/>
          <a:p>
            <a:r>
              <a:rPr lang="fr-FR" dirty="0"/>
              <a:t>L’alternative textuelle permet d'accéder à une description synthétique de l'image proposée. Lorsqu'elle est insuffisante pour accéder aux informations véhiculée par l'image, comme c'est le cas ici, il faut recourir à la description détaillée.</a:t>
            </a:r>
            <a:endParaRPr lang="fr-FR" dirty="0">
              <a:latin typeface="+mn-lt"/>
            </a:endParaRPr>
          </a:p>
        </p:txBody>
      </p:sp>
      <p:pic>
        <p:nvPicPr>
          <p:cNvPr id="2" name="Image 1">
            <a:extLst>
              <a:ext uri="{FF2B5EF4-FFF2-40B4-BE49-F238E27FC236}">
                <a16:creationId xmlns:a16="http://schemas.microsoft.com/office/drawing/2014/main" id="{01D61735-1074-41A2-B061-A89886947A1C}"/>
              </a:ext>
            </a:extLst>
          </p:cNvPr>
          <p:cNvPicPr>
            <a:picLocks noChangeAspect="1"/>
          </p:cNvPicPr>
          <p:nvPr/>
        </p:nvPicPr>
        <p:blipFill>
          <a:blip r:embed="rId7"/>
          <a:stretch>
            <a:fillRect/>
          </a:stretch>
        </p:blipFill>
        <p:spPr>
          <a:xfrm>
            <a:off x="5580112" y="2635454"/>
            <a:ext cx="2828925" cy="2428875"/>
          </a:xfrm>
          <a:prstGeom prst="rect">
            <a:avLst/>
          </a:prstGeom>
        </p:spPr>
      </p:pic>
      <p:sp>
        <p:nvSpPr>
          <p:cNvPr id="5" name="Rectangle 4">
            <a:extLst>
              <a:ext uri="{FF2B5EF4-FFF2-40B4-BE49-F238E27FC236}">
                <a16:creationId xmlns:a16="http://schemas.microsoft.com/office/drawing/2014/main" id="{9084F3C3-1220-4EB5-A533-DA917605CF35}"/>
              </a:ext>
            </a:extLst>
          </p:cNvPr>
          <p:cNvSpPr/>
          <p:nvPr/>
        </p:nvSpPr>
        <p:spPr>
          <a:xfrm>
            <a:off x="4366741" y="5221843"/>
            <a:ext cx="4572000" cy="276999"/>
          </a:xfrm>
          <a:prstGeom prst="rect">
            <a:avLst/>
          </a:prstGeom>
        </p:spPr>
        <p:txBody>
          <a:bodyPr>
            <a:spAutoFit/>
          </a:bodyPr>
          <a:lstStyle/>
          <a:p>
            <a:pPr algn="r"/>
            <a:r>
              <a:rPr lang="fr-FR" sz="1200" dirty="0"/>
              <a:t>On trouve en France cinq types de climats répartis comme suit :</a:t>
            </a:r>
          </a:p>
        </p:txBody>
      </p:sp>
      <p:sp>
        <p:nvSpPr>
          <p:cNvPr id="6" name="Rectangle 1">
            <a:extLst>
              <a:ext uri="{FF2B5EF4-FFF2-40B4-BE49-F238E27FC236}">
                <a16:creationId xmlns:a16="http://schemas.microsoft.com/office/drawing/2014/main" id="{0E87F8FA-FBAF-4C6D-8C90-52F911603F6D}"/>
              </a:ext>
            </a:extLst>
          </p:cNvPr>
          <p:cNvSpPr>
            <a:spLocks noChangeArrowheads="1"/>
          </p:cNvSpPr>
          <p:nvPr/>
        </p:nvSpPr>
        <p:spPr bwMode="auto">
          <a:xfrm>
            <a:off x="178040" y="4464164"/>
            <a:ext cx="49597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Absence d’alternative. 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Graphique » (le type d'objet),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info_58484848tgtedi.jpg » (le nom du fichier)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Le résultat est incompréhensible.</a:t>
            </a:r>
            <a:endParaRPr kumimoji="0" lang="fr-FR" altLang="fr-FR" sz="1800" b="0" i="0" u="none" strike="noStrike" cap="none" normalizeH="0" baseline="0" dirty="0">
              <a:ln>
                <a:noFill/>
              </a:ln>
              <a:solidFill>
                <a:schemeClr val="tx1"/>
              </a:solidFill>
              <a:effectLst/>
              <a:latin typeface="+mn-lt"/>
            </a:endParaRPr>
          </a:p>
        </p:txBody>
      </p:sp>
      <p:pic>
        <p:nvPicPr>
          <p:cNvPr id="4" name="alter_n">
            <a:hlinkClick r:id="" action="ppaction://media"/>
            <a:extLst>
              <a:ext uri="{FF2B5EF4-FFF2-40B4-BE49-F238E27FC236}">
                <a16:creationId xmlns:a16="http://schemas.microsoft.com/office/drawing/2014/main" id="{A10A84FA-C107-4288-9D4F-CC21940735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1640" y="5780981"/>
            <a:ext cx="487363" cy="487363"/>
          </a:xfrm>
          <a:prstGeom prst="rect">
            <a:avLst/>
          </a:prstGeom>
        </p:spPr>
      </p:pic>
      <p:sp>
        <p:nvSpPr>
          <p:cNvPr id="11" name="Text Box 5">
            <a:extLst>
              <a:ext uri="{FF2B5EF4-FFF2-40B4-BE49-F238E27FC236}">
                <a16:creationId xmlns:a16="http://schemas.microsoft.com/office/drawing/2014/main" id="{A2E47371-791F-4F52-820D-F5320936030B}"/>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5896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Rappel du champ d’application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latin typeface="+mj-lt"/>
              </a:rPr>
              <a:t>Contenus concernés</a:t>
            </a:r>
          </a:p>
          <a:p>
            <a:pPr algn="l"/>
            <a:r>
              <a:rPr lang="fr-FR" sz="1800" dirty="0">
                <a:solidFill>
                  <a:schemeClr val="tx1"/>
                </a:solidFill>
                <a:latin typeface="+mj-lt"/>
              </a:rPr>
              <a:t>Comme le prévoit l’article 47 de la loi n° 2005-102 du 11 février 2005 pour l’égalité des droits et des chances, la participation et la citoyenneté des personnes handicapées, sont concernés par l’obligation d’accessibilité les services de communication au public en ligne des organismes suivants :</a:t>
            </a:r>
          </a:p>
          <a:p>
            <a:pPr algn="l"/>
            <a:r>
              <a:rPr lang="fr-FR" sz="1800" dirty="0">
                <a:solidFill>
                  <a:schemeClr val="tx1"/>
                </a:solidFill>
                <a:latin typeface="+mj-lt"/>
              </a:rPr>
              <a:t>Les personnes morales de droit public ;</a:t>
            </a:r>
          </a:p>
          <a:p>
            <a:pPr algn="l"/>
            <a:r>
              <a:rPr kumimoji="1" lang="fr-FR" sz="1800" dirty="0">
                <a:solidFill>
                  <a:schemeClr val="tx1"/>
                </a:solidFill>
                <a:latin typeface="+mj-lt"/>
              </a:rPr>
              <a:t>Les personnes morales de droit privé délégataires d’une mission de service public, ainsi que celles créées pour satisfaire spécifiquement des besoins d’intérêt général ayant un caractère autre qu’industriel ou commercial </a:t>
            </a:r>
            <a:endParaRPr lang="fr-FR" sz="1800" dirty="0">
              <a:solidFill>
                <a:schemeClr val="tx1"/>
              </a:solidFill>
              <a:latin typeface="+mj-lt"/>
            </a:endParaRPr>
          </a:p>
          <a:p>
            <a:pPr algn="l"/>
            <a:r>
              <a:rPr lang="fr-FR" sz="1800" dirty="0">
                <a:solidFill>
                  <a:schemeClr val="tx1"/>
                </a:solidFill>
                <a:latin typeface="+mj-lt"/>
              </a:rPr>
              <a:t>Les personnes morales de droit privé constituées par une ou plusieurs des personnes mentionnées aux 1° et 2° pour satisfaire spécifiquement des besoins d’intérêt général ayant un caractère autre qu’industriel ou commercial ;</a:t>
            </a: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45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Alternative textuelle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1754326"/>
          </a:xfrm>
          <a:prstGeom prst="rect">
            <a:avLst/>
          </a:prstGeom>
        </p:spPr>
        <p:txBody>
          <a:bodyPr>
            <a:spAutoFit/>
          </a:bodyPr>
          <a:lstStyle/>
          <a:p>
            <a:r>
              <a:rPr lang="fr-FR" dirty="0"/>
              <a:t>L’alternative textuelle permet d'accéder à une description synthétique de l'image proposée. Lorsqu'elle est insuffisante pour accéder aux informations véhiculée par l'image, comme c'est le cas ici, il faut recourir à la description détaillée.</a:t>
            </a:r>
            <a:endParaRPr lang="fr-FR" dirty="0">
              <a:latin typeface="+mn-lt"/>
            </a:endParaRPr>
          </a:p>
        </p:txBody>
      </p:sp>
      <p:pic>
        <p:nvPicPr>
          <p:cNvPr id="2" name="Image 1">
            <a:extLst>
              <a:ext uri="{FF2B5EF4-FFF2-40B4-BE49-F238E27FC236}">
                <a16:creationId xmlns:a16="http://schemas.microsoft.com/office/drawing/2014/main" id="{01D61735-1074-41A2-B061-A89886947A1C}"/>
              </a:ext>
            </a:extLst>
          </p:cNvPr>
          <p:cNvPicPr>
            <a:picLocks noChangeAspect="1"/>
          </p:cNvPicPr>
          <p:nvPr/>
        </p:nvPicPr>
        <p:blipFill>
          <a:blip r:embed="rId7"/>
          <a:stretch>
            <a:fillRect/>
          </a:stretch>
        </p:blipFill>
        <p:spPr>
          <a:xfrm>
            <a:off x="5580112" y="2635454"/>
            <a:ext cx="2828925" cy="2428875"/>
          </a:xfrm>
          <a:prstGeom prst="rect">
            <a:avLst/>
          </a:prstGeom>
        </p:spPr>
      </p:pic>
      <p:sp>
        <p:nvSpPr>
          <p:cNvPr id="5" name="Rectangle 4">
            <a:extLst>
              <a:ext uri="{FF2B5EF4-FFF2-40B4-BE49-F238E27FC236}">
                <a16:creationId xmlns:a16="http://schemas.microsoft.com/office/drawing/2014/main" id="{9084F3C3-1220-4EB5-A533-DA917605CF35}"/>
              </a:ext>
            </a:extLst>
          </p:cNvPr>
          <p:cNvSpPr/>
          <p:nvPr/>
        </p:nvSpPr>
        <p:spPr>
          <a:xfrm>
            <a:off x="4366741" y="5221843"/>
            <a:ext cx="4572000" cy="276999"/>
          </a:xfrm>
          <a:prstGeom prst="rect">
            <a:avLst/>
          </a:prstGeom>
        </p:spPr>
        <p:txBody>
          <a:bodyPr>
            <a:spAutoFit/>
          </a:bodyPr>
          <a:lstStyle/>
          <a:p>
            <a:pPr algn="r"/>
            <a:r>
              <a:rPr lang="fr-FR" sz="1200" dirty="0"/>
              <a:t>On trouve en France cinq types de climats répartis comme suit :</a:t>
            </a:r>
          </a:p>
        </p:txBody>
      </p:sp>
      <p:sp>
        <p:nvSpPr>
          <p:cNvPr id="6" name="Rectangle 1">
            <a:extLst>
              <a:ext uri="{FF2B5EF4-FFF2-40B4-BE49-F238E27FC236}">
                <a16:creationId xmlns:a16="http://schemas.microsoft.com/office/drawing/2014/main" id="{0E87F8FA-FBAF-4C6D-8C90-52F911603F6D}"/>
              </a:ext>
            </a:extLst>
          </p:cNvPr>
          <p:cNvSpPr>
            <a:spLocks noChangeArrowheads="1"/>
          </p:cNvSpPr>
          <p:nvPr/>
        </p:nvSpPr>
        <p:spPr bwMode="auto">
          <a:xfrm>
            <a:off x="178040" y="4464164"/>
            <a:ext cx="55149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Alternative non pertinente. 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Graphique » (le type d'objet),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a:t>
            </a:r>
            <a:r>
              <a:rPr lang="fr-FR" altLang="fr-FR" dirty="0">
                <a:latin typeface="+mn-lt"/>
              </a:rPr>
              <a:t>Ceci est une image</a:t>
            </a:r>
            <a:r>
              <a:rPr kumimoji="0" lang="fr-FR" altLang="fr-FR" sz="1800" b="0" i="0" u="none" strike="noStrike" cap="none" normalizeH="0" baseline="0" dirty="0">
                <a:ln>
                  <a:noFill/>
                </a:ln>
                <a:solidFill>
                  <a:schemeClr val="tx1"/>
                </a:solidFill>
                <a:effectLst/>
                <a:latin typeface="+mn-lt"/>
              </a:rPr>
              <a:t> » (l’alternative textuelle)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Le résultat est incompréhensible.</a:t>
            </a:r>
            <a:endParaRPr kumimoji="0" lang="fr-FR" altLang="fr-FR" sz="1800" b="0" i="0" u="none" strike="noStrike" cap="none" normalizeH="0" baseline="0" dirty="0">
              <a:ln>
                <a:noFill/>
              </a:ln>
              <a:solidFill>
                <a:schemeClr val="tx1"/>
              </a:solidFill>
              <a:effectLst/>
              <a:latin typeface="+mn-lt"/>
            </a:endParaRPr>
          </a:p>
        </p:txBody>
      </p:sp>
      <p:pic>
        <p:nvPicPr>
          <p:cNvPr id="9" name="alter_np">
            <a:hlinkClick r:id="" action="ppaction://media"/>
            <a:extLst>
              <a:ext uri="{FF2B5EF4-FFF2-40B4-BE49-F238E27FC236}">
                <a16:creationId xmlns:a16="http://schemas.microsoft.com/office/drawing/2014/main" id="{A7CABA54-F36C-4551-BC04-81D62148FA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600" y="5647630"/>
            <a:ext cx="487363" cy="487363"/>
          </a:xfrm>
          <a:prstGeom prst="rect">
            <a:avLst/>
          </a:prstGeom>
        </p:spPr>
      </p:pic>
      <p:sp>
        <p:nvSpPr>
          <p:cNvPr id="12" name="Text Box 5">
            <a:extLst>
              <a:ext uri="{FF2B5EF4-FFF2-40B4-BE49-F238E27FC236}">
                <a16:creationId xmlns:a16="http://schemas.microsoft.com/office/drawing/2014/main" id="{D1DDD808-1C2F-43F4-B15E-82214BE899D2}"/>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42641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Alternative textuelle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4572000" cy="1754326"/>
          </a:xfrm>
          <a:prstGeom prst="rect">
            <a:avLst/>
          </a:prstGeom>
        </p:spPr>
        <p:txBody>
          <a:bodyPr>
            <a:spAutoFit/>
          </a:bodyPr>
          <a:lstStyle/>
          <a:p>
            <a:r>
              <a:rPr lang="fr-FR" dirty="0"/>
              <a:t>L’alternative textuelle permet d'accéder à une description synthétique de l'image proposée. Lorsqu'elle est insuffisante pour accéder aux informations véhiculée par l'image, comme c'est le cas ici, il faut recourir à la description détaillée.</a:t>
            </a:r>
            <a:endParaRPr lang="fr-FR" dirty="0">
              <a:latin typeface="+mn-lt"/>
            </a:endParaRPr>
          </a:p>
        </p:txBody>
      </p:sp>
      <p:pic>
        <p:nvPicPr>
          <p:cNvPr id="2" name="Image 1">
            <a:extLst>
              <a:ext uri="{FF2B5EF4-FFF2-40B4-BE49-F238E27FC236}">
                <a16:creationId xmlns:a16="http://schemas.microsoft.com/office/drawing/2014/main" id="{01D61735-1074-41A2-B061-A89886947A1C}"/>
              </a:ext>
            </a:extLst>
          </p:cNvPr>
          <p:cNvPicPr>
            <a:picLocks noChangeAspect="1"/>
          </p:cNvPicPr>
          <p:nvPr/>
        </p:nvPicPr>
        <p:blipFill>
          <a:blip r:embed="rId7"/>
          <a:stretch>
            <a:fillRect/>
          </a:stretch>
        </p:blipFill>
        <p:spPr>
          <a:xfrm>
            <a:off x="5580112" y="2635454"/>
            <a:ext cx="2828925" cy="2428875"/>
          </a:xfrm>
          <a:prstGeom prst="rect">
            <a:avLst/>
          </a:prstGeom>
        </p:spPr>
      </p:pic>
      <p:sp>
        <p:nvSpPr>
          <p:cNvPr id="5" name="Rectangle 4">
            <a:extLst>
              <a:ext uri="{FF2B5EF4-FFF2-40B4-BE49-F238E27FC236}">
                <a16:creationId xmlns:a16="http://schemas.microsoft.com/office/drawing/2014/main" id="{9084F3C3-1220-4EB5-A533-DA917605CF35}"/>
              </a:ext>
            </a:extLst>
          </p:cNvPr>
          <p:cNvSpPr/>
          <p:nvPr/>
        </p:nvSpPr>
        <p:spPr>
          <a:xfrm>
            <a:off x="4366741" y="5221843"/>
            <a:ext cx="4572000" cy="276999"/>
          </a:xfrm>
          <a:prstGeom prst="rect">
            <a:avLst/>
          </a:prstGeom>
        </p:spPr>
        <p:txBody>
          <a:bodyPr>
            <a:spAutoFit/>
          </a:bodyPr>
          <a:lstStyle/>
          <a:p>
            <a:pPr algn="r"/>
            <a:r>
              <a:rPr lang="fr-FR" sz="1200" dirty="0"/>
              <a:t>On trouve en France cinq types de climats répartis comme suit :</a:t>
            </a:r>
          </a:p>
        </p:txBody>
      </p:sp>
      <p:sp>
        <p:nvSpPr>
          <p:cNvPr id="6" name="Rectangle 1">
            <a:extLst>
              <a:ext uri="{FF2B5EF4-FFF2-40B4-BE49-F238E27FC236}">
                <a16:creationId xmlns:a16="http://schemas.microsoft.com/office/drawing/2014/main" id="{0E87F8FA-FBAF-4C6D-8C90-52F911603F6D}"/>
              </a:ext>
            </a:extLst>
          </p:cNvPr>
          <p:cNvSpPr>
            <a:spLocks noChangeArrowheads="1"/>
          </p:cNvSpPr>
          <p:nvPr/>
        </p:nvSpPr>
        <p:spPr bwMode="auto">
          <a:xfrm>
            <a:off x="178040" y="4464164"/>
            <a:ext cx="54007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Alternative pertinente. 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Graphique » (le type d'objet),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a:t>
            </a:r>
            <a:r>
              <a:rPr lang="fr-FR" altLang="fr-FR" dirty="0">
                <a:latin typeface="+mn-lt"/>
              </a:rPr>
              <a:t>R</a:t>
            </a:r>
            <a:r>
              <a:rPr kumimoji="0" lang="fr-FR" altLang="fr-FR" sz="1800" b="0" i="0" u="none" strike="noStrike" cap="none" normalizeH="0" baseline="0" dirty="0">
                <a:ln>
                  <a:noFill/>
                </a:ln>
                <a:solidFill>
                  <a:schemeClr val="tx1"/>
                </a:solidFill>
                <a:effectLst/>
                <a:latin typeface="+mn-lt"/>
              </a:rPr>
              <a:t>épartition géographique… » (l’alternative textuelle)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Le résultat est compréhensible.</a:t>
            </a:r>
            <a:endParaRPr kumimoji="0" lang="fr-FR" altLang="fr-FR" sz="1800" b="0" i="0" u="none" strike="noStrike" cap="none" normalizeH="0" baseline="0" dirty="0">
              <a:ln>
                <a:noFill/>
              </a:ln>
              <a:solidFill>
                <a:schemeClr val="tx1"/>
              </a:solidFill>
              <a:effectLst/>
              <a:latin typeface="+mn-lt"/>
            </a:endParaRPr>
          </a:p>
        </p:txBody>
      </p:sp>
      <p:pic>
        <p:nvPicPr>
          <p:cNvPr id="9" name="alter_p">
            <a:hlinkClick r:id="" action="ppaction://media"/>
            <a:extLst>
              <a:ext uri="{FF2B5EF4-FFF2-40B4-BE49-F238E27FC236}">
                <a16:creationId xmlns:a16="http://schemas.microsoft.com/office/drawing/2014/main" id="{B1F8B9E0-06D5-47D2-928B-BACE5A136B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584" y="5713557"/>
            <a:ext cx="487363" cy="487363"/>
          </a:xfrm>
          <a:prstGeom prst="rect">
            <a:avLst/>
          </a:prstGeom>
        </p:spPr>
      </p:pic>
      <p:sp>
        <p:nvSpPr>
          <p:cNvPr id="12" name="Text Box 5">
            <a:extLst>
              <a:ext uri="{FF2B5EF4-FFF2-40B4-BE49-F238E27FC236}">
                <a16:creationId xmlns:a16="http://schemas.microsoft.com/office/drawing/2014/main" id="{77F596AA-9BF0-456C-B663-6ECEE58CD81E}"/>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10353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Description détaillée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8215074" cy="646331"/>
          </a:xfrm>
          <a:prstGeom prst="rect">
            <a:avLst/>
          </a:prstGeom>
        </p:spPr>
        <p:txBody>
          <a:bodyPr wrap="square">
            <a:spAutoFit/>
          </a:bodyPr>
          <a:lstStyle/>
          <a:p>
            <a:r>
              <a:rPr lang="fr-FR" dirty="0"/>
              <a:t>Lorsque l'image véhicule une information complexe il convient de prévoir une description détaillée.</a:t>
            </a:r>
            <a:endParaRPr lang="fr-FR" dirty="0">
              <a:latin typeface="+mn-lt"/>
            </a:endParaRPr>
          </a:p>
        </p:txBody>
      </p:sp>
      <p:sp>
        <p:nvSpPr>
          <p:cNvPr id="10" name="Rectangle 2">
            <a:extLst>
              <a:ext uri="{FF2B5EF4-FFF2-40B4-BE49-F238E27FC236}">
                <a16:creationId xmlns:a16="http://schemas.microsoft.com/office/drawing/2014/main" id="{C33318C4-7E34-47BD-946A-2D560D7164B6}"/>
              </a:ext>
            </a:extLst>
          </p:cNvPr>
          <p:cNvSpPr>
            <a:spLocks noChangeArrowheads="1"/>
          </p:cNvSpPr>
          <p:nvPr/>
        </p:nvSpPr>
        <p:spPr bwMode="auto">
          <a:xfrm>
            <a:off x="229199" y="3266044"/>
            <a:ext cx="742927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mn-lt"/>
              </a:rPr>
              <a:t>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 Graphique » (le type d'objet),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 Possède une description longue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 Répartition géographique des cinq types de climats français » (alternative textuelle).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mn-lt"/>
              </a:rPr>
              <a:t>Les cinq types de climats en France sont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Hyperocéanique : Bretagne,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Montagnard : Pyrénées et Alpes,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Méditerranéen : côtes méditerranéennes et Corse,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Océanique : à l'ouest d'une ligne entre la Meuse et le Gers,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mn-lt"/>
              </a:rPr>
              <a:t>Océanique de transition : à l'est de cette même ligne.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tx1"/>
                </a:solidFill>
                <a:effectLst/>
                <a:latin typeface="+mn-lt"/>
              </a:rPr>
              <a:t>Le résultat est compréhensible et l'information véhiculée par l'image est accessible.</a:t>
            </a:r>
            <a:endParaRPr kumimoji="0" lang="fr-FR" altLang="fr-FR" sz="1600" b="0" i="0" u="none" strike="noStrike" cap="none" normalizeH="0" baseline="0" dirty="0">
              <a:ln>
                <a:noFill/>
              </a:ln>
              <a:solidFill>
                <a:schemeClr val="tx1"/>
              </a:solidFill>
              <a:effectLst/>
              <a:latin typeface="+mn-lt"/>
            </a:endParaRPr>
          </a:p>
        </p:txBody>
      </p:sp>
      <p:pic>
        <p:nvPicPr>
          <p:cNvPr id="12" name="describDetaill">
            <a:hlinkClick r:id="" action="ppaction://media"/>
            <a:extLst>
              <a:ext uri="{FF2B5EF4-FFF2-40B4-BE49-F238E27FC236}">
                <a16:creationId xmlns:a16="http://schemas.microsoft.com/office/drawing/2014/main" id="{183D2AE0-44B7-4A8D-B898-117B058789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82923" y="2931269"/>
            <a:ext cx="487363" cy="487363"/>
          </a:xfrm>
          <a:prstGeom prst="rect">
            <a:avLst/>
          </a:prstGeom>
        </p:spPr>
      </p:pic>
      <p:sp>
        <p:nvSpPr>
          <p:cNvPr id="15" name="Text Box 5">
            <a:extLst>
              <a:ext uri="{FF2B5EF4-FFF2-40B4-BE49-F238E27FC236}">
                <a16:creationId xmlns:a16="http://schemas.microsoft.com/office/drawing/2014/main" id="{C28E0CA7-CD21-41EC-9943-4991965948C1}"/>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387324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Décorative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8215074" cy="646331"/>
          </a:xfrm>
          <a:prstGeom prst="rect">
            <a:avLst/>
          </a:prstGeom>
        </p:spPr>
        <p:txBody>
          <a:bodyPr wrap="square">
            <a:spAutoFit/>
          </a:bodyPr>
          <a:lstStyle/>
          <a:p>
            <a:r>
              <a:rPr lang="fr-FR" dirty="0"/>
              <a:t>Dans le cas des images décoratives l’alternative textuelle et la description détaillée sont à proscrire.</a:t>
            </a:r>
            <a:endParaRPr lang="fr-FR" dirty="0">
              <a:latin typeface="+mn-lt"/>
            </a:endParaRPr>
          </a:p>
        </p:txBody>
      </p:sp>
      <p:pic>
        <p:nvPicPr>
          <p:cNvPr id="2" name="Image 1">
            <a:extLst>
              <a:ext uri="{FF2B5EF4-FFF2-40B4-BE49-F238E27FC236}">
                <a16:creationId xmlns:a16="http://schemas.microsoft.com/office/drawing/2014/main" id="{C912D695-C074-46ED-9AFE-88BE383E1FA5}"/>
              </a:ext>
            </a:extLst>
          </p:cNvPr>
          <p:cNvPicPr>
            <a:picLocks noChangeAspect="1"/>
          </p:cNvPicPr>
          <p:nvPr/>
        </p:nvPicPr>
        <p:blipFill>
          <a:blip r:embed="rId7"/>
          <a:stretch>
            <a:fillRect/>
          </a:stretch>
        </p:blipFill>
        <p:spPr>
          <a:xfrm>
            <a:off x="6671255" y="3218761"/>
            <a:ext cx="2047875" cy="2133600"/>
          </a:xfrm>
          <a:prstGeom prst="rect">
            <a:avLst/>
          </a:prstGeom>
        </p:spPr>
      </p:pic>
      <p:sp>
        <p:nvSpPr>
          <p:cNvPr id="4" name="Rectangle 1">
            <a:extLst>
              <a:ext uri="{FF2B5EF4-FFF2-40B4-BE49-F238E27FC236}">
                <a16:creationId xmlns:a16="http://schemas.microsoft.com/office/drawing/2014/main" id="{529E2F84-1379-440B-B83A-C2E87D9426EC}"/>
              </a:ext>
            </a:extLst>
          </p:cNvPr>
          <p:cNvSpPr>
            <a:spLocks noChangeArrowheads="1"/>
          </p:cNvSpPr>
          <p:nvPr/>
        </p:nvSpPr>
        <p:spPr bwMode="auto">
          <a:xfrm>
            <a:off x="884802" y="3263355"/>
            <a:ext cx="540122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Présence d’une alternative. 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Les matières abordées seront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Graphique » (le type d'objet),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Le Globe de </a:t>
            </a:r>
            <a:r>
              <a:rPr kumimoji="0" lang="fr-FR" altLang="fr-FR" sz="1800" b="0" i="0" u="none" strike="noStrike" cap="none" normalizeH="0" baseline="0" dirty="0" err="1">
                <a:ln>
                  <a:noFill/>
                </a:ln>
                <a:solidFill>
                  <a:schemeClr val="tx1"/>
                </a:solidFill>
                <a:effectLst/>
                <a:latin typeface="+mn-lt"/>
              </a:rPr>
              <a:t>Cratès</a:t>
            </a:r>
            <a:r>
              <a:rPr kumimoji="0" lang="fr-FR" altLang="fr-FR" sz="1800" b="0" i="0" u="none" strike="noStrike" cap="none" normalizeH="0" baseline="0" dirty="0">
                <a:ln>
                  <a:noFill/>
                </a:ln>
                <a:solidFill>
                  <a:schemeClr val="tx1"/>
                </a:solidFill>
                <a:effectLst/>
                <a:latin typeface="+mn-lt"/>
              </a:rPr>
              <a:t> » (l'alternative textuelle),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Histoire.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etc.</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Le résultat est confus</a:t>
            </a:r>
            <a:r>
              <a:rPr kumimoji="0" lang="fr-FR" altLang="fr-FR" sz="1800" b="1" i="0" u="none" strike="noStrike" cap="none" normalizeH="0" baseline="0" dirty="0">
                <a:ln>
                  <a:noFill/>
                </a:ln>
                <a:solidFill>
                  <a:schemeClr val="tx1"/>
                </a:solidFill>
                <a:effectLst/>
                <a:latin typeface="Arial" panose="020B0604020202020204" pitchFamily="34"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6" name="imgDecoNA">
            <a:hlinkClick r:id="" action="ppaction://media"/>
            <a:extLst>
              <a:ext uri="{FF2B5EF4-FFF2-40B4-BE49-F238E27FC236}">
                <a16:creationId xmlns:a16="http://schemas.microsoft.com/office/drawing/2014/main" id="{9529EFF4-7462-41AF-823E-B5C3729F1A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9038" y="5647631"/>
            <a:ext cx="487363" cy="487363"/>
          </a:xfrm>
          <a:prstGeom prst="rect">
            <a:avLst/>
          </a:prstGeom>
        </p:spPr>
      </p:pic>
      <p:sp>
        <p:nvSpPr>
          <p:cNvPr id="13" name="Text Box 5">
            <a:extLst>
              <a:ext uri="{FF2B5EF4-FFF2-40B4-BE49-F238E27FC236}">
                <a16:creationId xmlns:a16="http://schemas.microsoft.com/office/drawing/2014/main" id="{5E551574-36BD-49D8-AEBE-68B683F101A9}"/>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7791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2CE7CEB8-B53A-4EDF-A059-287C5646C05A}"/>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03428" name="Text Box 5">
            <a:extLst>
              <a:ext uri="{FF2B5EF4-FFF2-40B4-BE49-F238E27FC236}">
                <a16:creationId xmlns:a16="http://schemas.microsoft.com/office/drawing/2014/main" id="{EBC43D0E-2C84-49D2-BAF2-F3D35AF9AB4A}"/>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Images : </a:t>
            </a:r>
            <a:r>
              <a:rPr kumimoji="1" lang="fr-FR" altLang="fr-FR" sz="2400" dirty="0">
                <a:solidFill>
                  <a:srgbClr val="37516D"/>
                </a:solidFill>
                <a:latin typeface="Trebuchet MS" panose="020B0603020202020204" pitchFamily="34" charset="0"/>
              </a:rPr>
              <a:t>Décorative</a:t>
            </a:r>
          </a:p>
        </p:txBody>
      </p:sp>
      <p:pic>
        <p:nvPicPr>
          <p:cNvPr id="7" name="Image 48" descr="Logo VYV">
            <a:extLst>
              <a:ext uri="{FF2B5EF4-FFF2-40B4-BE49-F238E27FC236}">
                <a16:creationId xmlns:a16="http://schemas.microsoft.com/office/drawing/2014/main" id="{AD24BE96-66B3-433D-80A5-1A963438C3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A7867A07-EEEB-40DB-8690-BDB380C366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399DB7-6BA3-4017-B91F-D0F4E52041D9}"/>
              </a:ext>
            </a:extLst>
          </p:cNvPr>
          <p:cNvSpPr/>
          <p:nvPr/>
        </p:nvSpPr>
        <p:spPr>
          <a:xfrm>
            <a:off x="504056" y="2483019"/>
            <a:ext cx="8215074" cy="646331"/>
          </a:xfrm>
          <a:prstGeom prst="rect">
            <a:avLst/>
          </a:prstGeom>
        </p:spPr>
        <p:txBody>
          <a:bodyPr wrap="square">
            <a:spAutoFit/>
          </a:bodyPr>
          <a:lstStyle/>
          <a:p>
            <a:r>
              <a:rPr lang="fr-FR" dirty="0"/>
              <a:t>Dans le cas des images décoratives l’alternative textuelle et la description détaillée sont à proscrire.</a:t>
            </a:r>
            <a:endParaRPr lang="fr-FR" dirty="0">
              <a:latin typeface="+mn-lt"/>
            </a:endParaRPr>
          </a:p>
        </p:txBody>
      </p:sp>
      <p:pic>
        <p:nvPicPr>
          <p:cNvPr id="2" name="Image 1">
            <a:extLst>
              <a:ext uri="{FF2B5EF4-FFF2-40B4-BE49-F238E27FC236}">
                <a16:creationId xmlns:a16="http://schemas.microsoft.com/office/drawing/2014/main" id="{C912D695-C074-46ED-9AFE-88BE383E1FA5}"/>
              </a:ext>
            </a:extLst>
          </p:cNvPr>
          <p:cNvPicPr>
            <a:picLocks noChangeAspect="1"/>
          </p:cNvPicPr>
          <p:nvPr/>
        </p:nvPicPr>
        <p:blipFill>
          <a:blip r:embed="rId7"/>
          <a:stretch>
            <a:fillRect/>
          </a:stretch>
        </p:blipFill>
        <p:spPr>
          <a:xfrm>
            <a:off x="6671255" y="3218761"/>
            <a:ext cx="2047875" cy="2133600"/>
          </a:xfrm>
          <a:prstGeom prst="rect">
            <a:avLst/>
          </a:prstGeom>
        </p:spPr>
      </p:pic>
      <p:sp>
        <p:nvSpPr>
          <p:cNvPr id="4" name="Rectangle 1">
            <a:extLst>
              <a:ext uri="{FF2B5EF4-FFF2-40B4-BE49-F238E27FC236}">
                <a16:creationId xmlns:a16="http://schemas.microsoft.com/office/drawing/2014/main" id="{529E2F84-1379-440B-B83A-C2E87D9426EC}"/>
              </a:ext>
            </a:extLst>
          </p:cNvPr>
          <p:cNvSpPr>
            <a:spLocks noChangeArrowheads="1"/>
          </p:cNvSpPr>
          <p:nvPr/>
        </p:nvSpPr>
        <p:spPr bwMode="auto">
          <a:xfrm>
            <a:off x="884802" y="3263355"/>
            <a:ext cx="493891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Absence d’alternative. La synthèse vocale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Les matières abordées seront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Histoire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Maths</a:t>
            </a:r>
            <a:r>
              <a:rPr lang="fr-FR" altLang="fr-FR" dirty="0">
                <a:latin typeface="+mn-lt"/>
              </a:rPr>
              <a:t> </a:t>
            </a:r>
            <a:r>
              <a:rPr kumimoji="0" lang="fr-FR" altLang="fr-FR" sz="18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Physique »</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L’information véhiculée n’est pas parasitée</a:t>
            </a:r>
            <a:r>
              <a:rPr kumimoji="0" lang="fr-FR" altLang="fr-FR" sz="1800" b="1" i="0" u="none" strike="noStrike" cap="none" normalizeH="0" baseline="0" dirty="0">
                <a:ln>
                  <a:noFill/>
                </a:ln>
                <a:solidFill>
                  <a:schemeClr val="tx1"/>
                </a:solidFill>
                <a:effectLst/>
                <a:latin typeface="Arial" panose="020B0604020202020204" pitchFamily="34" charset="0"/>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imgDecoA">
            <a:hlinkClick r:id="" action="ppaction://media"/>
            <a:extLst>
              <a:ext uri="{FF2B5EF4-FFF2-40B4-BE49-F238E27FC236}">
                <a16:creationId xmlns:a16="http://schemas.microsoft.com/office/drawing/2014/main" id="{A22583D2-9FD0-431D-BB19-E7172F23A3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291" y="5647631"/>
            <a:ext cx="487363" cy="487363"/>
          </a:xfrm>
          <a:prstGeom prst="rect">
            <a:avLst/>
          </a:prstGeom>
        </p:spPr>
      </p:pic>
      <p:sp>
        <p:nvSpPr>
          <p:cNvPr id="11" name="Text Box 5">
            <a:extLst>
              <a:ext uri="{FF2B5EF4-FFF2-40B4-BE49-F238E27FC236}">
                <a16:creationId xmlns:a16="http://schemas.microsoft.com/office/drawing/2014/main" id="{FC38354E-4075-47DE-A79A-4DE180796AA3}"/>
              </a:ext>
            </a:extLst>
          </p:cNvPr>
          <p:cNvSpPr txBox="1">
            <a:spLocks noChangeArrowheads="1"/>
          </p:cNvSpPr>
          <p:nvPr/>
        </p:nvSpPr>
        <p:spPr bwMode="auto">
          <a:xfrm>
            <a:off x="971550" y="1493837"/>
            <a:ext cx="1296194" cy="293687"/>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Images</a:t>
            </a:r>
          </a:p>
        </p:txBody>
      </p:sp>
    </p:spTree>
    <p:extLst>
      <p:ext uri="{BB962C8B-B14F-4D97-AF65-F5344CB8AC3E}">
        <p14:creationId xmlns:p14="http://schemas.microsoft.com/office/powerpoint/2010/main" val="317994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F89C867-F1BF-4EC4-871D-BF283F02E1F9}"/>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21859" name="Text Box 5">
            <a:extLst>
              <a:ext uri="{FF2B5EF4-FFF2-40B4-BE49-F238E27FC236}">
                <a16:creationId xmlns:a16="http://schemas.microsoft.com/office/drawing/2014/main" id="{798D2208-9E3F-4475-B42F-392FC5B86C7F}"/>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Tableaux : Les principes essentiels</a:t>
            </a:r>
            <a:endParaRPr kumimoji="1" lang="fr-FR" altLang="fr-FR" sz="2400">
              <a:solidFill>
                <a:schemeClr val="bg2"/>
              </a:solidFill>
              <a:latin typeface="Trebuchet MS" panose="020B0603020202020204" pitchFamily="34" charset="0"/>
            </a:endParaRPr>
          </a:p>
        </p:txBody>
      </p:sp>
      <p:sp>
        <p:nvSpPr>
          <p:cNvPr id="121860" name="Rectangle 5">
            <a:extLst>
              <a:ext uri="{FF2B5EF4-FFF2-40B4-BE49-F238E27FC236}">
                <a16:creationId xmlns:a16="http://schemas.microsoft.com/office/drawing/2014/main" id="{FD9520CC-6DF4-4697-9BF9-2AE2ECC59C1E}"/>
              </a:ext>
            </a:extLst>
          </p:cNvPr>
          <p:cNvSpPr>
            <a:spLocks noChangeArrowheads="1"/>
          </p:cNvSpPr>
          <p:nvPr/>
        </p:nvSpPr>
        <p:spPr bwMode="auto">
          <a:xfrm>
            <a:off x="423863" y="24923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sz="2400">
                <a:solidFill>
                  <a:srgbClr val="000000"/>
                </a:solidFill>
                <a:latin typeface="Trebuchet MS" panose="020B0603020202020204" pitchFamily="34" charset="0"/>
              </a:rPr>
              <a:t> Tableaux de données</a:t>
            </a:r>
            <a:br>
              <a:rPr kumimoji="1" lang="fr-FR" altLang="fr-FR" sz="2400">
                <a:solidFill>
                  <a:srgbClr val="000000"/>
                </a:solidFill>
                <a:latin typeface="Trebuchet MS" panose="020B0603020202020204" pitchFamily="34" charset="0"/>
              </a:rPr>
            </a:br>
            <a:r>
              <a:rPr kumimoji="1" lang="fr-FR" altLang="fr-FR" sz="2400">
                <a:solidFill>
                  <a:srgbClr val="000000"/>
                </a:solidFill>
                <a:latin typeface="Trebuchet MS" panose="020B0603020202020204" pitchFamily="34" charset="0"/>
              </a:rPr>
              <a:t>(titre, résumé, en-têtes, relation)</a:t>
            </a:r>
            <a:br>
              <a:rPr kumimoji="1" lang="fr-FR" altLang="fr-FR" sz="2400">
                <a:solidFill>
                  <a:srgbClr val="000000"/>
                </a:solidFill>
                <a:latin typeface="Trebuchet MS" panose="020B0603020202020204" pitchFamily="34" charset="0"/>
              </a:rPr>
            </a:br>
            <a:endParaRPr kumimoji="1" lang="fr-FR" altLang="fr-FR" sz="240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sz="2400">
                <a:solidFill>
                  <a:srgbClr val="000000"/>
                </a:solidFill>
                <a:latin typeface="Trebuchet MS" panose="020B0603020202020204" pitchFamily="34" charset="0"/>
              </a:rPr>
              <a:t> Tableau de mise en forme</a:t>
            </a:r>
            <a:br>
              <a:rPr kumimoji="1" lang="fr-FR" altLang="fr-FR" sz="2400">
                <a:solidFill>
                  <a:srgbClr val="000000"/>
                </a:solidFill>
                <a:latin typeface="Trebuchet MS" panose="020B0603020202020204" pitchFamily="34" charset="0"/>
              </a:rPr>
            </a:br>
            <a:r>
              <a:rPr kumimoji="1" lang="fr-FR" altLang="fr-FR" sz="2400">
                <a:solidFill>
                  <a:srgbClr val="000000"/>
                </a:solidFill>
                <a:latin typeface="Trebuchet MS" panose="020B0603020202020204" pitchFamily="34" charset="0"/>
              </a:rPr>
              <a:t>(à éviter, sans balise sémantique, linéarisable)</a:t>
            </a:r>
          </a:p>
          <a:p>
            <a:pPr eaLnBrk="1" hangingPunct="1">
              <a:lnSpc>
                <a:spcPct val="96000"/>
              </a:lnSpc>
              <a:spcBef>
                <a:spcPts val="700"/>
              </a:spcBef>
            </a:pPr>
            <a:endParaRPr kumimoji="1" lang="en-GB" altLang="fr-FR" sz="240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40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376EF14B-983D-4DDF-8ECF-5234CFD916A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77E49E3-3F16-4250-BCB0-D3381BD168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17DB95D3-889D-437E-9F1E-BC0A46F0652C}"/>
              </a:ext>
            </a:extLst>
          </p:cNvPr>
          <p:cNvSpPr txBox="1">
            <a:spLocks noChangeArrowheads="1"/>
          </p:cNvSpPr>
          <p:nvPr/>
        </p:nvSpPr>
        <p:spPr bwMode="auto">
          <a:xfrm>
            <a:off x="720502" y="332656"/>
            <a:ext cx="1943546" cy="269874"/>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Tableaux</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A5666A3-CA6C-4781-A1AA-46E9ACB037FB}"/>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9811" name="Text Box 5">
            <a:extLst>
              <a:ext uri="{FF2B5EF4-FFF2-40B4-BE49-F238E27FC236}">
                <a16:creationId xmlns:a16="http://schemas.microsoft.com/office/drawing/2014/main" id="{914AD284-5C92-4D05-8826-306573411307}"/>
              </a:ext>
            </a:extLst>
          </p:cNvPr>
          <p:cNvSpPr txBox="1">
            <a:spLocks noChangeArrowheads="1"/>
          </p:cNvSpPr>
          <p:nvPr/>
        </p:nvSpPr>
        <p:spPr bwMode="auto">
          <a:xfrm>
            <a:off x="1692275" y="1268760"/>
            <a:ext cx="6138470" cy="107756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Tableaux (</a:t>
            </a:r>
            <a:r>
              <a:rPr kumimoji="1" lang="fr-FR" altLang="fr-FR" sz="2400" dirty="0">
                <a:solidFill>
                  <a:srgbClr val="37516D"/>
                </a:solidFill>
                <a:latin typeface="Trebuchet MS" panose="020B0603020202020204" pitchFamily="34" charset="0"/>
              </a:rPr>
              <a:t>Aucune information concernant le tableau n’est accessible</a:t>
            </a:r>
            <a:r>
              <a:rPr kumimoji="1" lang="en-GB" altLang="fr-FR" sz="2400" dirty="0">
                <a:solidFill>
                  <a:srgbClr val="37516D"/>
                </a:solidFill>
                <a:latin typeface="Trebuchet MS" panose="020B0603020202020204" pitchFamily="34" charset="0"/>
              </a:rPr>
              <a:t>)</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FF1FA9D4-4473-4822-86BF-59DCA672429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BD207024-2DAE-40C4-ADB6-DF9E22B4465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4814A32F-F659-4434-AB46-AA8D504299B3}"/>
              </a:ext>
            </a:extLst>
          </p:cNvPr>
          <p:cNvPicPr>
            <a:picLocks noChangeAspect="1"/>
          </p:cNvPicPr>
          <p:nvPr/>
        </p:nvPicPr>
        <p:blipFill>
          <a:blip r:embed="rId7"/>
          <a:stretch>
            <a:fillRect/>
          </a:stretch>
        </p:blipFill>
        <p:spPr>
          <a:xfrm>
            <a:off x="827584" y="2400972"/>
            <a:ext cx="7003161" cy="1678496"/>
          </a:xfrm>
          <a:prstGeom prst="rect">
            <a:avLst/>
          </a:prstGeom>
        </p:spPr>
      </p:pic>
      <p:pic>
        <p:nvPicPr>
          <p:cNvPr id="12" name="Image 11">
            <a:extLst>
              <a:ext uri="{FF2B5EF4-FFF2-40B4-BE49-F238E27FC236}">
                <a16:creationId xmlns:a16="http://schemas.microsoft.com/office/drawing/2014/main" id="{A43AAB63-3435-425D-A060-4255716EA70F}"/>
              </a:ext>
            </a:extLst>
          </p:cNvPr>
          <p:cNvPicPr>
            <a:picLocks noChangeAspect="1"/>
          </p:cNvPicPr>
          <p:nvPr/>
        </p:nvPicPr>
        <p:blipFill>
          <a:blip r:embed="rId8"/>
          <a:stretch>
            <a:fillRect/>
          </a:stretch>
        </p:blipFill>
        <p:spPr>
          <a:xfrm>
            <a:off x="352748" y="4134116"/>
            <a:ext cx="3293269" cy="1985963"/>
          </a:xfrm>
          <a:prstGeom prst="rect">
            <a:avLst/>
          </a:prstGeom>
        </p:spPr>
      </p:pic>
      <p:pic>
        <p:nvPicPr>
          <p:cNvPr id="13" name="non_acce">
            <a:hlinkClick r:id="" action="ppaction://media"/>
            <a:extLst>
              <a:ext uri="{FF2B5EF4-FFF2-40B4-BE49-F238E27FC236}">
                <a16:creationId xmlns:a16="http://schemas.microsoft.com/office/drawing/2014/main" id="{15016E44-BDD8-45AF-9080-17599A39CF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72200" y="4498027"/>
            <a:ext cx="487363" cy="487363"/>
          </a:xfrm>
          <a:prstGeom prst="rect">
            <a:avLst/>
          </a:prstGeom>
        </p:spPr>
      </p:pic>
      <p:sp>
        <p:nvSpPr>
          <p:cNvPr id="10" name="Text Box 3">
            <a:extLst>
              <a:ext uri="{FF2B5EF4-FFF2-40B4-BE49-F238E27FC236}">
                <a16:creationId xmlns:a16="http://schemas.microsoft.com/office/drawing/2014/main" id="{71561E24-9BC9-4B78-8F8A-65CE51E8412D}"/>
              </a:ext>
            </a:extLst>
          </p:cNvPr>
          <p:cNvSpPr txBox="1">
            <a:spLocks noChangeArrowheads="1"/>
          </p:cNvSpPr>
          <p:nvPr/>
        </p:nvSpPr>
        <p:spPr bwMode="auto">
          <a:xfrm>
            <a:off x="720502" y="381645"/>
            <a:ext cx="1943546" cy="269874"/>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Tableaux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A5666A3-CA6C-4781-A1AA-46E9ACB037FB}"/>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9811" name="Text Box 5">
            <a:extLst>
              <a:ext uri="{FF2B5EF4-FFF2-40B4-BE49-F238E27FC236}">
                <a16:creationId xmlns:a16="http://schemas.microsoft.com/office/drawing/2014/main" id="{914AD284-5C92-4D05-8826-306573411307}"/>
              </a:ext>
            </a:extLst>
          </p:cNvPr>
          <p:cNvSpPr txBox="1">
            <a:spLocks noChangeArrowheads="1"/>
          </p:cNvSpPr>
          <p:nvPr/>
        </p:nvSpPr>
        <p:spPr bwMode="auto">
          <a:xfrm>
            <a:off x="1692275" y="1268760"/>
            <a:ext cx="6138470" cy="107756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Tableaux non </a:t>
            </a:r>
            <a:r>
              <a:rPr kumimoji="1" lang="fr-FR" altLang="fr-FR" sz="2400" dirty="0">
                <a:solidFill>
                  <a:srgbClr val="37516D"/>
                </a:solidFill>
                <a:latin typeface="Trebuchet MS" panose="020B0603020202020204" pitchFamily="34" charset="0"/>
              </a:rPr>
              <a:t>structuré</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FF1FA9D4-4473-4822-86BF-59DCA672429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BD207024-2DAE-40C4-ADB6-DF9E22B4465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CBB0CA9-C4CC-4B1A-BF17-A49F9901C298}"/>
              </a:ext>
            </a:extLst>
          </p:cNvPr>
          <p:cNvPicPr>
            <a:picLocks noChangeAspect="1"/>
          </p:cNvPicPr>
          <p:nvPr/>
        </p:nvPicPr>
        <p:blipFill>
          <a:blip r:embed="rId7"/>
          <a:stretch>
            <a:fillRect/>
          </a:stretch>
        </p:blipFill>
        <p:spPr>
          <a:xfrm>
            <a:off x="285750" y="2520103"/>
            <a:ext cx="8572500" cy="1076325"/>
          </a:xfrm>
          <a:prstGeom prst="rect">
            <a:avLst/>
          </a:prstGeom>
        </p:spPr>
      </p:pic>
      <p:pic>
        <p:nvPicPr>
          <p:cNvPr id="3" name="Image 2">
            <a:extLst>
              <a:ext uri="{FF2B5EF4-FFF2-40B4-BE49-F238E27FC236}">
                <a16:creationId xmlns:a16="http://schemas.microsoft.com/office/drawing/2014/main" id="{58866133-53B2-4F91-A1A1-0B3211AD530C}"/>
              </a:ext>
            </a:extLst>
          </p:cNvPr>
          <p:cNvPicPr>
            <a:picLocks noChangeAspect="1"/>
          </p:cNvPicPr>
          <p:nvPr/>
        </p:nvPicPr>
        <p:blipFill>
          <a:blip r:embed="rId8"/>
          <a:stretch>
            <a:fillRect/>
          </a:stretch>
        </p:blipFill>
        <p:spPr>
          <a:xfrm>
            <a:off x="0" y="3740453"/>
            <a:ext cx="9144000" cy="1848787"/>
          </a:xfrm>
          <a:prstGeom prst="rect">
            <a:avLst/>
          </a:prstGeom>
        </p:spPr>
      </p:pic>
      <p:pic>
        <p:nvPicPr>
          <p:cNvPr id="4" name="lineaire_bad">
            <a:hlinkClick r:id="" action="ppaction://media"/>
            <a:extLst>
              <a:ext uri="{FF2B5EF4-FFF2-40B4-BE49-F238E27FC236}">
                <a16:creationId xmlns:a16="http://schemas.microsoft.com/office/drawing/2014/main" id="{893EB002-09F7-4097-A840-F2343BA1B5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5576" y="5727800"/>
            <a:ext cx="487363" cy="487363"/>
          </a:xfrm>
          <a:prstGeom prst="rect">
            <a:avLst/>
          </a:prstGeom>
        </p:spPr>
      </p:pic>
      <p:sp>
        <p:nvSpPr>
          <p:cNvPr id="10" name="Text Box 3">
            <a:extLst>
              <a:ext uri="{FF2B5EF4-FFF2-40B4-BE49-F238E27FC236}">
                <a16:creationId xmlns:a16="http://schemas.microsoft.com/office/drawing/2014/main" id="{2844FB75-A546-40C7-90EB-B3412519EA89}"/>
              </a:ext>
            </a:extLst>
          </p:cNvPr>
          <p:cNvSpPr txBox="1">
            <a:spLocks noChangeArrowheads="1"/>
          </p:cNvSpPr>
          <p:nvPr/>
        </p:nvSpPr>
        <p:spPr bwMode="auto">
          <a:xfrm>
            <a:off x="755576" y="313933"/>
            <a:ext cx="1943546" cy="269874"/>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Tableaux</a:t>
            </a:r>
          </a:p>
        </p:txBody>
      </p:sp>
    </p:spTree>
    <p:extLst>
      <p:ext uri="{BB962C8B-B14F-4D97-AF65-F5344CB8AC3E}">
        <p14:creationId xmlns:p14="http://schemas.microsoft.com/office/powerpoint/2010/main" val="368021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A5666A3-CA6C-4781-A1AA-46E9ACB037FB}"/>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9811" name="Text Box 5">
            <a:extLst>
              <a:ext uri="{FF2B5EF4-FFF2-40B4-BE49-F238E27FC236}">
                <a16:creationId xmlns:a16="http://schemas.microsoft.com/office/drawing/2014/main" id="{914AD284-5C92-4D05-8826-306573411307}"/>
              </a:ext>
            </a:extLst>
          </p:cNvPr>
          <p:cNvSpPr txBox="1">
            <a:spLocks noChangeArrowheads="1"/>
          </p:cNvSpPr>
          <p:nvPr/>
        </p:nvSpPr>
        <p:spPr bwMode="auto">
          <a:xfrm>
            <a:off x="1692275" y="1268760"/>
            <a:ext cx="6138470" cy="107756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Tableaux </a:t>
            </a:r>
            <a:r>
              <a:rPr kumimoji="1" lang="fr-FR" altLang="fr-FR" sz="2400" dirty="0">
                <a:solidFill>
                  <a:srgbClr val="37516D"/>
                </a:solidFill>
                <a:latin typeface="Trebuchet MS" panose="020B0603020202020204" pitchFamily="34" charset="0"/>
              </a:rPr>
              <a:t>structuré accessible</a:t>
            </a:r>
            <a:endParaRPr kumimoji="1" lang="fr-FR" altLang="fr-FR" sz="2400" dirty="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FF1FA9D4-4473-4822-86BF-59DCA672429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BD207024-2DAE-40C4-ADB6-DF9E22B4465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F4E5D01C-E9AC-4FFF-B1D8-36ED8F9B2E44}"/>
              </a:ext>
            </a:extLst>
          </p:cNvPr>
          <p:cNvPicPr>
            <a:picLocks noChangeAspect="1"/>
          </p:cNvPicPr>
          <p:nvPr/>
        </p:nvPicPr>
        <p:blipFill>
          <a:blip r:embed="rId7"/>
          <a:stretch>
            <a:fillRect/>
          </a:stretch>
        </p:blipFill>
        <p:spPr>
          <a:xfrm>
            <a:off x="371475" y="2719387"/>
            <a:ext cx="8401050" cy="1419225"/>
          </a:xfrm>
          <a:prstGeom prst="rect">
            <a:avLst/>
          </a:prstGeom>
        </p:spPr>
      </p:pic>
      <p:pic>
        <p:nvPicPr>
          <p:cNvPr id="3" name="Image 2">
            <a:extLst>
              <a:ext uri="{FF2B5EF4-FFF2-40B4-BE49-F238E27FC236}">
                <a16:creationId xmlns:a16="http://schemas.microsoft.com/office/drawing/2014/main" id="{FE6C138E-5BFF-4DE5-802E-280E976233B7}"/>
              </a:ext>
            </a:extLst>
          </p:cNvPr>
          <p:cNvPicPr>
            <a:picLocks noChangeAspect="1"/>
          </p:cNvPicPr>
          <p:nvPr/>
        </p:nvPicPr>
        <p:blipFill>
          <a:blip r:embed="rId8"/>
          <a:stretch>
            <a:fillRect/>
          </a:stretch>
        </p:blipFill>
        <p:spPr>
          <a:xfrm>
            <a:off x="205259" y="4181385"/>
            <a:ext cx="5456682" cy="1709928"/>
          </a:xfrm>
          <a:prstGeom prst="rect">
            <a:avLst/>
          </a:prstGeom>
        </p:spPr>
      </p:pic>
      <p:pic>
        <p:nvPicPr>
          <p:cNvPr id="4" name="lineaire_bon">
            <a:hlinkClick r:id="" action="ppaction://media"/>
            <a:extLst>
              <a:ext uri="{FF2B5EF4-FFF2-40B4-BE49-F238E27FC236}">
                <a16:creationId xmlns:a16="http://schemas.microsoft.com/office/drawing/2014/main" id="{3FA65D34-CB44-476A-96E7-3272F4F1FE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04248" y="4316231"/>
            <a:ext cx="487363" cy="487363"/>
          </a:xfrm>
          <a:prstGeom prst="rect">
            <a:avLst/>
          </a:prstGeom>
        </p:spPr>
      </p:pic>
      <p:sp>
        <p:nvSpPr>
          <p:cNvPr id="10" name="Text Box 3">
            <a:extLst>
              <a:ext uri="{FF2B5EF4-FFF2-40B4-BE49-F238E27FC236}">
                <a16:creationId xmlns:a16="http://schemas.microsoft.com/office/drawing/2014/main" id="{68DB2B81-7F3A-405D-B9B2-BC2783756D4B}"/>
              </a:ext>
            </a:extLst>
          </p:cNvPr>
          <p:cNvSpPr txBox="1">
            <a:spLocks noChangeArrowheads="1"/>
          </p:cNvSpPr>
          <p:nvPr/>
        </p:nvSpPr>
        <p:spPr bwMode="auto">
          <a:xfrm>
            <a:off x="720502" y="330163"/>
            <a:ext cx="1943546" cy="269874"/>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a:solidFill>
                  <a:srgbClr val="37516D"/>
                </a:solidFill>
                <a:latin typeface="+mn-lt"/>
                <a:ea typeface="Arial Unicode MS" pitchFamily="34" charset="-128"/>
              </a:rPr>
              <a:t>Tableaux</a:t>
            </a:r>
          </a:p>
        </p:txBody>
      </p:sp>
    </p:spTree>
    <p:extLst>
      <p:ext uri="{BB962C8B-B14F-4D97-AF65-F5344CB8AC3E}">
        <p14:creationId xmlns:p14="http://schemas.microsoft.com/office/powerpoint/2010/main" val="423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Les </a:t>
            </a:r>
            <a:r>
              <a:rPr kumimoji="1" lang="fr-FR" altLang="fr-FR" sz="2400" dirty="0">
                <a:solidFill>
                  <a:srgbClr val="37516D"/>
                </a:solidFill>
                <a:latin typeface="Trebuchet MS" panose="020B0603020202020204" pitchFamily="34" charset="0"/>
              </a:rPr>
              <a:t>principes essentiels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518641" y="3033353"/>
            <a:ext cx="8420100" cy="252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buFont typeface="Arial" panose="020B0604020202020204" pitchFamily="34" charset="0"/>
              <a:buChar char="•"/>
            </a:pPr>
            <a:r>
              <a:rPr lang="fr-FR" dirty="0"/>
              <a:t>Ne pas utiliser le mot « Lien » dans vos liens</a:t>
            </a:r>
          </a:p>
          <a:p>
            <a:pPr>
              <a:buFont typeface="Arial" panose="020B0604020202020204" pitchFamily="34" charset="0"/>
              <a:buChar char="•"/>
            </a:pPr>
            <a:r>
              <a:rPr lang="fr-FR" dirty="0"/>
              <a:t>Ne pas mettre les liens en majuscules</a:t>
            </a:r>
          </a:p>
          <a:p>
            <a:pPr>
              <a:buFont typeface="Arial" panose="020B0604020202020204" pitchFamily="34" charset="0"/>
              <a:buChar char="•"/>
            </a:pPr>
            <a:r>
              <a:rPr lang="fr-FR" dirty="0"/>
              <a:t>Éviter les caractères ASCII</a:t>
            </a:r>
          </a:p>
          <a:p>
            <a:pPr>
              <a:buFont typeface="Arial" panose="020B0604020202020204" pitchFamily="34" charset="0"/>
              <a:buChar char="•"/>
            </a:pPr>
            <a:r>
              <a:rPr lang="fr-FR" dirty="0"/>
              <a:t>Éviter de mettre l’URL comme texte de lien</a:t>
            </a:r>
          </a:p>
          <a:p>
            <a:pPr>
              <a:buFont typeface="Arial" panose="020B0604020202020204" pitchFamily="34" charset="0"/>
              <a:buChar char="•"/>
            </a:pPr>
            <a:r>
              <a:rPr lang="fr-FR" dirty="0"/>
              <a:t>Faire des liens concis</a:t>
            </a:r>
          </a:p>
          <a:p>
            <a:pPr>
              <a:buFont typeface="Arial" panose="020B0604020202020204" pitchFamily="34" charset="0"/>
              <a:buChar char="•"/>
            </a:pPr>
            <a:r>
              <a:rPr lang="fr-FR" dirty="0"/>
              <a:t>Restreindre le nombre de liens sur une page</a:t>
            </a:r>
          </a:p>
          <a:p>
            <a:pPr>
              <a:buFont typeface="Arial" panose="020B0604020202020204" pitchFamily="34" charset="0"/>
              <a:buChar char="•"/>
            </a:pPr>
            <a:r>
              <a:rPr lang="fr-FR" dirty="0"/>
              <a:t>Ne pas faire un lien direct vers un téléchargement</a:t>
            </a:r>
          </a:p>
          <a:p>
            <a:pPr>
              <a:buFont typeface="Arial" panose="020B0604020202020204" pitchFamily="34" charset="0"/>
              <a:buChar char="•"/>
            </a:pPr>
            <a:r>
              <a:rPr lang="fr-FR" dirty="0"/>
              <a:t>Toujours prévenir l’utilisateur lors de l’ouverture dans une nouvelle fenêtre</a:t>
            </a: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Rappel du champ d’application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latin typeface="+mj-lt"/>
              </a:rPr>
              <a:t>Ne sont pas concernés les services de communication au public en ligne :</a:t>
            </a:r>
          </a:p>
          <a:p>
            <a:pPr algn="l"/>
            <a:endParaRPr lang="fr-FR" sz="1800" dirty="0">
              <a:solidFill>
                <a:schemeClr val="tx1"/>
              </a:solidFill>
              <a:latin typeface="+mj-lt"/>
            </a:endParaRPr>
          </a:p>
          <a:p>
            <a:pPr algn="l"/>
            <a:r>
              <a:rPr lang="fr-FR" sz="1800" dirty="0">
                <a:solidFill>
                  <a:schemeClr val="tx1"/>
                </a:solidFill>
                <a:latin typeface="+mj-lt"/>
              </a:rPr>
              <a:t>Des fournisseurs de services de médias audiovisuels ;</a:t>
            </a:r>
          </a:p>
          <a:p>
            <a:pPr algn="l"/>
            <a:r>
              <a:rPr lang="fr-FR" sz="1800" dirty="0">
                <a:solidFill>
                  <a:schemeClr val="tx1"/>
                </a:solidFill>
                <a:latin typeface="+mj-lt"/>
              </a:rPr>
              <a:t>Les sites internet, intranet, extranet ; les progiciels, dès lors qu’ils constituent des applications utilisées au travers d’un navigateur web ou d’une application mobile ;</a:t>
            </a:r>
          </a:p>
          <a:p>
            <a:pPr algn="l"/>
            <a:r>
              <a:rPr lang="fr-FR" sz="1800" dirty="0">
                <a:solidFill>
                  <a:schemeClr val="tx1"/>
                </a:solidFill>
                <a:latin typeface="+mj-lt"/>
              </a:rPr>
              <a:t>Les applications mobiles qui sont définies comme tout logiciel d’application conçu et développé en vue d’être utilisé sur des appareils mobiles, tels que des téléphones intelligents (smartphones) et des tablettes, hors système d’exploitation ou matériel ;</a:t>
            </a:r>
          </a:p>
          <a:p>
            <a:pPr algn="l"/>
            <a:r>
              <a:rPr lang="fr-FR" sz="1800" dirty="0">
                <a:solidFill>
                  <a:schemeClr val="tx1"/>
                </a:solidFill>
                <a:latin typeface="+mj-lt"/>
              </a:rPr>
              <a:t>Le mobilier urbain numérique, pour leur partie applicative ou interactive, hors système d’exploitation ou matériel.</a:t>
            </a: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59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Les </a:t>
            </a:r>
            <a:r>
              <a:rPr kumimoji="1" lang="fr-FR" altLang="fr-FR" sz="2400" dirty="0">
                <a:solidFill>
                  <a:srgbClr val="37516D"/>
                </a:solidFill>
                <a:latin typeface="Trebuchet MS" panose="020B0603020202020204" pitchFamily="34" charset="0"/>
              </a:rPr>
              <a:t>principes essentiels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p>
          <a:p>
            <a:pPr>
              <a:buFont typeface="Arial" panose="020B0604020202020204" pitchFamily="34" charset="0"/>
              <a:buChar char="•"/>
            </a:pPr>
            <a:r>
              <a:rPr lang="fr-FR" dirty="0"/>
              <a:t>Faites attention aux liens de pagination et de navigation dans un alphabet</a:t>
            </a:r>
          </a:p>
          <a:p>
            <a:pPr>
              <a:buFont typeface="Arial" panose="020B0604020202020204" pitchFamily="34" charset="0"/>
              <a:buChar char="•"/>
            </a:pPr>
            <a:r>
              <a:rPr lang="fr-FR" dirty="0"/>
              <a:t>Faites attention quand vous utilisez des ancres dans une page</a:t>
            </a:r>
          </a:p>
          <a:p>
            <a:pPr>
              <a:buFont typeface="Arial" panose="020B0604020202020204" pitchFamily="34" charset="0"/>
              <a:buChar char="•"/>
            </a:pPr>
            <a:r>
              <a:rPr lang="fr-FR" dirty="0"/>
              <a:t>Le cas du soulignement des liens</a:t>
            </a:r>
          </a:p>
          <a:p>
            <a:pPr>
              <a:buFont typeface="Arial" panose="020B0604020202020204" pitchFamily="34" charset="0"/>
              <a:buChar char="•"/>
            </a:pPr>
            <a:r>
              <a:rPr lang="fr-FR" dirty="0"/>
              <a:t>Concevez vos interfaces en gardant à l’esprit les utilisateurs naviguant uniquement au clavier</a:t>
            </a:r>
          </a:p>
          <a:p>
            <a:pPr>
              <a:buFont typeface="Arial" panose="020B0604020202020204" pitchFamily="34" charset="0"/>
              <a:buChar char="•"/>
            </a:pPr>
            <a:r>
              <a:rPr lang="fr-FR" dirty="0"/>
              <a:t>Faites attention quand vous utilisez des images en tant que liens</a:t>
            </a:r>
          </a:p>
          <a:p>
            <a:pPr>
              <a:buFont typeface="Arial" panose="020B0604020202020204" pitchFamily="34" charset="0"/>
              <a:buChar char="•"/>
            </a:pPr>
            <a:r>
              <a:rPr lang="fr-FR" dirty="0"/>
              <a:t>Éliminez les liens vides et les liens morts</a:t>
            </a:r>
          </a:p>
          <a:p>
            <a:pPr>
              <a:buFont typeface="Arial" panose="020B0604020202020204" pitchFamily="34" charset="0"/>
              <a:buChar char="•"/>
            </a:pPr>
            <a:r>
              <a:rPr lang="fr-FR" dirty="0"/>
              <a:t>Faites des liens pertinents</a:t>
            </a:r>
          </a:p>
          <a:p>
            <a:pPr>
              <a:buFont typeface="Arial" panose="020B0604020202020204" pitchFamily="34" charset="0"/>
              <a:buChar char="•"/>
            </a:pPr>
            <a:r>
              <a:rPr lang="fr-FR" dirty="0"/>
              <a:t>Testez le contraste de vos couleurs</a:t>
            </a: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Tree>
    <p:extLst>
      <p:ext uri="{BB962C8B-B14F-4D97-AF65-F5344CB8AC3E}">
        <p14:creationId xmlns:p14="http://schemas.microsoft.com/office/powerpoint/2010/main" val="1022905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Texte, image, ou composite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latin typeface="+mn-lt"/>
              </a:rPr>
              <a:t>Un hyperlien est un système de renvoi permettant de passer d'un document à un autre ou d'une partie à une autre du document.</a:t>
            </a:r>
            <a:endParaRPr kumimoji="1" lang="en-GB" altLang="fr-FR" dirty="0">
              <a:solidFill>
                <a:srgbClr val="000000"/>
              </a:solidFill>
              <a:latin typeface="+mn-lt"/>
            </a:endParaRP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pic>
        <p:nvPicPr>
          <p:cNvPr id="3" name="Image 2">
            <a:extLst>
              <a:ext uri="{FF2B5EF4-FFF2-40B4-BE49-F238E27FC236}">
                <a16:creationId xmlns:a16="http://schemas.microsoft.com/office/drawing/2014/main" id="{B06A67DB-6919-4747-9C3A-A4DC97DE2C35}"/>
              </a:ext>
            </a:extLst>
          </p:cNvPr>
          <p:cNvPicPr>
            <a:picLocks noChangeAspect="1"/>
          </p:cNvPicPr>
          <p:nvPr/>
        </p:nvPicPr>
        <p:blipFill>
          <a:blip r:embed="rId5"/>
          <a:stretch>
            <a:fillRect/>
          </a:stretch>
        </p:blipFill>
        <p:spPr>
          <a:xfrm>
            <a:off x="145332" y="3331242"/>
            <a:ext cx="4964906" cy="3243263"/>
          </a:xfrm>
          <a:prstGeom prst="rect">
            <a:avLst/>
          </a:prstGeom>
        </p:spPr>
      </p:pic>
    </p:spTree>
    <p:extLst>
      <p:ext uri="{BB962C8B-B14F-4D97-AF65-F5344CB8AC3E}">
        <p14:creationId xmlns:p14="http://schemas.microsoft.com/office/powerpoint/2010/main" val="4280094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Formatage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latin typeface="+mn-lt"/>
              </a:rPr>
              <a:t>Les liens doivent se distinguer clairement du reste du contenu.</a:t>
            </a:r>
            <a:endParaRPr kumimoji="1" lang="en-GB" altLang="fr-FR" dirty="0">
              <a:solidFill>
                <a:srgbClr val="000000"/>
              </a:solidFill>
              <a:latin typeface="+mn-lt"/>
            </a:endParaRP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pic>
        <p:nvPicPr>
          <p:cNvPr id="4" name="Image 3">
            <a:extLst>
              <a:ext uri="{FF2B5EF4-FFF2-40B4-BE49-F238E27FC236}">
                <a16:creationId xmlns:a16="http://schemas.microsoft.com/office/drawing/2014/main" id="{F5F23456-5704-41C7-A234-943A70AFADD3}"/>
              </a:ext>
            </a:extLst>
          </p:cNvPr>
          <p:cNvPicPr>
            <a:picLocks noChangeAspect="1"/>
          </p:cNvPicPr>
          <p:nvPr/>
        </p:nvPicPr>
        <p:blipFill>
          <a:blip r:embed="rId5"/>
          <a:stretch>
            <a:fillRect/>
          </a:stretch>
        </p:blipFill>
        <p:spPr>
          <a:xfrm>
            <a:off x="4004890" y="3132535"/>
            <a:ext cx="4536281" cy="1878806"/>
          </a:xfrm>
          <a:prstGeom prst="rect">
            <a:avLst/>
          </a:prstGeom>
        </p:spPr>
      </p:pic>
      <p:sp>
        <p:nvSpPr>
          <p:cNvPr id="5" name="Rectangle 4">
            <a:extLst>
              <a:ext uri="{FF2B5EF4-FFF2-40B4-BE49-F238E27FC236}">
                <a16:creationId xmlns:a16="http://schemas.microsoft.com/office/drawing/2014/main" id="{83561B99-E487-4BC9-A1BC-1DB7EE36DCD7}"/>
              </a:ext>
            </a:extLst>
          </p:cNvPr>
          <p:cNvSpPr/>
          <p:nvPr/>
        </p:nvSpPr>
        <p:spPr>
          <a:xfrm>
            <a:off x="291402" y="3612289"/>
            <a:ext cx="4572000" cy="3139321"/>
          </a:xfrm>
          <a:prstGeom prst="rect">
            <a:avLst/>
          </a:prstGeom>
        </p:spPr>
        <p:txBody>
          <a:bodyPr>
            <a:spAutoFit/>
          </a:bodyPr>
          <a:lstStyle/>
          <a:p>
            <a:r>
              <a:rPr lang="fr-FR" b="1" dirty="0"/>
              <a:t>Afin de lever les difficultés</a:t>
            </a:r>
          </a:p>
          <a:p>
            <a:r>
              <a:rPr lang="fr-FR" b="1" dirty="0"/>
              <a:t>relatives à la perception </a:t>
            </a:r>
          </a:p>
          <a:p>
            <a:r>
              <a:rPr lang="fr-FR" b="1" dirty="0"/>
              <a:t>des couleurs, le soulignement </a:t>
            </a:r>
          </a:p>
          <a:p>
            <a:r>
              <a:rPr lang="fr-FR" b="1" dirty="0"/>
              <a:t>et/ou l'ajout </a:t>
            </a:r>
          </a:p>
          <a:p>
            <a:r>
              <a:rPr lang="fr-FR" b="1" dirty="0"/>
              <a:t>d'un pictogramme </a:t>
            </a:r>
          </a:p>
          <a:p>
            <a:r>
              <a:rPr lang="fr-FR" b="1" dirty="0"/>
              <a:t>est nécessaire.</a:t>
            </a:r>
            <a:endParaRPr lang="fr-FR" dirty="0"/>
          </a:p>
          <a:p>
            <a:r>
              <a:rPr lang="fr-FR" dirty="0"/>
              <a:t>Le soulignement reste plus visible que l'ajout d'un pictogramme. Un pictogramme ne permettant pas de savoir quelle est la portion du texte qui fait office de lien, il peut donc y avoir confusion sur l</a:t>
            </a:r>
            <a:r>
              <a:rPr lang="fr-FR" dirty="0">
                <a:hlinkClick r:id="rId6" tooltip="Intitulé de lien..."/>
              </a:rPr>
              <a:t>’</a:t>
            </a:r>
            <a:r>
              <a:rPr lang="fr-FR" dirty="0"/>
              <a:t>intitulé de lien.</a:t>
            </a:r>
          </a:p>
        </p:txBody>
      </p:sp>
      <p:cxnSp>
        <p:nvCxnSpPr>
          <p:cNvPr id="11" name="Connecteur droit avec flèche 10">
            <a:extLst>
              <a:ext uri="{FF2B5EF4-FFF2-40B4-BE49-F238E27FC236}">
                <a16:creationId xmlns:a16="http://schemas.microsoft.com/office/drawing/2014/main" id="{0393BBF3-B9AB-4387-B334-3E10594950EE}"/>
              </a:ext>
            </a:extLst>
          </p:cNvPr>
          <p:cNvCxnSpPr>
            <a:cxnSpLocks/>
          </p:cNvCxnSpPr>
          <p:nvPr/>
        </p:nvCxnSpPr>
        <p:spPr>
          <a:xfrm>
            <a:off x="1043608" y="3068960"/>
            <a:ext cx="3077868" cy="288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2A6A70A3-64FD-4A81-B82B-23ECC5AEF851}"/>
              </a:ext>
            </a:extLst>
          </p:cNvPr>
          <p:cNvCxnSpPr>
            <a:cxnSpLocks/>
          </p:cNvCxnSpPr>
          <p:nvPr/>
        </p:nvCxnSpPr>
        <p:spPr>
          <a:xfrm>
            <a:off x="1043608" y="3052985"/>
            <a:ext cx="3077868" cy="12054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662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Intitulé du lien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Une information textuelle suffisante, dans le contexte de la page consultée, doit être proposée concernant la fonction et la destination des liens.</a:t>
            </a:r>
            <a:endParaRPr kumimoji="1" lang="en-GB" altLang="fr-FR" dirty="0">
              <a:solidFill>
                <a:srgbClr val="000000"/>
              </a:solidFill>
              <a:latin typeface="+mn-lt"/>
            </a:endParaRPr>
          </a:p>
          <a:p>
            <a:pPr marL="36512" indent="0"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291402" y="3612289"/>
            <a:ext cx="2840438" cy="923330"/>
          </a:xfrm>
          <a:prstGeom prst="rect">
            <a:avLst/>
          </a:prstGeom>
        </p:spPr>
        <p:txBody>
          <a:bodyPr wrap="square">
            <a:spAutoFit/>
          </a:bodyPr>
          <a:lstStyle/>
          <a:p>
            <a:r>
              <a:rPr lang="fr-FR" b="1" dirty="0"/>
              <a:t>En l'absence du contexte, </a:t>
            </a:r>
          </a:p>
          <a:p>
            <a:r>
              <a:rPr lang="fr-FR" b="1" dirty="0"/>
              <a:t>l'intitulé du lien </a:t>
            </a:r>
          </a:p>
          <a:p>
            <a:r>
              <a:rPr lang="fr-FR" b="1" dirty="0"/>
              <a:t>n'est pas compréhensible. </a:t>
            </a:r>
            <a:endParaRPr lang="fr-FR" dirty="0"/>
          </a:p>
        </p:txBody>
      </p:sp>
      <p:pic>
        <p:nvPicPr>
          <p:cNvPr id="2" name="Image 1">
            <a:extLst>
              <a:ext uri="{FF2B5EF4-FFF2-40B4-BE49-F238E27FC236}">
                <a16:creationId xmlns:a16="http://schemas.microsoft.com/office/drawing/2014/main" id="{B99AA7B4-6A57-4D19-A0E4-28D60142AED2}"/>
              </a:ext>
            </a:extLst>
          </p:cNvPr>
          <p:cNvPicPr>
            <a:picLocks noChangeAspect="1"/>
          </p:cNvPicPr>
          <p:nvPr/>
        </p:nvPicPr>
        <p:blipFill>
          <a:blip r:embed="rId5"/>
          <a:stretch>
            <a:fillRect/>
          </a:stretch>
        </p:blipFill>
        <p:spPr>
          <a:xfrm>
            <a:off x="4085058" y="3396191"/>
            <a:ext cx="3178969" cy="2278856"/>
          </a:xfrm>
          <a:prstGeom prst="rect">
            <a:avLst/>
          </a:prstGeom>
        </p:spPr>
      </p:pic>
    </p:spTree>
    <p:extLst>
      <p:ext uri="{BB962C8B-B14F-4D97-AF65-F5344CB8AC3E}">
        <p14:creationId xmlns:p14="http://schemas.microsoft.com/office/powerpoint/2010/main" val="1331213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Intitulé du lien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Revue de lien : </a:t>
            </a:r>
          </a:p>
          <a:p>
            <a:pPr marL="322262" indent="-285750" eaLnBrk="1" hangingPunct="1">
              <a:lnSpc>
                <a:spcPct val="96000"/>
              </a:lnSpc>
              <a:spcBef>
                <a:spcPts val="700"/>
              </a:spcBef>
              <a:buFont typeface="Arial" panose="020B0604020202020204" pitchFamily="34" charset="0"/>
              <a:buChar char="•"/>
              <a:defRPr/>
            </a:pPr>
            <a:r>
              <a:rPr lang="fr-FR" dirty="0"/>
              <a:t>Opale est une chaîne éditoriale permettant la production de documents académiques... </a:t>
            </a:r>
            <a:r>
              <a:rPr lang="fr-FR" b="1" dirty="0">
                <a:solidFill>
                  <a:srgbClr val="003399"/>
                </a:solidFill>
              </a:rPr>
              <a:t>Lire la suite.</a:t>
            </a:r>
          </a:p>
          <a:p>
            <a:pPr marL="322262" indent="-285750" eaLnBrk="1" hangingPunct="1">
              <a:lnSpc>
                <a:spcPct val="96000"/>
              </a:lnSpc>
              <a:spcBef>
                <a:spcPts val="700"/>
              </a:spcBef>
              <a:buFont typeface="Arial" panose="020B0604020202020204" pitchFamily="34" charset="0"/>
              <a:buChar char="•"/>
              <a:defRPr/>
            </a:pPr>
            <a:r>
              <a:rPr lang="fr-FR" dirty="0">
                <a:latin typeface="+mn-lt"/>
              </a:rPr>
              <a:t>OptimOffice permet la création de contenus de façon simple et efficace...</a:t>
            </a:r>
            <a:r>
              <a:rPr lang="fr-FR" b="1" dirty="0">
                <a:solidFill>
                  <a:srgbClr val="003399"/>
                </a:solidFill>
              </a:rPr>
              <a:t> Lire la suite.</a:t>
            </a:r>
          </a:p>
          <a:p>
            <a:pPr marL="322262" indent="-285750" eaLnBrk="1" hangingPunct="1">
              <a:lnSpc>
                <a:spcPct val="96000"/>
              </a:lnSpc>
              <a:spcBef>
                <a:spcPts val="700"/>
              </a:spcBef>
              <a:buFont typeface="Arial" panose="020B0604020202020204" pitchFamily="34" charset="0"/>
              <a:buChar char="•"/>
              <a:defRPr/>
            </a:pPr>
            <a:r>
              <a:rPr lang="fr-FR" dirty="0"/>
              <a:t>Dokiel est une chaîne éditoriale libre Scenari, dédiée à la documentation et formation logicielles…</a:t>
            </a:r>
            <a:r>
              <a:rPr lang="fr-FR" b="1" dirty="0">
                <a:solidFill>
                  <a:srgbClr val="003399"/>
                </a:solidFill>
              </a:rPr>
              <a:t> Lire la suite.</a:t>
            </a:r>
            <a:endParaRPr kumimoji="1" lang="en-GB" altLang="fr-FR" dirty="0">
              <a:solidFill>
                <a:srgbClr val="000000"/>
              </a:solidFill>
              <a:latin typeface="+mn-lt"/>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539552" y="5691439"/>
            <a:ext cx="2840438" cy="923330"/>
          </a:xfrm>
          <a:prstGeom prst="rect">
            <a:avLst/>
          </a:prstGeom>
        </p:spPr>
        <p:txBody>
          <a:bodyPr wrap="square">
            <a:spAutoFit/>
          </a:bodyPr>
          <a:lstStyle/>
          <a:p>
            <a:r>
              <a:rPr lang="fr-FR" b="1" dirty="0"/>
              <a:t>Il est impossible de distinguer la fonction et la destination de ces liens. </a:t>
            </a:r>
            <a:endParaRPr lang="fr-FR" dirty="0"/>
          </a:p>
        </p:txBody>
      </p:sp>
      <p:pic>
        <p:nvPicPr>
          <p:cNvPr id="4" name="RevueLiens">
            <a:hlinkClick r:id="" action="ppaction://media"/>
            <a:extLst>
              <a:ext uri="{FF2B5EF4-FFF2-40B4-BE49-F238E27FC236}">
                <a16:creationId xmlns:a16="http://schemas.microsoft.com/office/drawing/2014/main" id="{096FE0D1-2C6E-4E72-8DC6-5546CF2EE8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51653" y="4509120"/>
            <a:ext cx="487363" cy="487363"/>
          </a:xfrm>
          <a:prstGeom prst="rect">
            <a:avLst/>
          </a:prstGeom>
        </p:spPr>
      </p:pic>
    </p:spTree>
    <p:extLst>
      <p:ext uri="{BB962C8B-B14F-4D97-AF65-F5344CB8AC3E}">
        <p14:creationId xmlns:p14="http://schemas.microsoft.com/office/powerpoint/2010/main" val="39895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Intitulé du lien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Adresse web complexe : </a:t>
            </a:r>
          </a:p>
          <a:p>
            <a:pPr algn="just" eaLnBrk="1" hangingPunct="1">
              <a:lnSpc>
                <a:spcPct val="96000"/>
              </a:lnSpc>
              <a:spcBef>
                <a:spcPts val="700"/>
              </a:spcBef>
              <a:defRPr/>
            </a:pPr>
            <a:r>
              <a:rPr kumimoji="1" lang="en-GB" altLang="fr-FR" dirty="0">
                <a:solidFill>
                  <a:srgbClr val="000000"/>
                </a:solidFill>
                <a:latin typeface="+mn-lt"/>
                <a:hlinkClick r:id="rId5"/>
              </a:rPr>
              <a:t>http://scenari-platform.org/projects/opale/fr/pres/co/index.html</a:t>
            </a:r>
            <a:endParaRPr kumimoji="1" lang="en-GB" altLang="fr-FR" dirty="0">
              <a:solidFill>
                <a:srgbClr val="000000"/>
              </a:solidFill>
              <a:latin typeface="+mn-lt"/>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67544" y="3683021"/>
            <a:ext cx="4608512" cy="1477328"/>
          </a:xfrm>
          <a:prstGeom prst="rect">
            <a:avLst/>
          </a:prstGeom>
        </p:spPr>
        <p:txBody>
          <a:bodyPr wrap="square">
            <a:spAutoFit/>
          </a:bodyPr>
          <a:lstStyle/>
          <a:p>
            <a:r>
              <a:rPr lang="fr-FR" dirty="0"/>
              <a:t>La synthèse vocale énonce l'adresse complète avec tous ces caractères spéciaux.</a:t>
            </a:r>
          </a:p>
          <a:p>
            <a:r>
              <a:rPr lang="fr-FR" b="1" dirty="0"/>
              <a:t>Si ce type d'intitulé est peu compréhensible en soi il devient, via la synthèse vocale, extrêmement complexe à décrypter.</a:t>
            </a:r>
            <a:endParaRPr lang="fr-FR" dirty="0"/>
          </a:p>
        </p:txBody>
      </p:sp>
      <p:pic>
        <p:nvPicPr>
          <p:cNvPr id="3" name="AdresseComplexe">
            <a:hlinkClick r:id="" action="ppaction://media"/>
            <a:extLst>
              <a:ext uri="{FF2B5EF4-FFF2-40B4-BE49-F238E27FC236}">
                <a16:creationId xmlns:a16="http://schemas.microsoft.com/office/drawing/2014/main" id="{DBF8214D-01BC-4C88-A2ED-649752CFE5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39851" y="4178003"/>
            <a:ext cx="487363" cy="487363"/>
          </a:xfrm>
          <a:prstGeom prst="rect">
            <a:avLst/>
          </a:prstGeom>
        </p:spPr>
      </p:pic>
    </p:spTree>
    <p:extLst>
      <p:ext uri="{BB962C8B-B14F-4D97-AF65-F5344CB8AC3E}">
        <p14:creationId xmlns:p14="http://schemas.microsoft.com/office/powerpoint/2010/main" val="286329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Intitulé du lien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Intitulé pertinent : </a:t>
            </a:r>
          </a:p>
          <a:p>
            <a:pPr algn="just" eaLnBrk="1" hangingPunct="1">
              <a:lnSpc>
                <a:spcPct val="96000"/>
              </a:lnSpc>
              <a:spcBef>
                <a:spcPts val="700"/>
              </a:spcBef>
              <a:defRPr/>
            </a:pPr>
            <a:r>
              <a:rPr kumimoji="1" lang="fr-FR" altLang="fr-FR" dirty="0">
                <a:solidFill>
                  <a:srgbClr val="000000"/>
                </a:solidFill>
                <a:latin typeface="+mn-lt"/>
              </a:rPr>
              <a:t>Présentation de la chaine éditoriale OptimOffice.</a:t>
            </a: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67544" y="3683021"/>
            <a:ext cx="4608512" cy="1477328"/>
          </a:xfrm>
          <a:prstGeom prst="rect">
            <a:avLst/>
          </a:prstGeom>
        </p:spPr>
        <p:txBody>
          <a:bodyPr wrap="square">
            <a:spAutoFit/>
          </a:bodyPr>
          <a:lstStyle/>
          <a:p>
            <a:r>
              <a:rPr lang="fr-FR" dirty="0"/>
              <a:t>La synthèse vocale énonce « Présentation de la chaine éditoriale OptimOffice ».</a:t>
            </a:r>
          </a:p>
          <a:p>
            <a:r>
              <a:rPr lang="fr-FR" b="1" dirty="0"/>
              <a:t>Un tel intitulé est compréhensible indépendamment du contexte de la page consultée.</a:t>
            </a:r>
            <a:endParaRPr lang="fr-FR" dirty="0"/>
          </a:p>
        </p:txBody>
      </p:sp>
      <p:pic>
        <p:nvPicPr>
          <p:cNvPr id="4" name="IntitPert">
            <a:hlinkClick r:id="" action="ppaction://media"/>
            <a:extLst>
              <a:ext uri="{FF2B5EF4-FFF2-40B4-BE49-F238E27FC236}">
                <a16:creationId xmlns:a16="http://schemas.microsoft.com/office/drawing/2014/main" id="{FBC529EB-4740-4ACD-A1DA-5693BF16D2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64708" y="4352414"/>
            <a:ext cx="487363" cy="487363"/>
          </a:xfrm>
          <a:prstGeom prst="rect">
            <a:avLst/>
          </a:prstGeom>
        </p:spPr>
      </p:pic>
    </p:spTree>
    <p:extLst>
      <p:ext uri="{BB962C8B-B14F-4D97-AF65-F5344CB8AC3E}">
        <p14:creationId xmlns:p14="http://schemas.microsoft.com/office/powerpoint/2010/main" val="11380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Titre de lien ou infobulle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Redondance avec l’intitulé : </a:t>
            </a:r>
          </a:p>
          <a:p>
            <a:pPr algn="just" eaLnBrk="1" hangingPunct="1">
              <a:lnSpc>
                <a:spcPct val="96000"/>
              </a:lnSpc>
              <a:spcBef>
                <a:spcPts val="700"/>
              </a:spcBef>
              <a:defRPr/>
            </a:pPr>
            <a:r>
              <a:rPr lang="fr-FR" dirty="0"/>
              <a:t>Texte quelconque, présent sur la page html consultée, précédant l'apparition du lien ci-dessous :  </a:t>
            </a:r>
            <a:r>
              <a:rPr lang="fr-FR" b="1" dirty="0">
                <a:solidFill>
                  <a:srgbClr val="003399"/>
                </a:solidFill>
              </a:rPr>
              <a:t>information</a:t>
            </a:r>
            <a:endParaRPr kumimoji="1" lang="fr-FR" altLang="fr-FR" b="1" dirty="0">
              <a:solidFill>
                <a:srgbClr val="003399"/>
              </a:solidFill>
              <a:latin typeface="+mn-lt"/>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394240" y="4071938"/>
            <a:ext cx="4608512" cy="2308324"/>
          </a:xfrm>
          <a:prstGeom prst="rect">
            <a:avLst/>
          </a:prstGeom>
        </p:spPr>
        <p:txBody>
          <a:bodyPr wrap="square">
            <a:spAutoFit/>
          </a:bodyPr>
          <a:lstStyle/>
          <a:p>
            <a:r>
              <a:rPr lang="fr-FR" dirty="0"/>
              <a:t>La synthèse vocale énonce : </a:t>
            </a:r>
          </a:p>
          <a:p>
            <a:r>
              <a:rPr lang="fr-FR" dirty="0"/>
              <a:t>« information » (intitulé du lien)</a:t>
            </a:r>
          </a:p>
          <a:p>
            <a:r>
              <a:rPr lang="fr-FR" dirty="0"/>
              <a:t>« lien »</a:t>
            </a:r>
          </a:p>
          <a:p>
            <a:r>
              <a:rPr lang="fr-FR" dirty="0"/>
              <a:t>« information » (titre du lien »</a:t>
            </a:r>
          </a:p>
          <a:p>
            <a:r>
              <a:rPr lang="fr-FR" b="1" dirty="0"/>
              <a:t>Le titre apporte de la confusion dans la mesure où il est la réplique de l'intitulé, il convient alors de ne pas renseigner le titre de lien.</a:t>
            </a:r>
            <a:endParaRPr lang="fr-FR" dirty="0"/>
          </a:p>
        </p:txBody>
      </p:sp>
      <p:pic>
        <p:nvPicPr>
          <p:cNvPr id="6" name="TitreRedon">
            <a:hlinkClick r:id="" action="ppaction://media"/>
            <a:extLst>
              <a:ext uri="{FF2B5EF4-FFF2-40B4-BE49-F238E27FC236}">
                <a16:creationId xmlns:a16="http://schemas.microsoft.com/office/drawing/2014/main" id="{20D3C139-DAFD-4EFA-82A0-D51C6E8067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8853" y="3828256"/>
            <a:ext cx="487363" cy="487363"/>
          </a:xfrm>
          <a:prstGeom prst="rect">
            <a:avLst/>
          </a:prstGeom>
        </p:spPr>
      </p:pic>
    </p:spTree>
    <p:extLst>
      <p:ext uri="{BB962C8B-B14F-4D97-AF65-F5344CB8AC3E}">
        <p14:creationId xmlns:p14="http://schemas.microsoft.com/office/powerpoint/2010/main" val="17994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a:t>
            </a:r>
            <a:r>
              <a:rPr kumimoji="1" lang="fr-FR" altLang="fr-FR" sz="2400" dirty="0">
                <a:solidFill>
                  <a:srgbClr val="37516D"/>
                </a:solidFill>
                <a:latin typeface="Trebuchet MS" panose="020B0603020202020204" pitchFamily="34" charset="0"/>
              </a:rPr>
              <a:t>Titre de lien ou infobulle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Titre de lien pertinent : </a:t>
            </a:r>
          </a:p>
          <a:p>
            <a:pPr algn="just" eaLnBrk="1" hangingPunct="1">
              <a:lnSpc>
                <a:spcPct val="96000"/>
              </a:lnSpc>
              <a:spcBef>
                <a:spcPts val="700"/>
              </a:spcBef>
              <a:defRPr/>
            </a:pPr>
            <a:r>
              <a:rPr lang="fr-FR" dirty="0"/>
              <a:t>Texte quelconque, présent sur la page html consultée, précédant l'apparition du lien ci-dessous :  </a:t>
            </a:r>
            <a:r>
              <a:rPr lang="fr-FR" b="1" dirty="0">
                <a:solidFill>
                  <a:srgbClr val="003399"/>
                </a:solidFill>
              </a:rPr>
              <a:t>Documentation Opale</a:t>
            </a:r>
            <a:endParaRPr kumimoji="1" lang="fr-FR" altLang="fr-FR" b="1" dirty="0">
              <a:solidFill>
                <a:srgbClr val="003399"/>
              </a:solidFill>
              <a:latin typeface="+mn-lt"/>
            </a:endParaRP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394240" y="4071938"/>
            <a:ext cx="4608512" cy="2585323"/>
          </a:xfrm>
          <a:prstGeom prst="rect">
            <a:avLst/>
          </a:prstGeom>
        </p:spPr>
        <p:txBody>
          <a:bodyPr wrap="square">
            <a:spAutoFit/>
          </a:bodyPr>
          <a:lstStyle/>
          <a:p>
            <a:r>
              <a:rPr lang="fr-FR" dirty="0"/>
              <a:t>La synthèse vocale énonce : </a:t>
            </a:r>
          </a:p>
          <a:p>
            <a:r>
              <a:rPr lang="fr-FR" dirty="0"/>
              <a:t>« Documentation Opale » (intitulé du lien)</a:t>
            </a:r>
          </a:p>
          <a:p>
            <a:r>
              <a:rPr lang="fr-FR" dirty="0"/>
              <a:t>« lien »</a:t>
            </a:r>
          </a:p>
          <a:p>
            <a:r>
              <a:rPr lang="fr-FR" dirty="0"/>
              <a:t>« Documentation de la chaine éditoriale Opale… » (titre du lien »</a:t>
            </a:r>
          </a:p>
          <a:p>
            <a:r>
              <a:rPr lang="fr-FR" b="1" dirty="0"/>
              <a:t>Le titre apporte une information complémentaire à l’intitulé permettant de préciser la fonction et la destination du lien, il est pertinent.</a:t>
            </a:r>
            <a:endParaRPr lang="fr-FR" dirty="0"/>
          </a:p>
        </p:txBody>
      </p:sp>
      <p:pic>
        <p:nvPicPr>
          <p:cNvPr id="2" name="TitrePert">
            <a:hlinkClick r:id="" action="ppaction://media"/>
            <a:extLst>
              <a:ext uri="{FF2B5EF4-FFF2-40B4-BE49-F238E27FC236}">
                <a16:creationId xmlns:a16="http://schemas.microsoft.com/office/drawing/2014/main" id="{419EFEC8-C92C-432A-AE38-677254197D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4056" y="4215567"/>
            <a:ext cx="487363" cy="487363"/>
          </a:xfrm>
          <a:prstGeom prst="rect">
            <a:avLst/>
          </a:prstGeom>
        </p:spPr>
      </p:pic>
    </p:spTree>
    <p:extLst>
      <p:ext uri="{BB962C8B-B14F-4D97-AF65-F5344CB8AC3E}">
        <p14:creationId xmlns:p14="http://schemas.microsoft.com/office/powerpoint/2010/main" val="19368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a:t>
            </a:r>
            <a:r>
              <a:rPr kumimoji="1" lang="fr-FR" altLang="fr-FR" sz="2400" dirty="0" err="1">
                <a:solidFill>
                  <a:srgbClr val="37516D"/>
                </a:solidFill>
                <a:latin typeface="Trebuchet MS" panose="020B0603020202020204" pitchFamily="34" charset="0"/>
              </a:rPr>
              <a:t>ien</a:t>
            </a:r>
            <a:r>
              <a:rPr kumimoji="1" lang="fr-FR" altLang="fr-FR" sz="2400" dirty="0">
                <a:solidFill>
                  <a:srgbClr val="37516D"/>
                </a:solidFill>
                <a:latin typeface="Trebuchet MS" panose="020B0603020202020204" pitchFamily="34" charset="0"/>
              </a:rPr>
              <a:t> image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Absence d’alternative textuelle : </a:t>
            </a: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50500" y="3416703"/>
            <a:ext cx="4608512" cy="2308324"/>
          </a:xfrm>
          <a:prstGeom prst="rect">
            <a:avLst/>
          </a:prstGeom>
        </p:spPr>
        <p:txBody>
          <a:bodyPr wrap="square">
            <a:spAutoFit/>
          </a:bodyPr>
          <a:lstStyle/>
          <a:p>
            <a:endParaRPr lang="fr-FR" dirty="0"/>
          </a:p>
          <a:p>
            <a:r>
              <a:rPr lang="fr-FR" dirty="0"/>
              <a:t>En l'absence d</a:t>
            </a:r>
            <a:r>
              <a:rPr lang="fr-FR" dirty="0">
                <a:hlinkClick r:id="rId7" tooltip="Alternative textuelle..."/>
              </a:rPr>
              <a:t>’</a:t>
            </a:r>
            <a:r>
              <a:rPr lang="fr-FR" dirty="0"/>
              <a:t>alternative textuelle, la synthèse vocale énonce :</a:t>
            </a:r>
          </a:p>
          <a:p>
            <a:r>
              <a:rPr lang="fr-FR" dirty="0"/>
              <a:t>« Visitez lien graphique cliquable » (type d’objet)</a:t>
            </a:r>
          </a:p>
          <a:p>
            <a:r>
              <a:rPr lang="fr-FR" dirty="0"/>
              <a:t>« Picto 12354655 » (nom du fichier)</a:t>
            </a:r>
          </a:p>
          <a:p>
            <a:r>
              <a:rPr lang="fr-FR" b="1" dirty="0"/>
              <a:t>Aucun  élément n’est donné concernant la définition du lien.</a:t>
            </a:r>
            <a:endParaRPr lang="fr-FR" dirty="0"/>
          </a:p>
        </p:txBody>
      </p:sp>
      <p:pic>
        <p:nvPicPr>
          <p:cNvPr id="3" name="Image 2">
            <a:extLst>
              <a:ext uri="{FF2B5EF4-FFF2-40B4-BE49-F238E27FC236}">
                <a16:creationId xmlns:a16="http://schemas.microsoft.com/office/drawing/2014/main" id="{58BC378C-7D35-461B-ABA8-26A73CEEB05E}"/>
              </a:ext>
            </a:extLst>
          </p:cNvPr>
          <p:cNvPicPr>
            <a:picLocks noChangeAspect="1"/>
          </p:cNvPicPr>
          <p:nvPr/>
        </p:nvPicPr>
        <p:blipFill>
          <a:blip r:embed="rId8"/>
          <a:stretch>
            <a:fillRect/>
          </a:stretch>
        </p:blipFill>
        <p:spPr>
          <a:xfrm>
            <a:off x="3817938" y="2593115"/>
            <a:ext cx="800100" cy="762000"/>
          </a:xfrm>
          <a:prstGeom prst="rect">
            <a:avLst/>
          </a:prstGeom>
        </p:spPr>
      </p:pic>
      <p:pic>
        <p:nvPicPr>
          <p:cNvPr id="6" name="imgRien">
            <a:hlinkClick r:id="" action="ppaction://media"/>
            <a:extLst>
              <a:ext uri="{FF2B5EF4-FFF2-40B4-BE49-F238E27FC236}">
                <a16:creationId xmlns:a16="http://schemas.microsoft.com/office/drawing/2014/main" id="{0715909E-DC80-41D3-812E-977F35FE90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25652" y="3828256"/>
            <a:ext cx="487363" cy="487363"/>
          </a:xfrm>
          <a:prstGeom prst="rect">
            <a:avLst/>
          </a:prstGeom>
        </p:spPr>
      </p:pic>
    </p:spTree>
    <p:extLst>
      <p:ext uri="{BB962C8B-B14F-4D97-AF65-F5344CB8AC3E}">
        <p14:creationId xmlns:p14="http://schemas.microsoft.com/office/powerpoint/2010/main" val="32428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Rappel du champ d’application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latin typeface="+mj-lt"/>
              </a:rPr>
              <a:t>Contenus exemptés</a:t>
            </a:r>
          </a:p>
          <a:p>
            <a:pPr algn="l"/>
            <a:r>
              <a:rPr lang="fr-FR" sz="1800" dirty="0">
                <a:solidFill>
                  <a:schemeClr val="tx1"/>
                </a:solidFill>
                <a:latin typeface="+mj-lt"/>
              </a:rPr>
              <a:t>Certains contenus sont exemptés de l’obligation d’accessibilité et se situent hors champ de l’obligation légale :</a:t>
            </a:r>
          </a:p>
          <a:p>
            <a:pPr algn="l"/>
            <a:endParaRPr lang="fr-FR" sz="1800" dirty="0">
              <a:solidFill>
                <a:schemeClr val="tx1"/>
              </a:solidFill>
              <a:latin typeface="+mj-lt"/>
            </a:endParaRPr>
          </a:p>
          <a:p>
            <a:pPr algn="l"/>
            <a:r>
              <a:rPr lang="fr-FR" sz="1800" dirty="0">
                <a:solidFill>
                  <a:schemeClr val="tx1"/>
                </a:solidFill>
                <a:latin typeface="+mj-lt"/>
              </a:rPr>
              <a:t>Toutefois jusqu’à l’entrée en vigueur du décret n° 2019-768 du 24 juillet 2019 dans les conditions définies à son article 10, l’État, les collectivités territoriales et les établissements publics qui en dépendent restent soumis aux obligations d’accessibilité prévues par le décret n° 2009-546 du 14 mai 2009.</a:t>
            </a:r>
          </a:p>
          <a:p>
            <a:pPr algn="l"/>
            <a:br>
              <a:rPr lang="fr-FR" sz="1800" b="1" dirty="0"/>
            </a:br>
            <a:endParaRPr lang="fr-FR" altLang="fr-FR" sz="1800" b="1" dirty="0">
              <a:solidFill>
                <a:schemeClr val="bg2"/>
              </a:solidFill>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821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a:t>
            </a:r>
            <a:r>
              <a:rPr kumimoji="1" lang="fr-FR" altLang="fr-FR" sz="2400" dirty="0" err="1">
                <a:solidFill>
                  <a:srgbClr val="37516D"/>
                </a:solidFill>
                <a:latin typeface="Trebuchet MS" panose="020B0603020202020204" pitchFamily="34" charset="0"/>
              </a:rPr>
              <a:t>ien</a:t>
            </a:r>
            <a:r>
              <a:rPr kumimoji="1" lang="fr-FR" altLang="fr-FR" sz="2400" dirty="0">
                <a:solidFill>
                  <a:srgbClr val="37516D"/>
                </a:solidFill>
                <a:latin typeface="Trebuchet MS" panose="020B0603020202020204" pitchFamily="34" charset="0"/>
              </a:rPr>
              <a:t> image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Lien pertinent : </a:t>
            </a: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50500" y="3416703"/>
            <a:ext cx="4608512" cy="2031325"/>
          </a:xfrm>
          <a:prstGeom prst="rect">
            <a:avLst/>
          </a:prstGeom>
        </p:spPr>
        <p:txBody>
          <a:bodyPr wrap="square">
            <a:spAutoFit/>
          </a:bodyPr>
          <a:lstStyle/>
          <a:p>
            <a:endParaRPr lang="fr-FR" dirty="0"/>
          </a:p>
          <a:p>
            <a:r>
              <a:rPr lang="fr-FR" dirty="0"/>
              <a:t>En l'absence d</a:t>
            </a:r>
            <a:r>
              <a:rPr lang="fr-FR" dirty="0">
                <a:hlinkClick r:id="rId7" tooltip="Alternative textuelle..."/>
              </a:rPr>
              <a:t>’</a:t>
            </a:r>
            <a:r>
              <a:rPr lang="fr-FR" dirty="0"/>
              <a:t>alternative textuelle, la synthèse vocale énonce :</a:t>
            </a:r>
          </a:p>
          <a:p>
            <a:r>
              <a:rPr lang="fr-FR" dirty="0"/>
              <a:t>« Visitez lien graphique cliquable » (type d’objet)</a:t>
            </a:r>
          </a:p>
          <a:p>
            <a:r>
              <a:rPr lang="fr-FR" dirty="0"/>
              <a:t>« Informations » (alternative textuelle)</a:t>
            </a:r>
          </a:p>
          <a:p>
            <a:r>
              <a:rPr lang="fr-FR" b="1" dirty="0"/>
              <a:t>La description du lien est suffisante.</a:t>
            </a:r>
            <a:endParaRPr lang="fr-FR" dirty="0"/>
          </a:p>
        </p:txBody>
      </p:sp>
      <p:pic>
        <p:nvPicPr>
          <p:cNvPr id="3" name="Image 2">
            <a:extLst>
              <a:ext uri="{FF2B5EF4-FFF2-40B4-BE49-F238E27FC236}">
                <a16:creationId xmlns:a16="http://schemas.microsoft.com/office/drawing/2014/main" id="{58BC378C-7D35-461B-ABA8-26A73CEEB05E}"/>
              </a:ext>
            </a:extLst>
          </p:cNvPr>
          <p:cNvPicPr>
            <a:picLocks noChangeAspect="1"/>
          </p:cNvPicPr>
          <p:nvPr/>
        </p:nvPicPr>
        <p:blipFill>
          <a:blip r:embed="rId8"/>
          <a:stretch>
            <a:fillRect/>
          </a:stretch>
        </p:blipFill>
        <p:spPr>
          <a:xfrm>
            <a:off x="3817938" y="2593115"/>
            <a:ext cx="800100" cy="762000"/>
          </a:xfrm>
          <a:prstGeom prst="rect">
            <a:avLst/>
          </a:prstGeom>
        </p:spPr>
      </p:pic>
      <p:pic>
        <p:nvPicPr>
          <p:cNvPr id="2" name="ImgP">
            <a:hlinkClick r:id="" action="ppaction://media"/>
            <a:extLst>
              <a:ext uri="{FF2B5EF4-FFF2-40B4-BE49-F238E27FC236}">
                <a16:creationId xmlns:a16="http://schemas.microsoft.com/office/drawing/2014/main" id="{C4C5C69B-C74F-4ECD-BD79-C5669CF16B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37907" y="4090133"/>
            <a:ext cx="487363" cy="487363"/>
          </a:xfrm>
          <a:prstGeom prst="rect">
            <a:avLst/>
          </a:prstGeom>
        </p:spPr>
      </p:pic>
    </p:spTree>
    <p:extLst>
      <p:ext uri="{BB962C8B-B14F-4D97-AF65-F5344CB8AC3E}">
        <p14:creationId xmlns:p14="http://schemas.microsoft.com/office/powerpoint/2010/main" val="306373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a:t>
            </a:r>
            <a:r>
              <a:rPr kumimoji="1" lang="fr-FR" altLang="fr-FR" sz="2400" dirty="0" err="1">
                <a:solidFill>
                  <a:srgbClr val="37516D"/>
                </a:solidFill>
                <a:latin typeface="Trebuchet MS" panose="020B0603020202020204" pitchFamily="34" charset="0"/>
              </a:rPr>
              <a:t>ien</a:t>
            </a:r>
            <a:r>
              <a:rPr kumimoji="1" lang="fr-FR" altLang="fr-FR" sz="2400" dirty="0">
                <a:solidFill>
                  <a:srgbClr val="37516D"/>
                </a:solidFill>
                <a:latin typeface="Trebuchet MS" panose="020B0603020202020204" pitchFamily="34" charset="0"/>
              </a:rPr>
              <a:t> composite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Alternative textuelle : </a:t>
            </a: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50500" y="3416703"/>
            <a:ext cx="4608512" cy="2308324"/>
          </a:xfrm>
          <a:prstGeom prst="rect">
            <a:avLst/>
          </a:prstGeom>
        </p:spPr>
        <p:txBody>
          <a:bodyPr wrap="square">
            <a:spAutoFit/>
          </a:bodyPr>
          <a:lstStyle/>
          <a:p>
            <a:endParaRPr lang="fr-FR" dirty="0"/>
          </a:p>
          <a:p>
            <a:r>
              <a:rPr lang="fr-FR" dirty="0"/>
              <a:t>La synthèse vocale énonce :</a:t>
            </a:r>
          </a:p>
          <a:p>
            <a:r>
              <a:rPr lang="fr-FR" dirty="0"/>
              <a:t>« Visitez lien graphique » (type d’objet)</a:t>
            </a:r>
          </a:p>
          <a:p>
            <a:r>
              <a:rPr lang="fr-FR" dirty="0"/>
              <a:t>« Informations » (alternative textuelle)</a:t>
            </a:r>
          </a:p>
          <a:p>
            <a:r>
              <a:rPr lang="fr-FR" dirty="0"/>
              <a:t>« Informations «  (texte de l’objet)</a:t>
            </a:r>
          </a:p>
          <a:p>
            <a:r>
              <a:rPr lang="fr-FR" b="1" dirty="0"/>
              <a:t>L’image ici est purement décorative, elle ne doit donc pas apporter d’informations concernant l’objet lien.</a:t>
            </a:r>
            <a:endParaRPr lang="fr-FR" dirty="0"/>
          </a:p>
        </p:txBody>
      </p:sp>
      <p:pic>
        <p:nvPicPr>
          <p:cNvPr id="4" name="Image 3">
            <a:extLst>
              <a:ext uri="{FF2B5EF4-FFF2-40B4-BE49-F238E27FC236}">
                <a16:creationId xmlns:a16="http://schemas.microsoft.com/office/drawing/2014/main" id="{BECA5A95-996F-475D-A332-B54528F9D0D6}"/>
              </a:ext>
            </a:extLst>
          </p:cNvPr>
          <p:cNvPicPr>
            <a:picLocks noChangeAspect="1"/>
          </p:cNvPicPr>
          <p:nvPr/>
        </p:nvPicPr>
        <p:blipFill>
          <a:blip r:embed="rId7"/>
          <a:stretch>
            <a:fillRect/>
          </a:stretch>
        </p:blipFill>
        <p:spPr>
          <a:xfrm>
            <a:off x="3655243" y="2584987"/>
            <a:ext cx="2019300" cy="733425"/>
          </a:xfrm>
          <a:prstGeom prst="rect">
            <a:avLst/>
          </a:prstGeom>
        </p:spPr>
      </p:pic>
      <p:pic>
        <p:nvPicPr>
          <p:cNvPr id="6" name="compNP">
            <a:hlinkClick r:id="" action="ppaction://media"/>
            <a:extLst>
              <a:ext uri="{FF2B5EF4-FFF2-40B4-BE49-F238E27FC236}">
                <a16:creationId xmlns:a16="http://schemas.microsoft.com/office/drawing/2014/main" id="{E68DCD17-7835-4CDB-A099-754B6CFD79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99065" y="4008485"/>
            <a:ext cx="487363" cy="487363"/>
          </a:xfrm>
          <a:prstGeom prst="rect">
            <a:avLst/>
          </a:prstGeom>
        </p:spPr>
      </p:pic>
    </p:spTree>
    <p:extLst>
      <p:ext uri="{BB962C8B-B14F-4D97-AF65-F5344CB8AC3E}">
        <p14:creationId xmlns:p14="http://schemas.microsoft.com/office/powerpoint/2010/main" val="8821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3208A02-2BB8-4EC3-A829-C778D11669D6}"/>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11619" name="Text Box 5">
            <a:extLst>
              <a:ext uri="{FF2B5EF4-FFF2-40B4-BE49-F238E27FC236}">
                <a16:creationId xmlns:a16="http://schemas.microsoft.com/office/drawing/2014/main" id="{E42B9B48-3548-4658-8DF3-877407C7BFB4}"/>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Liens : L</a:t>
            </a:r>
            <a:r>
              <a:rPr kumimoji="1" lang="fr-FR" altLang="fr-FR" sz="2400" dirty="0" err="1">
                <a:solidFill>
                  <a:srgbClr val="37516D"/>
                </a:solidFill>
                <a:latin typeface="Trebuchet MS" panose="020B0603020202020204" pitchFamily="34" charset="0"/>
              </a:rPr>
              <a:t>ien</a:t>
            </a:r>
            <a:r>
              <a:rPr kumimoji="1" lang="fr-FR" altLang="fr-FR" sz="2400" dirty="0">
                <a:solidFill>
                  <a:srgbClr val="37516D"/>
                </a:solidFill>
                <a:latin typeface="Trebuchet MS" panose="020B0603020202020204" pitchFamily="34" charset="0"/>
              </a:rPr>
              <a:t> composite </a:t>
            </a:r>
            <a:endParaRPr kumimoji="1" lang="fr-FR" altLang="fr-FR" sz="2400" dirty="0">
              <a:solidFill>
                <a:schemeClr val="bg2"/>
              </a:solidFill>
              <a:latin typeface="Trebuchet MS" panose="020B0603020202020204" pitchFamily="34" charset="0"/>
            </a:endParaRPr>
          </a:p>
        </p:txBody>
      </p:sp>
      <p:sp>
        <p:nvSpPr>
          <p:cNvPr id="113669" name="Rectangle 5">
            <a:extLst>
              <a:ext uri="{FF2B5EF4-FFF2-40B4-BE49-F238E27FC236}">
                <a16:creationId xmlns:a16="http://schemas.microsoft.com/office/drawing/2014/main" id="{CEBC60C1-0208-4838-AE0A-9C77DD52E605}"/>
              </a:ext>
            </a:extLst>
          </p:cNvPr>
          <p:cNvSpPr>
            <a:spLocks noChangeArrowheads="1"/>
          </p:cNvSpPr>
          <p:nvPr/>
        </p:nvSpPr>
        <p:spPr bwMode="auto">
          <a:xfrm>
            <a:off x="407988" y="242093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endParaRPr lang="fr-FR" dirty="0">
              <a:latin typeface="+mn-lt"/>
            </a:endParaRPr>
          </a:p>
          <a:p>
            <a:pPr marL="36512" indent="0" eaLnBrk="1" hangingPunct="1">
              <a:lnSpc>
                <a:spcPct val="96000"/>
              </a:lnSpc>
              <a:spcBef>
                <a:spcPts val="700"/>
              </a:spcBef>
              <a:defRPr/>
            </a:pPr>
            <a:r>
              <a:rPr lang="fr-FR" dirty="0"/>
              <a:t>Lien pertinent : </a:t>
            </a:r>
          </a:p>
          <a:p>
            <a:pPr algn="just" eaLnBrk="1" hangingPunct="1">
              <a:lnSpc>
                <a:spcPct val="96000"/>
              </a:lnSpc>
              <a:spcBef>
                <a:spcPts val="700"/>
              </a:spcBef>
              <a:defRPr/>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EB61730B-2AEE-4557-9891-23E2A393563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482D3453-F5A2-4D6B-B8BF-46CCE53CC3E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D9EB38C3-E18D-4EBB-9AC1-F3922FDE6797}"/>
              </a:ext>
            </a:extLst>
          </p:cNvPr>
          <p:cNvSpPr txBox="1">
            <a:spLocks noChangeArrowheads="1"/>
          </p:cNvSpPr>
          <p:nvPr/>
        </p:nvSpPr>
        <p:spPr bwMode="auto">
          <a:xfrm>
            <a:off x="5796136" y="114300"/>
            <a:ext cx="3258269" cy="397530"/>
          </a:xfrm>
          <a:prstGeom prst="rect">
            <a:avLst/>
          </a:prstGeom>
          <a:solidFill>
            <a:schemeClr val="accent3"/>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Liens</a:t>
            </a:r>
          </a:p>
        </p:txBody>
      </p:sp>
      <p:sp>
        <p:nvSpPr>
          <p:cNvPr id="5" name="Rectangle 4">
            <a:extLst>
              <a:ext uri="{FF2B5EF4-FFF2-40B4-BE49-F238E27FC236}">
                <a16:creationId xmlns:a16="http://schemas.microsoft.com/office/drawing/2014/main" id="{83561B99-E487-4BC9-A1BC-1DB7EE36DCD7}"/>
              </a:ext>
            </a:extLst>
          </p:cNvPr>
          <p:cNvSpPr/>
          <p:nvPr/>
        </p:nvSpPr>
        <p:spPr>
          <a:xfrm>
            <a:off x="450500" y="3416703"/>
            <a:ext cx="4608512" cy="1754326"/>
          </a:xfrm>
          <a:prstGeom prst="rect">
            <a:avLst/>
          </a:prstGeom>
        </p:spPr>
        <p:txBody>
          <a:bodyPr wrap="square">
            <a:spAutoFit/>
          </a:bodyPr>
          <a:lstStyle/>
          <a:p>
            <a:endParaRPr lang="fr-FR" dirty="0"/>
          </a:p>
          <a:p>
            <a:r>
              <a:rPr lang="fr-FR" dirty="0"/>
              <a:t>En l'absence de titre et d'alternative textuelle à l'image, la synthèse vocale énonce :</a:t>
            </a:r>
          </a:p>
          <a:p>
            <a:r>
              <a:rPr lang="fr-FR" dirty="0"/>
              <a:t>« Visitez lien » (type d’objet)</a:t>
            </a:r>
          </a:p>
          <a:p>
            <a:r>
              <a:rPr lang="fr-FR" dirty="0"/>
              <a:t>« Informations «  (texte de l’objet)</a:t>
            </a:r>
          </a:p>
          <a:p>
            <a:r>
              <a:rPr lang="fr-FR" b="1" dirty="0"/>
              <a:t>La description du lien est suffisante.</a:t>
            </a:r>
            <a:endParaRPr lang="fr-FR" dirty="0"/>
          </a:p>
        </p:txBody>
      </p:sp>
      <p:pic>
        <p:nvPicPr>
          <p:cNvPr id="4" name="Image 3">
            <a:extLst>
              <a:ext uri="{FF2B5EF4-FFF2-40B4-BE49-F238E27FC236}">
                <a16:creationId xmlns:a16="http://schemas.microsoft.com/office/drawing/2014/main" id="{BECA5A95-996F-475D-A332-B54528F9D0D6}"/>
              </a:ext>
            </a:extLst>
          </p:cNvPr>
          <p:cNvPicPr>
            <a:picLocks noChangeAspect="1"/>
          </p:cNvPicPr>
          <p:nvPr/>
        </p:nvPicPr>
        <p:blipFill>
          <a:blip r:embed="rId7"/>
          <a:stretch>
            <a:fillRect/>
          </a:stretch>
        </p:blipFill>
        <p:spPr>
          <a:xfrm>
            <a:off x="3655243" y="2584987"/>
            <a:ext cx="2019300" cy="733425"/>
          </a:xfrm>
          <a:prstGeom prst="rect">
            <a:avLst/>
          </a:prstGeom>
        </p:spPr>
      </p:pic>
      <p:pic>
        <p:nvPicPr>
          <p:cNvPr id="2" name="compP">
            <a:hlinkClick r:id="" action="ppaction://media"/>
            <a:extLst>
              <a:ext uri="{FF2B5EF4-FFF2-40B4-BE49-F238E27FC236}">
                <a16:creationId xmlns:a16="http://schemas.microsoft.com/office/drawing/2014/main" id="{D3FAD304-58C6-4565-BA63-FB3C49885D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13710" y="4083502"/>
            <a:ext cx="487363" cy="487363"/>
          </a:xfrm>
          <a:prstGeom prst="rect">
            <a:avLst/>
          </a:prstGeom>
        </p:spPr>
      </p:pic>
    </p:spTree>
    <p:extLst>
      <p:ext uri="{BB962C8B-B14F-4D97-AF65-F5344CB8AC3E}">
        <p14:creationId xmlns:p14="http://schemas.microsoft.com/office/powerpoint/2010/main" val="420019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les principes essentiels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Mettre en place une hiérarchie de titres</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Utiliser les listes</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Marquer les abréviations, acronymes, citations</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Rendre accessible les documents bureautiques</a:t>
            </a: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Paragraphe</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pic>
        <p:nvPicPr>
          <p:cNvPr id="3" name="Image 2">
            <a:extLst>
              <a:ext uri="{FF2B5EF4-FFF2-40B4-BE49-F238E27FC236}">
                <a16:creationId xmlns:a16="http://schemas.microsoft.com/office/drawing/2014/main" id="{86ECC451-424C-4A44-B6CB-EAFFE55470F8}"/>
              </a:ext>
            </a:extLst>
          </p:cNvPr>
          <p:cNvPicPr>
            <a:picLocks noChangeAspect="1"/>
          </p:cNvPicPr>
          <p:nvPr/>
        </p:nvPicPr>
        <p:blipFill>
          <a:blip r:embed="rId5"/>
          <a:stretch>
            <a:fillRect/>
          </a:stretch>
        </p:blipFill>
        <p:spPr>
          <a:xfrm>
            <a:off x="0" y="2681163"/>
            <a:ext cx="9144000" cy="1495673"/>
          </a:xfrm>
          <a:prstGeom prst="rect">
            <a:avLst/>
          </a:prstGeom>
        </p:spPr>
      </p:pic>
      <p:sp>
        <p:nvSpPr>
          <p:cNvPr id="4" name="Rectangle 3">
            <a:extLst>
              <a:ext uri="{FF2B5EF4-FFF2-40B4-BE49-F238E27FC236}">
                <a16:creationId xmlns:a16="http://schemas.microsoft.com/office/drawing/2014/main" id="{70501ADF-1CD9-46E6-958C-AD4CE5E5BAEE}"/>
              </a:ext>
            </a:extLst>
          </p:cNvPr>
          <p:cNvSpPr/>
          <p:nvPr/>
        </p:nvSpPr>
        <p:spPr>
          <a:xfrm>
            <a:off x="720403" y="4240868"/>
            <a:ext cx="7703194" cy="1477328"/>
          </a:xfrm>
          <a:prstGeom prst="rect">
            <a:avLst/>
          </a:prstGeom>
        </p:spPr>
        <p:txBody>
          <a:bodyPr wrap="square">
            <a:spAutoFit/>
          </a:bodyPr>
          <a:lstStyle/>
          <a:p>
            <a:r>
              <a:rPr lang="fr-FR" dirty="0"/>
              <a:t>Il est difficile ici de comprendre que l'on traite plusieurs informations distinctes.</a:t>
            </a:r>
          </a:p>
          <a:p>
            <a:r>
              <a:rPr lang="fr-FR" dirty="0"/>
              <a:t>Notamment dans le cadre de l'utilisation d’un lecteur d’écran,  la revue de titres permet d'accéder rapidement à l'ensemble des informations traitées dans la page, en l'absence de titre l'utilisateur est contraint d'écouter la totalité du contenu.</a:t>
            </a:r>
          </a:p>
        </p:txBody>
      </p:sp>
    </p:spTree>
    <p:extLst>
      <p:ext uri="{BB962C8B-B14F-4D97-AF65-F5344CB8AC3E}">
        <p14:creationId xmlns:p14="http://schemas.microsoft.com/office/powerpoint/2010/main" val="331020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1C2CA4-6AFB-4CB8-93A2-7E5A7C22F420}"/>
              </a:ext>
            </a:extLst>
          </p:cNvPr>
          <p:cNvPicPr>
            <a:picLocks noChangeAspect="1"/>
          </p:cNvPicPr>
          <p:nvPr/>
        </p:nvPicPr>
        <p:blipFill>
          <a:blip r:embed="rId3"/>
          <a:stretch>
            <a:fillRect/>
          </a:stretch>
        </p:blipFill>
        <p:spPr>
          <a:xfrm>
            <a:off x="2070744" y="2525281"/>
            <a:ext cx="6629400" cy="3671888"/>
          </a:xfrm>
          <a:prstGeom prst="rect">
            <a:avLst/>
          </a:prstGeom>
        </p:spPr>
      </p:pic>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Paragraphe</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4" name="Rectangle 3">
            <a:extLst>
              <a:ext uri="{FF2B5EF4-FFF2-40B4-BE49-F238E27FC236}">
                <a16:creationId xmlns:a16="http://schemas.microsoft.com/office/drawing/2014/main" id="{70501ADF-1CD9-46E6-958C-AD4CE5E5BAEE}"/>
              </a:ext>
            </a:extLst>
          </p:cNvPr>
          <p:cNvSpPr/>
          <p:nvPr/>
        </p:nvSpPr>
        <p:spPr>
          <a:xfrm>
            <a:off x="54272" y="3087026"/>
            <a:ext cx="2016472" cy="2585323"/>
          </a:xfrm>
          <a:prstGeom prst="rect">
            <a:avLst/>
          </a:prstGeom>
        </p:spPr>
        <p:txBody>
          <a:bodyPr wrap="square">
            <a:spAutoFit/>
          </a:bodyPr>
          <a:lstStyle/>
          <a:p>
            <a:r>
              <a:rPr lang="fr-FR" dirty="0"/>
              <a:t>Ici l'information est plus immédiatement accessible. Il est donc important de structurer son contenu en paragraphes courts dotés de titres.</a:t>
            </a:r>
          </a:p>
        </p:txBody>
      </p:sp>
    </p:spTree>
    <p:extLst>
      <p:ext uri="{BB962C8B-B14F-4D97-AF65-F5344CB8AC3E}">
        <p14:creationId xmlns:p14="http://schemas.microsoft.com/office/powerpoint/2010/main" val="1689765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Titres explicites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4" name="Rectangle 3">
            <a:extLst>
              <a:ext uri="{FF2B5EF4-FFF2-40B4-BE49-F238E27FC236}">
                <a16:creationId xmlns:a16="http://schemas.microsoft.com/office/drawing/2014/main" id="{70501ADF-1CD9-46E6-958C-AD4CE5E5BAEE}"/>
              </a:ext>
            </a:extLst>
          </p:cNvPr>
          <p:cNvSpPr/>
          <p:nvPr/>
        </p:nvSpPr>
        <p:spPr>
          <a:xfrm>
            <a:off x="54272" y="2531134"/>
            <a:ext cx="2789536" cy="2308324"/>
          </a:xfrm>
          <a:prstGeom prst="rect">
            <a:avLst/>
          </a:prstGeom>
        </p:spPr>
        <p:txBody>
          <a:bodyPr wrap="square">
            <a:spAutoFit/>
          </a:bodyPr>
          <a:lstStyle/>
          <a:p>
            <a:r>
              <a:rPr lang="fr-FR" dirty="0"/>
              <a:t>La synthèse vocale de la Revue de titre énonce :</a:t>
            </a:r>
          </a:p>
          <a:p>
            <a:r>
              <a:rPr lang="fr-FR" dirty="0"/>
              <a:t>« Dissection aortique » (titre de la page)</a:t>
            </a:r>
          </a:p>
          <a:p>
            <a:r>
              <a:rPr lang="fr-FR" dirty="0"/>
              <a:t>« Développé » (indique qu’il existe des sous-titres dans cette section)</a:t>
            </a:r>
          </a:p>
          <a:p>
            <a:r>
              <a:rPr lang="fr-FR" dirty="0"/>
              <a:t>Etc…</a:t>
            </a:r>
          </a:p>
        </p:txBody>
      </p:sp>
      <p:pic>
        <p:nvPicPr>
          <p:cNvPr id="3" name="Image 2">
            <a:extLst>
              <a:ext uri="{FF2B5EF4-FFF2-40B4-BE49-F238E27FC236}">
                <a16:creationId xmlns:a16="http://schemas.microsoft.com/office/drawing/2014/main" id="{E5DD2C1C-3232-4792-938D-2FA0F5D1F3BA}"/>
              </a:ext>
            </a:extLst>
          </p:cNvPr>
          <p:cNvPicPr>
            <a:picLocks noChangeAspect="1"/>
          </p:cNvPicPr>
          <p:nvPr/>
        </p:nvPicPr>
        <p:blipFill>
          <a:blip r:embed="rId7"/>
          <a:stretch>
            <a:fillRect/>
          </a:stretch>
        </p:blipFill>
        <p:spPr>
          <a:xfrm>
            <a:off x="3023255" y="2825718"/>
            <a:ext cx="6066473" cy="2508314"/>
          </a:xfrm>
          <a:prstGeom prst="rect">
            <a:avLst/>
          </a:prstGeom>
        </p:spPr>
      </p:pic>
      <p:sp>
        <p:nvSpPr>
          <p:cNvPr id="10" name="Rectangle 9">
            <a:extLst>
              <a:ext uri="{FF2B5EF4-FFF2-40B4-BE49-F238E27FC236}">
                <a16:creationId xmlns:a16="http://schemas.microsoft.com/office/drawing/2014/main" id="{DAD48E39-BC80-439A-85CB-5DEB6AE6E1DD}"/>
              </a:ext>
            </a:extLst>
          </p:cNvPr>
          <p:cNvSpPr/>
          <p:nvPr/>
        </p:nvSpPr>
        <p:spPr>
          <a:xfrm>
            <a:off x="233636" y="5858833"/>
            <a:ext cx="4572000" cy="923330"/>
          </a:xfrm>
          <a:prstGeom prst="rect">
            <a:avLst/>
          </a:prstGeom>
        </p:spPr>
        <p:txBody>
          <a:bodyPr>
            <a:spAutoFit/>
          </a:bodyPr>
          <a:lstStyle/>
          <a:p>
            <a:r>
              <a:rPr lang="fr-FR" b="1" dirty="0"/>
              <a:t>Si plusieurs titres possèdent le même intitulé cela ne permet pas d'accéder efficacement à l'information.</a:t>
            </a:r>
            <a:endParaRPr lang="fr-FR" dirty="0"/>
          </a:p>
        </p:txBody>
      </p:sp>
      <p:pic>
        <p:nvPicPr>
          <p:cNvPr id="11" name="titRedBad">
            <a:hlinkClick r:id="" action="ppaction://media"/>
            <a:extLst>
              <a:ext uri="{FF2B5EF4-FFF2-40B4-BE49-F238E27FC236}">
                <a16:creationId xmlns:a16="http://schemas.microsoft.com/office/drawing/2014/main" id="{F9CA60B1-D0D2-4BBA-9CF7-B51F526E98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717" y="4797803"/>
            <a:ext cx="487363" cy="487363"/>
          </a:xfrm>
          <a:prstGeom prst="rect">
            <a:avLst/>
          </a:prstGeom>
        </p:spPr>
      </p:pic>
    </p:spTree>
    <p:extLst>
      <p:ext uri="{BB962C8B-B14F-4D97-AF65-F5344CB8AC3E}">
        <p14:creationId xmlns:p14="http://schemas.microsoft.com/office/powerpoint/2010/main" val="40829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Titres explicites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10" name="Rectangle 9">
            <a:extLst>
              <a:ext uri="{FF2B5EF4-FFF2-40B4-BE49-F238E27FC236}">
                <a16:creationId xmlns:a16="http://schemas.microsoft.com/office/drawing/2014/main" id="{DAD48E39-BC80-439A-85CB-5DEB6AE6E1DD}"/>
              </a:ext>
            </a:extLst>
          </p:cNvPr>
          <p:cNvSpPr/>
          <p:nvPr/>
        </p:nvSpPr>
        <p:spPr>
          <a:xfrm>
            <a:off x="254585" y="6208834"/>
            <a:ext cx="4572000" cy="369332"/>
          </a:xfrm>
          <a:prstGeom prst="rect">
            <a:avLst/>
          </a:prstGeom>
        </p:spPr>
        <p:txBody>
          <a:bodyPr>
            <a:spAutoFit/>
          </a:bodyPr>
          <a:lstStyle/>
          <a:p>
            <a:r>
              <a:rPr lang="fr-FR" b="1" dirty="0"/>
              <a:t>L’information délivrée est ici suffisante.</a:t>
            </a:r>
            <a:endParaRPr lang="fr-FR" dirty="0"/>
          </a:p>
        </p:txBody>
      </p:sp>
      <p:sp>
        <p:nvSpPr>
          <p:cNvPr id="5" name="Rectangle 2">
            <a:extLst>
              <a:ext uri="{FF2B5EF4-FFF2-40B4-BE49-F238E27FC236}">
                <a16:creationId xmlns:a16="http://schemas.microsoft.com/office/drawing/2014/main" id="{7FBB2996-68E3-4737-A21D-30A755E5C8A5}"/>
              </a:ext>
            </a:extLst>
          </p:cNvPr>
          <p:cNvSpPr>
            <a:spLocks noChangeArrowheads="1"/>
          </p:cNvSpPr>
          <p:nvPr/>
        </p:nvSpPr>
        <p:spPr bwMode="auto">
          <a:xfrm>
            <a:off x="395288" y="2711206"/>
            <a:ext cx="694042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La synthèse vocale de la Revue de titre énonce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Dissection aortique » (titre de la page),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Développé » (indique qu'il existe des sous-titres dans cette section),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Méthode » (titre du bloc),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Définition : Chirurgie cardiaque » (titre du bloc),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Définition : Circulation extra-corporelle » (titre du bloc),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tx1"/>
                </a:solidFill>
                <a:effectLst/>
                <a:latin typeface="+mn-lt"/>
              </a:rPr>
              <a:t>« Définition : Sternotomie médiane » (titre du bloc).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6" name="titRedGood">
            <a:hlinkClick r:id="" action="ppaction://media"/>
            <a:extLst>
              <a:ext uri="{FF2B5EF4-FFF2-40B4-BE49-F238E27FC236}">
                <a16:creationId xmlns:a16="http://schemas.microsoft.com/office/drawing/2014/main" id="{1ED52270-F9B3-4DFE-BDFE-21BF7FF8D6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95936" y="5014828"/>
            <a:ext cx="487363" cy="487363"/>
          </a:xfrm>
          <a:prstGeom prst="rect">
            <a:avLst/>
          </a:prstGeom>
        </p:spPr>
      </p:pic>
    </p:spTree>
    <p:extLst>
      <p:ext uri="{BB962C8B-B14F-4D97-AF65-F5344CB8AC3E}">
        <p14:creationId xmlns:p14="http://schemas.microsoft.com/office/powerpoint/2010/main" val="40027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Table des matières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5" name="Rectangle 2">
            <a:extLst>
              <a:ext uri="{FF2B5EF4-FFF2-40B4-BE49-F238E27FC236}">
                <a16:creationId xmlns:a16="http://schemas.microsoft.com/office/drawing/2014/main" id="{7FBB2996-68E3-4737-A21D-30A755E5C8A5}"/>
              </a:ext>
            </a:extLst>
          </p:cNvPr>
          <p:cNvSpPr>
            <a:spLocks noChangeArrowheads="1"/>
          </p:cNvSpPr>
          <p:nvPr/>
        </p:nvSpPr>
        <p:spPr bwMode="auto">
          <a:xfrm>
            <a:off x="102845" y="3671370"/>
            <a:ext cx="170244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fr-FR" altLang="fr-FR" sz="1800" b="0" i="0" u="none" strike="noStrike" cap="none" normalizeH="0" baseline="0" dirty="0">
                <a:ln>
                  <a:noFill/>
                </a:ln>
                <a:solidFill>
                  <a:schemeClr val="tx1"/>
                </a:solidFill>
                <a:effectLst/>
                <a:latin typeface="+mn-lt"/>
              </a:rPr>
              <a:t>La </a:t>
            </a:r>
            <a:r>
              <a:rPr lang="fr-FR" dirty="0"/>
              <a:t> présence d'un seul niveau de titre rend la navigation peu aisée,</a:t>
            </a:r>
          </a:p>
          <a:p>
            <a:r>
              <a:rPr lang="fr-FR" dirty="0"/>
              <a:t>La longueur des titres compromet leur lisibilité.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 name="Image 1">
            <a:extLst>
              <a:ext uri="{FF2B5EF4-FFF2-40B4-BE49-F238E27FC236}">
                <a16:creationId xmlns:a16="http://schemas.microsoft.com/office/drawing/2014/main" id="{F2E2E115-ECF9-462E-8ECB-66CA111C68B1}"/>
              </a:ext>
            </a:extLst>
          </p:cNvPr>
          <p:cNvPicPr>
            <a:picLocks noChangeAspect="1"/>
          </p:cNvPicPr>
          <p:nvPr/>
        </p:nvPicPr>
        <p:blipFill>
          <a:blip r:embed="rId5"/>
          <a:stretch>
            <a:fillRect/>
          </a:stretch>
        </p:blipFill>
        <p:spPr>
          <a:xfrm>
            <a:off x="1790250" y="2461754"/>
            <a:ext cx="7179469" cy="3471863"/>
          </a:xfrm>
          <a:prstGeom prst="rect">
            <a:avLst/>
          </a:prstGeom>
        </p:spPr>
      </p:pic>
    </p:spTree>
    <p:extLst>
      <p:ext uri="{BB962C8B-B14F-4D97-AF65-F5344CB8AC3E}">
        <p14:creationId xmlns:p14="http://schemas.microsoft.com/office/powerpoint/2010/main" val="1372027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Table des matières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5" name="Rectangle 2">
            <a:extLst>
              <a:ext uri="{FF2B5EF4-FFF2-40B4-BE49-F238E27FC236}">
                <a16:creationId xmlns:a16="http://schemas.microsoft.com/office/drawing/2014/main" id="{7FBB2996-68E3-4737-A21D-30A755E5C8A5}"/>
              </a:ext>
            </a:extLst>
          </p:cNvPr>
          <p:cNvSpPr>
            <a:spLocks noChangeArrowheads="1"/>
          </p:cNvSpPr>
          <p:nvPr/>
        </p:nvSpPr>
        <p:spPr bwMode="auto">
          <a:xfrm>
            <a:off x="206516" y="5945178"/>
            <a:ext cx="36050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a:r>
              <a:rPr lang="fr-FR"/>
              <a:t>Les difficultés présentées ci-dessus sont ici résolues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a:extLst>
              <a:ext uri="{FF2B5EF4-FFF2-40B4-BE49-F238E27FC236}">
                <a16:creationId xmlns:a16="http://schemas.microsoft.com/office/drawing/2014/main" id="{2E1EB123-5185-4134-9D03-A8E7A71304D9}"/>
              </a:ext>
            </a:extLst>
          </p:cNvPr>
          <p:cNvPicPr>
            <a:picLocks noChangeAspect="1"/>
          </p:cNvPicPr>
          <p:nvPr/>
        </p:nvPicPr>
        <p:blipFill>
          <a:blip r:embed="rId5"/>
          <a:stretch>
            <a:fillRect/>
          </a:stretch>
        </p:blipFill>
        <p:spPr>
          <a:xfrm>
            <a:off x="1657826" y="2495724"/>
            <a:ext cx="6223635" cy="3130677"/>
          </a:xfrm>
          <a:prstGeom prst="rect">
            <a:avLst/>
          </a:prstGeom>
        </p:spPr>
      </p:pic>
    </p:spTree>
    <p:extLst>
      <p:ext uri="{BB962C8B-B14F-4D97-AF65-F5344CB8AC3E}">
        <p14:creationId xmlns:p14="http://schemas.microsoft.com/office/powerpoint/2010/main" val="329698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6648DF-1951-40EF-B79D-3F6DA8A66FCA}"/>
              </a:ext>
            </a:extLst>
          </p:cNvPr>
          <p:cNvSpPr>
            <a:spLocks noGrp="1" noChangeArrowheads="1"/>
          </p:cNvSpPr>
          <p:nvPr>
            <p:ph type="ctrTitle"/>
          </p:nvPr>
        </p:nvSpPr>
        <p:spPr>
          <a:xfrm>
            <a:off x="395288" y="188913"/>
            <a:ext cx="8748712" cy="1511300"/>
          </a:xfrm>
        </p:spPr>
        <p:txBody>
          <a:bodyPr rtlCol="0">
            <a:normAutofit/>
          </a:bodyPr>
          <a:lstStyle/>
          <a:p>
            <a:pPr eaLnBrk="1" fontAlgn="auto" hangingPunct="1">
              <a:spcAft>
                <a:spcPts val="0"/>
              </a:spcAft>
              <a:defRPr/>
            </a:pPr>
            <a:r>
              <a:rPr lang="fr-FR" altLang="fr-FR" dirty="0">
                <a:latin typeface="Trebuchet MS" panose="020B0603020202020204" pitchFamily="34" charset="0"/>
              </a:rPr>
              <a:t>Echantillonnage de l’audit </a:t>
            </a:r>
            <a:br>
              <a:rPr lang="fr-FR" altLang="fr-FR" dirty="0">
                <a:latin typeface="Trebuchet MS" panose="020B0603020202020204" pitchFamily="34" charset="0"/>
              </a:rPr>
            </a:br>
            <a:endParaRPr lang="fr-FR" altLang="fr-FR" dirty="0"/>
          </a:p>
        </p:txBody>
      </p:sp>
      <p:sp>
        <p:nvSpPr>
          <p:cNvPr id="19459" name="Sous-titre 3">
            <a:extLst>
              <a:ext uri="{FF2B5EF4-FFF2-40B4-BE49-F238E27FC236}">
                <a16:creationId xmlns:a16="http://schemas.microsoft.com/office/drawing/2014/main" id="{0C06276A-0FB7-4A0F-A7AB-67CE1C61BF78}"/>
              </a:ext>
            </a:extLst>
          </p:cNvPr>
          <p:cNvSpPr>
            <a:spLocks noGrp="1"/>
          </p:cNvSpPr>
          <p:nvPr>
            <p:ph type="subTitle" idx="1"/>
          </p:nvPr>
        </p:nvSpPr>
        <p:spPr bwMode="auto">
          <a:xfrm>
            <a:off x="468313" y="1773238"/>
            <a:ext cx="8170862"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fr-FR" sz="1800" dirty="0">
                <a:solidFill>
                  <a:schemeClr val="tx1"/>
                </a:solidFill>
                <a:latin typeface="+mj-lt"/>
              </a:rPr>
              <a:t>L’échantillon sur lequel est réalisé l’audit porte au moins sur les pages suivantes, lorsqu’elles existent.</a:t>
            </a:r>
          </a:p>
          <a:p>
            <a:pPr algn="l"/>
            <a:endParaRPr lang="fr-FR" sz="1800" b="1" dirty="0"/>
          </a:p>
          <a:p>
            <a:pPr marL="285750" indent="-285750" algn="l">
              <a:buFont typeface="Arial" panose="020B0604020202020204" pitchFamily="34" charset="0"/>
              <a:buChar char="•"/>
            </a:pPr>
            <a:r>
              <a:rPr lang="fr-FR" sz="1800" dirty="0">
                <a:solidFill>
                  <a:schemeClr val="tx1"/>
                </a:solidFill>
              </a:rPr>
              <a:t>page d'accueil (page constituant le point d'entrée principal du service de communication au public en ligne), </a:t>
            </a:r>
          </a:p>
          <a:p>
            <a:pPr marL="285750" indent="-285750" algn="l">
              <a:buFont typeface="Arial" panose="020B0604020202020204" pitchFamily="34" charset="0"/>
              <a:buChar char="•"/>
            </a:pPr>
            <a:r>
              <a:rPr lang="fr-FR" sz="1800" dirty="0">
                <a:solidFill>
                  <a:schemeClr val="tx1"/>
                </a:solidFill>
              </a:rPr>
              <a:t>page contact (page contenant les informations de contact ou le ou les formulaires permettant de contacter directement l'organisme responsable du service de communication au public en ligne), </a:t>
            </a:r>
          </a:p>
          <a:p>
            <a:pPr marL="285750" indent="-285750" algn="l">
              <a:buFont typeface="Arial" panose="020B0604020202020204" pitchFamily="34" charset="0"/>
              <a:buChar char="•"/>
            </a:pPr>
            <a:r>
              <a:rPr lang="fr-FR" sz="1800" dirty="0">
                <a:solidFill>
                  <a:schemeClr val="tx1"/>
                </a:solidFill>
              </a:rPr>
              <a:t>page mentions légales, </a:t>
            </a:r>
          </a:p>
          <a:p>
            <a:pPr marL="285750" indent="-285750" algn="l">
              <a:buFont typeface="Arial" panose="020B0604020202020204" pitchFamily="34" charset="0"/>
              <a:buChar char="•"/>
            </a:pPr>
            <a:r>
              <a:rPr lang="fr-FR" sz="1800" dirty="0">
                <a:solidFill>
                  <a:schemeClr val="tx1"/>
                </a:solidFill>
              </a:rPr>
              <a:t>page « accessibilité » (page comprenant la déclaration d'accessibilité), </a:t>
            </a:r>
          </a:p>
          <a:p>
            <a:pPr marL="285750" indent="-285750" algn="l">
              <a:buFont typeface="Arial" panose="020B0604020202020204" pitchFamily="34" charset="0"/>
              <a:buChar char="•"/>
            </a:pPr>
            <a:r>
              <a:rPr lang="fr-FR" sz="1800" dirty="0">
                <a:solidFill>
                  <a:schemeClr val="tx1"/>
                </a:solidFill>
              </a:rPr>
              <a:t>page plan du site (page récapitulant l'arborescence du site ou permettant plus largement une navigation au sein des différentes pages composant le service), </a:t>
            </a:r>
          </a:p>
          <a:p>
            <a:pPr marL="285750" indent="-285750" algn="l">
              <a:buFont typeface="Arial" panose="020B0604020202020204" pitchFamily="34" charset="0"/>
              <a:buChar char="•"/>
            </a:pPr>
            <a:r>
              <a:rPr lang="fr-FR" sz="1800" dirty="0">
                <a:solidFill>
                  <a:schemeClr val="tx1"/>
                </a:solidFill>
              </a:rPr>
              <a:t>page d'aide, </a:t>
            </a:r>
          </a:p>
          <a:p>
            <a:pPr marL="285750" indent="-285750" algn="l">
              <a:buFont typeface="Arial" panose="020B0604020202020204" pitchFamily="34" charset="0"/>
              <a:buChar char="•"/>
            </a:pPr>
            <a:r>
              <a:rPr lang="fr-FR" sz="1800" dirty="0">
                <a:solidFill>
                  <a:schemeClr val="tx1"/>
                </a:solidFill>
              </a:rPr>
              <a:t>page d'authentification.</a:t>
            </a:r>
            <a:br>
              <a:rPr lang="fr-FR" sz="1800" b="1" dirty="0">
                <a:solidFill>
                  <a:schemeClr val="tx1"/>
                </a:solidFill>
              </a:rPr>
            </a:br>
            <a:endParaRPr lang="fr-FR" altLang="fr-FR" sz="1800" b="1" dirty="0">
              <a:solidFill>
                <a:schemeClr val="tx1"/>
              </a:solidFill>
            </a:endParaRPr>
          </a:p>
        </p:txBody>
      </p:sp>
      <p:pic>
        <p:nvPicPr>
          <p:cNvPr id="10" name="Image 48" descr="Logo VYV">
            <a:extLst>
              <a:ext uri="{FF2B5EF4-FFF2-40B4-BE49-F238E27FC236}">
                <a16:creationId xmlns:a16="http://schemas.microsoft.com/office/drawing/2014/main" id="{B97B0794-254C-4E12-B41E-0091BD8C4FB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3">
            <a:extLst>
              <a:ext uri="{FF2B5EF4-FFF2-40B4-BE49-F238E27FC236}">
                <a16:creationId xmlns:a16="http://schemas.microsoft.com/office/drawing/2014/main" id="{8F96D631-AB89-40BF-879B-5D155C08CF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09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Terme étranger</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2" name="Rectangle 1">
            <a:extLst>
              <a:ext uri="{FF2B5EF4-FFF2-40B4-BE49-F238E27FC236}">
                <a16:creationId xmlns:a16="http://schemas.microsoft.com/office/drawing/2014/main" id="{F0D41AAD-811F-4F1C-B7B5-5C5143C9376F}"/>
              </a:ext>
            </a:extLst>
          </p:cNvPr>
          <p:cNvSpPr>
            <a:spLocks noChangeArrowheads="1"/>
          </p:cNvSpPr>
          <p:nvPr/>
        </p:nvSpPr>
        <p:spPr bwMode="auto">
          <a:xfrm>
            <a:off x="197644" y="2444942"/>
            <a:ext cx="445461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To be, or not to be, that is the question: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Whether 'tis Nobler in the mind to suffer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The Slings and Arrows of outrageous Fortune,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Or to take Arms against a Sea of troubles,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And by opposing end them...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Hamlet, </a:t>
            </a:r>
            <a:r>
              <a:rPr kumimoji="0" lang="en-GB" altLang="fr-FR" sz="1800" b="0" i="0" u="none" strike="noStrike" cap="none" normalizeH="0" baseline="0" dirty="0" err="1">
                <a:ln>
                  <a:noFill/>
                </a:ln>
                <a:solidFill>
                  <a:schemeClr val="tx1"/>
                </a:solidFill>
                <a:effectLst/>
                <a:latin typeface="+mn-lt"/>
              </a:rPr>
              <a:t>acte</a:t>
            </a:r>
            <a:r>
              <a:rPr kumimoji="0" lang="en-GB" altLang="fr-FR" sz="1800" b="0" i="0" u="none" strike="noStrike" cap="none" normalizeH="0" baseline="0" dirty="0">
                <a:ln>
                  <a:noFill/>
                </a:ln>
                <a:solidFill>
                  <a:schemeClr val="tx1"/>
                </a:solidFill>
                <a:effectLst/>
                <a:latin typeface="+mn-lt"/>
              </a:rPr>
              <a:t> III, scène 1</a:t>
            </a:r>
          </a:p>
        </p:txBody>
      </p:sp>
      <p:sp>
        <p:nvSpPr>
          <p:cNvPr id="4" name="Rectangle 3">
            <a:extLst>
              <a:ext uri="{FF2B5EF4-FFF2-40B4-BE49-F238E27FC236}">
                <a16:creationId xmlns:a16="http://schemas.microsoft.com/office/drawing/2014/main" id="{CE68A4FD-77B7-4AE1-83F5-3FC2649DFF95}"/>
              </a:ext>
            </a:extLst>
          </p:cNvPr>
          <p:cNvSpPr/>
          <p:nvPr/>
        </p:nvSpPr>
        <p:spPr>
          <a:xfrm>
            <a:off x="323528" y="5002170"/>
            <a:ext cx="8615213" cy="646331"/>
          </a:xfrm>
          <a:prstGeom prst="rect">
            <a:avLst/>
          </a:prstGeom>
        </p:spPr>
        <p:txBody>
          <a:bodyPr wrap="square">
            <a:spAutoFit/>
          </a:bodyPr>
          <a:lstStyle/>
          <a:p>
            <a:r>
              <a:rPr lang="fr-FR" b="1" dirty="0"/>
              <a:t>La prononciation à la française d'un texte en langue étrangère rend sa compréhension difficile, voire impossible.</a:t>
            </a:r>
            <a:endParaRPr lang="fr-FR" dirty="0"/>
          </a:p>
        </p:txBody>
      </p:sp>
      <p:pic>
        <p:nvPicPr>
          <p:cNvPr id="10" name="etrBad">
            <a:hlinkClick r:id="" action="ppaction://media"/>
            <a:extLst>
              <a:ext uri="{FF2B5EF4-FFF2-40B4-BE49-F238E27FC236}">
                <a16:creationId xmlns:a16="http://schemas.microsoft.com/office/drawing/2014/main" id="{9DE5A28F-3B29-4DCE-90DE-B1E0D13B06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99245" y="3322105"/>
            <a:ext cx="487363" cy="487363"/>
          </a:xfrm>
          <a:prstGeom prst="rect">
            <a:avLst/>
          </a:prstGeom>
        </p:spPr>
      </p:pic>
    </p:spTree>
    <p:extLst>
      <p:ext uri="{BB962C8B-B14F-4D97-AF65-F5344CB8AC3E}">
        <p14:creationId xmlns:p14="http://schemas.microsoft.com/office/powerpoint/2010/main" val="273901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a:t>
            </a:r>
            <a:r>
              <a:rPr kumimoji="1" lang="fr-FR" altLang="fr-FR" sz="2400" dirty="0">
                <a:solidFill>
                  <a:schemeClr val="accent1">
                    <a:lumMod val="50000"/>
                  </a:schemeClr>
                </a:solidFill>
                <a:latin typeface="Trebuchet MS" panose="020B0603020202020204" pitchFamily="34" charset="0"/>
              </a:rPr>
              <a:t>Terme étranger</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2" name="Rectangle 1">
            <a:extLst>
              <a:ext uri="{FF2B5EF4-FFF2-40B4-BE49-F238E27FC236}">
                <a16:creationId xmlns:a16="http://schemas.microsoft.com/office/drawing/2014/main" id="{F0D41AAD-811F-4F1C-B7B5-5C5143C9376F}"/>
              </a:ext>
            </a:extLst>
          </p:cNvPr>
          <p:cNvSpPr>
            <a:spLocks noChangeArrowheads="1"/>
          </p:cNvSpPr>
          <p:nvPr/>
        </p:nvSpPr>
        <p:spPr bwMode="auto">
          <a:xfrm>
            <a:off x="197644" y="2444942"/>
            <a:ext cx="445461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To be, or not to be, that is the question: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Whether 'tis Nobler in the mind to suffer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The Slings and Arrows of outrageous Fortune,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Or to take Arms against a Sea of troubles,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And by opposing end them...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800" b="0" i="0" u="none" strike="noStrike" cap="none" normalizeH="0" baseline="0" dirty="0">
                <a:ln>
                  <a:noFill/>
                </a:ln>
                <a:solidFill>
                  <a:schemeClr val="tx1"/>
                </a:solidFill>
                <a:effectLst/>
                <a:latin typeface="+mn-lt"/>
              </a:rPr>
              <a:t>Hamlet, </a:t>
            </a:r>
            <a:r>
              <a:rPr kumimoji="0" lang="en-GB" altLang="fr-FR" sz="1800" b="0" i="0" u="none" strike="noStrike" cap="none" normalizeH="0" baseline="0" dirty="0" err="1">
                <a:ln>
                  <a:noFill/>
                </a:ln>
                <a:solidFill>
                  <a:schemeClr val="tx1"/>
                </a:solidFill>
                <a:effectLst/>
                <a:latin typeface="+mn-lt"/>
              </a:rPr>
              <a:t>acte</a:t>
            </a:r>
            <a:r>
              <a:rPr kumimoji="0" lang="en-GB" altLang="fr-FR" sz="1800" b="0" i="0" u="none" strike="noStrike" cap="none" normalizeH="0" baseline="0" dirty="0">
                <a:ln>
                  <a:noFill/>
                </a:ln>
                <a:solidFill>
                  <a:schemeClr val="tx1"/>
                </a:solidFill>
                <a:effectLst/>
                <a:latin typeface="+mn-lt"/>
              </a:rPr>
              <a:t> III, scène 1</a:t>
            </a:r>
          </a:p>
        </p:txBody>
      </p:sp>
      <p:sp>
        <p:nvSpPr>
          <p:cNvPr id="4" name="Rectangle 3">
            <a:extLst>
              <a:ext uri="{FF2B5EF4-FFF2-40B4-BE49-F238E27FC236}">
                <a16:creationId xmlns:a16="http://schemas.microsoft.com/office/drawing/2014/main" id="{CE68A4FD-77B7-4AE1-83F5-3FC2649DFF95}"/>
              </a:ext>
            </a:extLst>
          </p:cNvPr>
          <p:cNvSpPr/>
          <p:nvPr/>
        </p:nvSpPr>
        <p:spPr>
          <a:xfrm>
            <a:off x="323528" y="5002170"/>
            <a:ext cx="8615213" cy="646331"/>
          </a:xfrm>
          <a:prstGeom prst="rect">
            <a:avLst/>
          </a:prstGeom>
        </p:spPr>
        <p:txBody>
          <a:bodyPr wrap="square">
            <a:spAutoFit/>
          </a:bodyPr>
          <a:lstStyle/>
          <a:p>
            <a:r>
              <a:rPr lang="fr-FR" b="1" dirty="0"/>
              <a:t>La déclaration du changement de langue, même pour un terme isolé, permet à l'auditeur de saisir plus efficacement le sens de l'information proposée.</a:t>
            </a:r>
            <a:endParaRPr lang="fr-FR" dirty="0"/>
          </a:p>
        </p:txBody>
      </p:sp>
      <p:pic>
        <p:nvPicPr>
          <p:cNvPr id="3" name="etrGood">
            <a:hlinkClick r:id="" action="ppaction://media"/>
            <a:extLst>
              <a:ext uri="{FF2B5EF4-FFF2-40B4-BE49-F238E27FC236}">
                <a16:creationId xmlns:a16="http://schemas.microsoft.com/office/drawing/2014/main" id="{9EB60E0A-87B6-4CAE-A423-8A6B6FCE95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02020" y="3322105"/>
            <a:ext cx="487363" cy="487363"/>
          </a:xfrm>
          <a:prstGeom prst="rect">
            <a:avLst/>
          </a:prstGeom>
        </p:spPr>
      </p:pic>
    </p:spTree>
    <p:extLst>
      <p:ext uri="{BB962C8B-B14F-4D97-AF65-F5344CB8AC3E}">
        <p14:creationId xmlns:p14="http://schemas.microsoft.com/office/powerpoint/2010/main" val="17306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Listes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2" name="Rectangle 1">
            <a:extLst>
              <a:ext uri="{FF2B5EF4-FFF2-40B4-BE49-F238E27FC236}">
                <a16:creationId xmlns:a16="http://schemas.microsoft.com/office/drawing/2014/main" id="{F0D41AAD-811F-4F1C-B7B5-5C5143C9376F}"/>
              </a:ext>
            </a:extLst>
          </p:cNvPr>
          <p:cNvSpPr>
            <a:spLocks noChangeArrowheads="1"/>
          </p:cNvSpPr>
          <p:nvPr/>
        </p:nvSpPr>
        <p:spPr bwMode="auto">
          <a:xfrm>
            <a:off x="179512" y="2721942"/>
            <a:ext cx="24625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Liste non accessible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 Comptabilité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latin typeface="+mn-lt"/>
              </a:rPr>
              <a:t>« Astérisque J Baptiste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 Astérisque N Martin »</a:t>
            </a:r>
          </a:p>
        </p:txBody>
      </p:sp>
      <p:sp>
        <p:nvSpPr>
          <p:cNvPr id="4" name="Rectangle 3">
            <a:extLst>
              <a:ext uri="{FF2B5EF4-FFF2-40B4-BE49-F238E27FC236}">
                <a16:creationId xmlns:a16="http://schemas.microsoft.com/office/drawing/2014/main" id="{CE68A4FD-77B7-4AE1-83F5-3FC2649DFF95}"/>
              </a:ext>
            </a:extLst>
          </p:cNvPr>
          <p:cNvSpPr/>
          <p:nvPr/>
        </p:nvSpPr>
        <p:spPr>
          <a:xfrm>
            <a:off x="323528" y="5380746"/>
            <a:ext cx="8615213" cy="369332"/>
          </a:xfrm>
          <a:prstGeom prst="rect">
            <a:avLst/>
          </a:prstGeom>
        </p:spPr>
        <p:txBody>
          <a:bodyPr wrap="square">
            <a:spAutoFit/>
          </a:bodyPr>
          <a:lstStyle/>
          <a:p>
            <a:r>
              <a:rPr lang="fr-FR" b="1" dirty="0"/>
              <a:t>La notion de liste n’est pas énoncée.</a:t>
            </a:r>
            <a:endParaRPr lang="fr-FR" dirty="0"/>
          </a:p>
        </p:txBody>
      </p:sp>
      <p:pic>
        <p:nvPicPr>
          <p:cNvPr id="6" name="listeBad">
            <a:hlinkClick r:id="" action="ppaction://media"/>
            <a:extLst>
              <a:ext uri="{FF2B5EF4-FFF2-40B4-BE49-F238E27FC236}">
                <a16:creationId xmlns:a16="http://schemas.microsoft.com/office/drawing/2014/main" id="{754BC69A-CCE7-4EA5-B345-D12973535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15339" y="3678589"/>
            <a:ext cx="487363" cy="487363"/>
          </a:xfrm>
          <a:prstGeom prst="rect">
            <a:avLst/>
          </a:prstGeom>
        </p:spPr>
      </p:pic>
    </p:spTree>
    <p:extLst>
      <p:ext uri="{BB962C8B-B14F-4D97-AF65-F5344CB8AC3E}">
        <p14:creationId xmlns:p14="http://schemas.microsoft.com/office/powerpoint/2010/main" val="42701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Listes</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2" name="Rectangle 1">
            <a:extLst>
              <a:ext uri="{FF2B5EF4-FFF2-40B4-BE49-F238E27FC236}">
                <a16:creationId xmlns:a16="http://schemas.microsoft.com/office/drawing/2014/main" id="{F0D41AAD-811F-4F1C-B7B5-5C5143C9376F}"/>
              </a:ext>
            </a:extLst>
          </p:cNvPr>
          <p:cNvSpPr>
            <a:spLocks noChangeArrowheads="1"/>
          </p:cNvSpPr>
          <p:nvPr/>
        </p:nvSpPr>
        <p:spPr bwMode="auto">
          <a:xfrm>
            <a:off x="179512" y="2444945"/>
            <a:ext cx="316580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Liste accessible :</a:t>
            </a:r>
          </a:p>
          <a:p>
            <a:pPr defTabSz="914400"/>
            <a:r>
              <a:rPr lang="fr-FR" altLang="fr-FR" dirty="0">
                <a:latin typeface="+mn-lt"/>
              </a:rPr>
              <a:t>1. « Comptabilité deux points »,</a:t>
            </a:r>
          </a:p>
          <a:p>
            <a:pPr defTabSz="914400"/>
            <a:r>
              <a:rPr kumimoji="0" lang="fr-FR" altLang="fr-FR" sz="1800" b="0" i="0" u="none" strike="noStrike" cap="none" normalizeH="0" baseline="0" dirty="0">
                <a:ln>
                  <a:noFill/>
                </a:ln>
                <a:solidFill>
                  <a:schemeClr val="tx1"/>
                </a:solidFill>
                <a:effectLst/>
                <a:latin typeface="+mn-lt"/>
              </a:rPr>
              <a:t>2.</a:t>
            </a:r>
            <a:r>
              <a:rPr lang="fr-FR" altLang="fr-FR" dirty="0">
                <a:latin typeface="+mn-lt"/>
              </a:rPr>
              <a:t> « Liste avec deux éléments »,</a:t>
            </a:r>
            <a:endParaRPr kumimoji="0" lang="fr-FR" altLang="fr-FR" sz="1800" b="0" i="0" u="none" strike="noStrike" cap="none" normalizeH="0" baseline="0" dirty="0">
              <a:ln>
                <a:noFill/>
              </a:ln>
              <a:solidFill>
                <a:schemeClr val="tx1"/>
              </a:solidFill>
              <a:effectLst/>
              <a:latin typeface="+mn-lt"/>
            </a:endParaRPr>
          </a:p>
          <a:p>
            <a:pPr defTabSz="914400"/>
            <a:r>
              <a:rPr lang="fr-FR" altLang="fr-FR" dirty="0">
                <a:latin typeface="+mn-lt"/>
              </a:rPr>
              <a:t>3. « puce J Baptiste »,</a:t>
            </a:r>
          </a:p>
          <a:p>
            <a:pPr defTabSz="914400"/>
            <a:r>
              <a:rPr kumimoji="0" lang="fr-FR" altLang="fr-FR" sz="1800" b="0" i="0" u="none" strike="noStrike" cap="none" normalizeH="0" baseline="0" dirty="0">
                <a:ln>
                  <a:noFill/>
                </a:ln>
                <a:solidFill>
                  <a:schemeClr val="tx1"/>
                </a:solidFill>
                <a:effectLst/>
                <a:latin typeface="+mn-lt"/>
              </a:rPr>
              <a:t>4. </a:t>
            </a:r>
            <a:r>
              <a:rPr lang="fr-FR" altLang="fr-FR" dirty="0">
                <a:latin typeface="+mn-lt"/>
              </a:rPr>
              <a:t>« puce N Martin »,</a:t>
            </a:r>
            <a:endParaRPr kumimoji="0" lang="fr-FR" altLang="fr-FR" sz="1800" b="0" i="0" u="none" strike="noStrike" cap="none" normalizeH="0" baseline="0" dirty="0">
              <a:ln>
                <a:noFill/>
              </a:ln>
              <a:solidFill>
                <a:schemeClr val="tx1"/>
              </a:solidFill>
              <a:effectLst/>
              <a:latin typeface="+mn-lt"/>
            </a:endParaRPr>
          </a:p>
          <a:p>
            <a:pPr defTabSz="914400"/>
            <a:r>
              <a:rPr lang="fr-FR" altLang="fr-FR" dirty="0">
                <a:latin typeface="+mn-lt"/>
              </a:rPr>
              <a:t>5. « Hors de liste  ».</a:t>
            </a:r>
          </a:p>
        </p:txBody>
      </p:sp>
      <p:sp>
        <p:nvSpPr>
          <p:cNvPr id="4" name="Rectangle 3">
            <a:extLst>
              <a:ext uri="{FF2B5EF4-FFF2-40B4-BE49-F238E27FC236}">
                <a16:creationId xmlns:a16="http://schemas.microsoft.com/office/drawing/2014/main" id="{CE68A4FD-77B7-4AE1-83F5-3FC2649DFF95}"/>
              </a:ext>
            </a:extLst>
          </p:cNvPr>
          <p:cNvSpPr/>
          <p:nvPr/>
        </p:nvSpPr>
        <p:spPr>
          <a:xfrm>
            <a:off x="307732" y="4944000"/>
            <a:ext cx="8615213" cy="1200329"/>
          </a:xfrm>
          <a:prstGeom prst="rect">
            <a:avLst/>
          </a:prstGeom>
        </p:spPr>
        <p:txBody>
          <a:bodyPr wrap="square">
            <a:spAutoFit/>
          </a:bodyPr>
          <a:lstStyle/>
          <a:p>
            <a:r>
              <a:rPr lang="fr-FR" b="1" dirty="0"/>
              <a:t>Outre le fait de proposer une représentation mentale de la structure de l’information délivrée, cela permet de passer directement d'un intitulé de puce à un autre dans le cas de listes à plusieurs niveaux ou de listes proposant pour chaque puce des informations longues associées.</a:t>
            </a:r>
            <a:endParaRPr lang="fr-FR" dirty="0"/>
          </a:p>
        </p:txBody>
      </p:sp>
      <p:pic>
        <p:nvPicPr>
          <p:cNvPr id="3" name="listeGood">
            <a:hlinkClick r:id="" action="ppaction://media"/>
            <a:extLst>
              <a:ext uri="{FF2B5EF4-FFF2-40B4-BE49-F238E27FC236}">
                <a16:creationId xmlns:a16="http://schemas.microsoft.com/office/drawing/2014/main" id="{27DDD34B-1C19-4075-89A5-78179E33E2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30861" y="3322106"/>
            <a:ext cx="487363" cy="487363"/>
          </a:xfrm>
          <a:prstGeom prst="rect">
            <a:avLst/>
          </a:prstGeom>
        </p:spPr>
      </p:pic>
    </p:spTree>
    <p:extLst>
      <p:ext uri="{BB962C8B-B14F-4D97-AF65-F5344CB8AC3E}">
        <p14:creationId xmlns:p14="http://schemas.microsoft.com/office/powerpoint/2010/main" val="16426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Contextualisation</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2" name="Rectangle 1">
            <a:extLst>
              <a:ext uri="{FF2B5EF4-FFF2-40B4-BE49-F238E27FC236}">
                <a16:creationId xmlns:a16="http://schemas.microsoft.com/office/drawing/2014/main" id="{F0D41AAD-811F-4F1C-B7B5-5C5143C9376F}"/>
              </a:ext>
            </a:extLst>
          </p:cNvPr>
          <p:cNvSpPr>
            <a:spLocks noChangeArrowheads="1"/>
          </p:cNvSpPr>
          <p:nvPr/>
        </p:nvSpPr>
        <p:spPr bwMode="auto">
          <a:xfrm>
            <a:off x="179512" y="2419314"/>
            <a:ext cx="86152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Abréviation :</a:t>
            </a:r>
          </a:p>
          <a:p>
            <a:pPr defTabSz="914400"/>
            <a:r>
              <a:rPr lang="fr-FR" dirty="0"/>
              <a:t>Il convient de </a:t>
            </a:r>
            <a:r>
              <a:rPr lang="fr-FR" b="1" dirty="0"/>
              <a:t>déclarer les abréviations ou acronymes pour permettre à tous les utilisateurs d'en saisir le sens </a:t>
            </a:r>
            <a:r>
              <a:rPr lang="fr-FR" dirty="0"/>
              <a:t>(les termes plus connus sous leur acronyme, SMS par exemple,  ne nécessitent pas de déclaration).</a:t>
            </a:r>
          </a:p>
          <a:p>
            <a:pPr defTabSz="914400"/>
            <a:endParaRPr lang="fr-FR" altLang="fr-FR" dirty="0">
              <a:latin typeface="+mn-lt"/>
            </a:endParaRPr>
          </a:p>
        </p:txBody>
      </p:sp>
      <p:sp>
        <p:nvSpPr>
          <p:cNvPr id="11" name="Rectangle 10">
            <a:extLst>
              <a:ext uri="{FF2B5EF4-FFF2-40B4-BE49-F238E27FC236}">
                <a16:creationId xmlns:a16="http://schemas.microsoft.com/office/drawing/2014/main" id="{695E25C4-592E-403B-928A-2EACBE109324}"/>
              </a:ext>
            </a:extLst>
          </p:cNvPr>
          <p:cNvSpPr>
            <a:spLocks noChangeArrowheads="1"/>
          </p:cNvSpPr>
          <p:nvPr/>
        </p:nvSpPr>
        <p:spPr bwMode="auto">
          <a:xfrm>
            <a:off x="179512" y="3961112"/>
            <a:ext cx="86152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Glossaire, bibliographie, référence :</a:t>
            </a:r>
          </a:p>
          <a:p>
            <a:pPr defTabSz="914400"/>
            <a:r>
              <a:rPr lang="fr-FR" dirty="0"/>
              <a:t>De la même manière, </a:t>
            </a:r>
            <a:r>
              <a:rPr lang="fr-FR" b="1" dirty="0"/>
              <a:t>la déclaration des entrées d'index directement associées au texte bénéficie à tous les utilisateurs</a:t>
            </a:r>
            <a:r>
              <a:rPr lang="fr-FR" dirty="0"/>
              <a:t>.</a:t>
            </a:r>
            <a:endParaRPr lang="fr-FR" altLang="fr-FR" dirty="0">
              <a:latin typeface="+mn-lt"/>
            </a:endParaRPr>
          </a:p>
        </p:txBody>
      </p:sp>
    </p:spTree>
    <p:extLst>
      <p:ext uri="{BB962C8B-B14F-4D97-AF65-F5344CB8AC3E}">
        <p14:creationId xmlns:p14="http://schemas.microsoft.com/office/powerpoint/2010/main" val="40603457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095FF1DF-49AE-4B2E-B993-5863D5C12DF7}"/>
              </a:ext>
            </a:extLst>
          </p:cNvPr>
          <p:cNvSpPr>
            <a:spLocks noGrp="1"/>
          </p:cNvSpPr>
          <p:nvPr>
            <p:ph type="ctrTitle"/>
          </p:nvPr>
        </p:nvSpPr>
        <p:spPr>
          <a:xfrm>
            <a:off x="395288" y="188913"/>
            <a:ext cx="8748712" cy="1511300"/>
          </a:xfrm>
          <a:noFill/>
        </p:spPr>
        <p:txBody>
          <a:bodyPr/>
          <a:lstStyle/>
          <a:p>
            <a:pPr eaLnBrk="1" hangingPunct="1"/>
            <a:r>
              <a:rPr lang="en-GB" altLang="fr-FR">
                <a:latin typeface="Trebuchet MS" panose="020B0603020202020204" pitchFamily="34" charset="0"/>
              </a:rPr>
              <a:t>Thématiques RGAA</a:t>
            </a:r>
          </a:p>
        </p:txBody>
      </p:sp>
      <p:sp>
        <p:nvSpPr>
          <p:cNvPr id="173059" name="Text Box 5">
            <a:extLst>
              <a:ext uri="{FF2B5EF4-FFF2-40B4-BE49-F238E27FC236}">
                <a16:creationId xmlns:a16="http://schemas.microsoft.com/office/drawing/2014/main" id="{20A2E045-891A-4A44-83D2-AA4D38A9E779}"/>
              </a:ext>
            </a:extLst>
          </p:cNvPr>
          <p:cNvSpPr txBox="1">
            <a:spLocks noChangeArrowheads="1"/>
          </p:cNvSpPr>
          <p:nvPr/>
        </p:nvSpPr>
        <p:spPr bwMode="auto">
          <a:xfrm>
            <a:off x="1790250" y="1356458"/>
            <a:ext cx="6094413" cy="1008385"/>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sz="2400" dirty="0">
                <a:solidFill>
                  <a:srgbClr val="37516D"/>
                </a:solidFill>
                <a:latin typeface="Trebuchet MS" panose="020B0603020202020204" pitchFamily="34" charset="0"/>
              </a:rPr>
              <a:t>Structuration de l’information :</a:t>
            </a:r>
            <a:r>
              <a:rPr kumimoji="1" lang="fr-FR" altLang="fr-FR" sz="2400" dirty="0">
                <a:solidFill>
                  <a:srgbClr val="003399"/>
                </a:solidFill>
                <a:latin typeface="Trebuchet MS" panose="020B0603020202020204" pitchFamily="34" charset="0"/>
              </a:rPr>
              <a:t> Contextualisation</a:t>
            </a:r>
            <a:r>
              <a:rPr kumimoji="1" lang="en-GB" altLang="fr-FR" sz="2400" dirty="0">
                <a:latin typeface="Trebuchet MS" panose="020B0603020202020204" pitchFamily="34" charset="0"/>
              </a:rPr>
              <a:t>   </a:t>
            </a:r>
            <a:endParaRPr kumimoji="1" lang="fr-FR" altLang="fr-FR" sz="2400" dirty="0">
              <a:latin typeface="Trebuchet MS" panose="020B0603020202020204" pitchFamily="34" charset="0"/>
            </a:endParaRPr>
          </a:p>
        </p:txBody>
      </p:sp>
      <p:sp>
        <p:nvSpPr>
          <p:cNvPr id="173060" name="Rectangle 5">
            <a:extLst>
              <a:ext uri="{FF2B5EF4-FFF2-40B4-BE49-F238E27FC236}">
                <a16:creationId xmlns:a16="http://schemas.microsoft.com/office/drawing/2014/main" id="{F862A14D-BBE3-4430-BD95-E6B3053E1FCF}"/>
              </a:ext>
            </a:extLst>
          </p:cNvPr>
          <p:cNvSpPr>
            <a:spLocks noChangeArrowheads="1"/>
          </p:cNvSpPr>
          <p:nvPr/>
        </p:nvSpPr>
        <p:spPr bwMode="auto">
          <a:xfrm>
            <a:off x="757238" y="2428875"/>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0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endParaRPr kumimoji="1" lang="en-GB" altLang="fr-FR" sz="2000" dirty="0">
              <a:solidFill>
                <a:srgbClr val="000000"/>
              </a:solidFill>
              <a:latin typeface="Trebuchet MS" panose="020B0603020202020204" pitchFamily="34" charset="0"/>
            </a:endParaRPr>
          </a:p>
          <a:p>
            <a:pPr algn="just" eaLnBrk="1" hangingPunct="1">
              <a:lnSpc>
                <a:spcPct val="96000"/>
              </a:lnSpc>
              <a:spcBef>
                <a:spcPts val="700"/>
              </a:spcBef>
            </a:pPr>
            <a:endParaRPr kumimoji="1" lang="en-GB" altLang="fr-FR" sz="20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8FDD8CA9-7125-49E7-92AA-94740E35E7A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6C6D45A2-8758-4E83-9896-D1B7D5016D5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0FB2AB25-4488-4A2F-BF70-9E102B2A7C07}"/>
              </a:ext>
            </a:extLst>
          </p:cNvPr>
          <p:cNvSpPr txBox="1">
            <a:spLocks noChangeArrowheads="1"/>
          </p:cNvSpPr>
          <p:nvPr/>
        </p:nvSpPr>
        <p:spPr bwMode="auto">
          <a:xfrm>
            <a:off x="771974" y="203761"/>
            <a:ext cx="4065483" cy="357186"/>
          </a:xfrm>
          <a:prstGeom prst="rect">
            <a:avLst/>
          </a:prstGeom>
          <a:solidFill>
            <a:schemeClr val="accent5"/>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fr-FR" altLang="fr-FR" b="1" dirty="0">
                <a:solidFill>
                  <a:srgbClr val="37516D"/>
                </a:solidFill>
                <a:latin typeface="+mn-lt"/>
                <a:ea typeface="Arial Unicode MS" pitchFamily="34" charset="-128"/>
              </a:rPr>
              <a:t>Structuration de l’information</a:t>
            </a:r>
          </a:p>
        </p:txBody>
      </p:sp>
      <p:sp>
        <p:nvSpPr>
          <p:cNvPr id="12" name="Rectangle 11">
            <a:extLst>
              <a:ext uri="{FF2B5EF4-FFF2-40B4-BE49-F238E27FC236}">
                <a16:creationId xmlns:a16="http://schemas.microsoft.com/office/drawing/2014/main" id="{A97D2414-0F37-44EF-BFA9-71BB930E0FC0}"/>
              </a:ext>
            </a:extLst>
          </p:cNvPr>
          <p:cNvSpPr>
            <a:spLocks noChangeArrowheads="1"/>
          </p:cNvSpPr>
          <p:nvPr/>
        </p:nvSpPr>
        <p:spPr bwMode="auto">
          <a:xfrm>
            <a:off x="264393" y="3093505"/>
            <a:ext cx="86152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mn-lt"/>
              </a:rPr>
              <a:t>Fichier en téléchargement :</a:t>
            </a:r>
          </a:p>
          <a:p>
            <a:r>
              <a:rPr lang="fr-FR" i="1" dirty="0"/>
              <a:t>Si vous ne parvenez pas à lire le document, téléchargez Acrobat Reader.</a:t>
            </a:r>
          </a:p>
          <a:p>
            <a:r>
              <a:rPr lang="fr-FR" dirty="0"/>
              <a:t>Citation tirée de Hamlet (PDF, 49ko) (nouvelle fenêtre)</a:t>
            </a:r>
          </a:p>
          <a:p>
            <a:r>
              <a:rPr lang="fr-FR" dirty="0"/>
              <a:t>Citation tirée de Hamlet (Word, 10ko) (nouvelle fenêtre)</a:t>
            </a:r>
          </a:p>
          <a:p>
            <a:r>
              <a:rPr lang="fr-FR" dirty="0"/>
              <a:t>Lorsqu'on propose des fichiers en téléchargement il convient :</a:t>
            </a:r>
          </a:p>
          <a:p>
            <a:r>
              <a:rPr lang="fr-FR" dirty="0"/>
              <a:t>de </a:t>
            </a:r>
            <a:r>
              <a:rPr lang="fr-FR" b="1" dirty="0"/>
              <a:t>faire apparaître le format</a:t>
            </a:r>
            <a:r>
              <a:rPr lang="fr-FR" dirty="0"/>
              <a:t> (PDF, doc, etc.) et </a:t>
            </a:r>
            <a:r>
              <a:rPr lang="fr-FR" b="1" dirty="0"/>
              <a:t>le poids du ou des fichier(s) proposé(s)</a:t>
            </a:r>
            <a:r>
              <a:rPr lang="fr-FR" dirty="0"/>
              <a:t>,</a:t>
            </a:r>
          </a:p>
          <a:p>
            <a:r>
              <a:rPr lang="fr-FR" dirty="0"/>
              <a:t>de </a:t>
            </a:r>
            <a:r>
              <a:rPr lang="fr-FR" b="1" dirty="0"/>
              <a:t>mettre à disposition des alternatives accessibles.</a:t>
            </a:r>
            <a:endParaRPr lang="fr-FR" dirty="0"/>
          </a:p>
          <a:p>
            <a:pPr defTabSz="914400"/>
            <a:endParaRPr lang="fr-FR" altLang="fr-FR" dirty="0">
              <a:latin typeface="+mn-lt"/>
            </a:endParaRPr>
          </a:p>
        </p:txBody>
      </p:sp>
    </p:spTree>
    <p:extLst>
      <p:ext uri="{BB962C8B-B14F-4D97-AF65-F5344CB8AC3E}">
        <p14:creationId xmlns:p14="http://schemas.microsoft.com/office/powerpoint/2010/main" val="2828251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72403DB-00D0-4418-AC91-E567F9F9AE82}"/>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32099" name="Text Box 5">
            <a:extLst>
              <a:ext uri="{FF2B5EF4-FFF2-40B4-BE49-F238E27FC236}">
                <a16:creationId xmlns:a16="http://schemas.microsoft.com/office/drawing/2014/main" id="{8BAD379D-656E-4EF0-A710-4BCF1F934E18}"/>
              </a:ext>
            </a:extLst>
          </p:cNvPr>
          <p:cNvSpPr txBox="1">
            <a:spLocks noChangeArrowheads="1"/>
          </p:cNvSpPr>
          <p:nvPr/>
        </p:nvSpPr>
        <p:spPr bwMode="auto">
          <a:xfrm>
            <a:off x="1692275" y="2060574"/>
            <a:ext cx="5562600" cy="576337"/>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Couleurs : </a:t>
            </a:r>
            <a:r>
              <a:rPr kumimoji="1" lang="fr-FR" altLang="fr-FR" sz="2400" dirty="0">
                <a:solidFill>
                  <a:srgbClr val="37516D"/>
                </a:solidFill>
                <a:latin typeface="Trebuchet MS" panose="020B0603020202020204" pitchFamily="34" charset="0"/>
              </a:rPr>
              <a:t>Le</a:t>
            </a:r>
            <a:r>
              <a:rPr kumimoji="1" lang="fr-FR" altLang="fr-FR" sz="2400" dirty="0">
                <a:solidFill>
                  <a:srgbClr val="003399"/>
                </a:solidFill>
                <a:latin typeface="Trebuchet MS" panose="020B0603020202020204" pitchFamily="34" charset="0"/>
              </a:rPr>
              <a:t>s principes essentiels</a:t>
            </a:r>
          </a:p>
        </p:txBody>
      </p:sp>
      <p:sp>
        <p:nvSpPr>
          <p:cNvPr id="132100" name="Rectangle 5">
            <a:extLst>
              <a:ext uri="{FF2B5EF4-FFF2-40B4-BE49-F238E27FC236}">
                <a16:creationId xmlns:a16="http://schemas.microsoft.com/office/drawing/2014/main" id="{9018FCD2-43B0-4BF4-9C2E-00E467D8996D}"/>
              </a:ext>
            </a:extLst>
          </p:cNvPr>
          <p:cNvSpPr>
            <a:spLocks noChangeArrowheads="1"/>
          </p:cNvSpPr>
          <p:nvPr/>
        </p:nvSpPr>
        <p:spPr bwMode="auto">
          <a:xfrm>
            <a:off x="757238" y="2770188"/>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 Pas d’informations uniquement par la couleur</a:t>
            </a:r>
            <a:br>
              <a:rPr kumimoji="1" lang="fr-FR" altLang="fr-FR" dirty="0">
                <a:solidFill>
                  <a:srgbClr val="000000"/>
                </a:solidFill>
                <a:latin typeface="+mn-lt"/>
              </a:rPr>
            </a:br>
            <a:endParaRPr kumimoji="1" lang="fr-FR" altLang="fr-FR" dirty="0">
              <a:solidFill>
                <a:srgbClr val="000000"/>
              </a:solidFill>
              <a:latin typeface="+mn-lt"/>
            </a:endParaRPr>
          </a:p>
          <a:p>
            <a:pPr eaLnBrk="1" hangingPunct="1">
              <a:lnSpc>
                <a:spcPct val="96000"/>
              </a:lnSpc>
              <a:spcBef>
                <a:spcPts val="700"/>
              </a:spcBef>
              <a:buFont typeface="Trebuchet MS" panose="020B0603020202020204" pitchFamily="34" charset="0"/>
              <a:buChar char="•"/>
            </a:pPr>
            <a:r>
              <a:rPr kumimoji="1" lang="fr-FR" altLang="fr-FR" dirty="0">
                <a:solidFill>
                  <a:srgbClr val="000000"/>
                </a:solidFill>
                <a:latin typeface="+mn-lt"/>
              </a:rPr>
              <a:t> Utilisation de contrastes suffisant</a:t>
            </a:r>
            <a:endParaRPr kumimoji="1" lang="en-GB" altLang="fr-FR" dirty="0">
              <a:solidFill>
                <a:srgbClr val="000000"/>
              </a:solidFill>
              <a:latin typeface="+mn-lt"/>
            </a:endParaRPr>
          </a:p>
          <a:p>
            <a:pPr algn="just" eaLnBrk="1" hangingPunct="1">
              <a:lnSpc>
                <a:spcPct val="96000"/>
              </a:lnSpc>
              <a:spcBef>
                <a:spcPts val="700"/>
              </a:spcBef>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1480A95D-FB49-4997-BF9F-34DC3252A37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9AD9104C-D015-4D91-9893-FD2F4B1FE30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57CBD894-9B5C-4CFD-B2D9-3C977D7520A5}"/>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72403DB-00D0-4418-AC91-E567F9F9AE82}"/>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32099" name="Text Box 5">
            <a:extLst>
              <a:ext uri="{FF2B5EF4-FFF2-40B4-BE49-F238E27FC236}">
                <a16:creationId xmlns:a16="http://schemas.microsoft.com/office/drawing/2014/main" id="{8BAD379D-656E-4EF0-A710-4BCF1F934E18}"/>
              </a:ext>
            </a:extLst>
          </p:cNvPr>
          <p:cNvSpPr txBox="1">
            <a:spLocks noChangeArrowheads="1"/>
          </p:cNvSpPr>
          <p:nvPr/>
        </p:nvSpPr>
        <p:spPr bwMode="auto">
          <a:xfrm>
            <a:off x="1692275" y="2060574"/>
            <a:ext cx="5562600" cy="576337"/>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dirty="0">
                <a:solidFill>
                  <a:srgbClr val="37516D"/>
                </a:solidFill>
                <a:latin typeface="Trebuchet MS" panose="020B0603020202020204" pitchFamily="34" charset="0"/>
              </a:rPr>
              <a:t>Couleurs : </a:t>
            </a:r>
            <a:r>
              <a:rPr kumimoji="1" lang="fr-FR" altLang="fr-FR" sz="2400" dirty="0">
                <a:solidFill>
                  <a:srgbClr val="37516D"/>
                </a:solidFill>
                <a:latin typeface="Trebuchet MS" panose="020B0603020202020204" pitchFamily="34" charset="0"/>
              </a:rPr>
              <a:t>Le</a:t>
            </a:r>
            <a:r>
              <a:rPr kumimoji="1" lang="fr-FR" altLang="fr-FR" sz="2400" dirty="0">
                <a:solidFill>
                  <a:srgbClr val="003399"/>
                </a:solidFill>
                <a:latin typeface="Trebuchet MS" panose="020B0603020202020204" pitchFamily="34" charset="0"/>
              </a:rPr>
              <a:t>s principes essentiels</a:t>
            </a:r>
          </a:p>
        </p:txBody>
      </p:sp>
      <p:sp>
        <p:nvSpPr>
          <p:cNvPr id="132100" name="Rectangle 5">
            <a:extLst>
              <a:ext uri="{FF2B5EF4-FFF2-40B4-BE49-F238E27FC236}">
                <a16:creationId xmlns:a16="http://schemas.microsoft.com/office/drawing/2014/main" id="{9018FCD2-43B0-4BF4-9C2E-00E467D8996D}"/>
              </a:ext>
            </a:extLst>
          </p:cNvPr>
          <p:cNvSpPr>
            <a:spLocks noChangeArrowheads="1"/>
          </p:cNvSpPr>
          <p:nvPr/>
        </p:nvSpPr>
        <p:spPr bwMode="auto">
          <a:xfrm>
            <a:off x="395288" y="2684034"/>
            <a:ext cx="84201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9240" bIns="0"/>
          <a:lstStyle>
            <a:lvl1pPr marL="368300" indent="-331788">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1pPr>
            <a:lvl2pPr marL="742950" indent="-28575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2pPr>
            <a:lvl3pPr marL="11430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3pPr>
            <a:lvl4pPr marL="16002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4pPr>
            <a:lvl5pPr marL="2057400" indent="-228600">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369888" algn="l"/>
                <a:tab pos="817563" algn="l"/>
                <a:tab pos="1266825" algn="l"/>
                <a:tab pos="1716088" algn="l"/>
                <a:tab pos="2165350" algn="l"/>
                <a:tab pos="2614613" algn="l"/>
                <a:tab pos="3063875" algn="l"/>
                <a:tab pos="3513138" algn="l"/>
                <a:tab pos="3962400" algn="l"/>
                <a:tab pos="4411663" algn="l"/>
                <a:tab pos="4860925" algn="l"/>
                <a:tab pos="5310188" algn="l"/>
                <a:tab pos="5759450" algn="l"/>
                <a:tab pos="6208713" algn="l"/>
                <a:tab pos="6657975" algn="l"/>
                <a:tab pos="7107238" algn="l"/>
                <a:tab pos="7556500" algn="l"/>
                <a:tab pos="8005763" algn="l"/>
                <a:tab pos="8455025" algn="l"/>
                <a:tab pos="8904288" algn="l"/>
                <a:tab pos="9353550" algn="l"/>
              </a:tabLst>
              <a:defRPr>
                <a:solidFill>
                  <a:schemeClr val="tx1"/>
                </a:solidFill>
                <a:latin typeface="Calibri" panose="020F0502020204030204" pitchFamily="34" charset="0"/>
              </a:defRPr>
            </a:lvl9pPr>
          </a:lstStyle>
          <a:p>
            <a:pPr algn="just" eaLnBrk="1" hangingPunct="1">
              <a:lnSpc>
                <a:spcPct val="96000"/>
              </a:lnSpc>
              <a:spcBef>
                <a:spcPts val="800"/>
              </a:spcBef>
            </a:pPr>
            <a:endParaRPr kumimoji="1" lang="en-GB" altLang="fr-FR" sz="2400" b="1" dirty="0">
              <a:solidFill>
                <a:srgbClr val="000000"/>
              </a:solidFill>
              <a:latin typeface="Trebuchet MS" panose="020B0603020202020204" pitchFamily="34" charset="0"/>
            </a:endParaRPr>
          </a:p>
          <a:p>
            <a:r>
              <a:rPr lang="fr-FR" dirty="0"/>
              <a:t>En plus de faire attention aux couleurs employées, il est important de garder à l'esprit  que la couleur ne soit jamais la seule indication de sens. </a:t>
            </a:r>
          </a:p>
          <a:p>
            <a:r>
              <a:rPr lang="fr-FR" dirty="0"/>
              <a:t>Par exemple :</a:t>
            </a:r>
          </a:p>
          <a:p>
            <a:r>
              <a:rPr lang="fr-FR" dirty="0"/>
              <a:t>Distinguer les liens du texte normal en les soulignant, </a:t>
            </a:r>
          </a:p>
          <a:p>
            <a:r>
              <a:rPr lang="fr-FR" dirty="0"/>
              <a:t>Ne pas conditionner les actions de l'utilisateur en faisant appel aux couleurs </a:t>
            </a:r>
          </a:p>
          <a:p>
            <a:r>
              <a:rPr lang="fr-FR" dirty="0"/>
              <a:t>(ex : "cliquez sur le bouton rouge"), </a:t>
            </a:r>
          </a:p>
          <a:p>
            <a:r>
              <a:rPr lang="fr-FR" dirty="0"/>
              <a:t>Toujours prévoir une alternative texte pour les images (attribut </a:t>
            </a:r>
            <a:r>
              <a:rPr lang="fr-FR" i="1" dirty="0"/>
              <a:t>alt</a:t>
            </a:r>
            <a:r>
              <a:rPr lang="fr-FR" dirty="0"/>
              <a:t>), </a:t>
            </a:r>
          </a:p>
          <a:p>
            <a:r>
              <a:rPr lang="fr-FR" dirty="0"/>
              <a:t>Le texte ne doit pas être remplacé par une image (sans alternative) pour permettre à l'utilisateur de l'agrandir ou d'utiliser sa propre feuille de style contrastée.</a:t>
            </a:r>
          </a:p>
          <a:p>
            <a:pPr algn="just" eaLnBrk="1" hangingPunct="1">
              <a:lnSpc>
                <a:spcPct val="96000"/>
              </a:lnSpc>
              <a:spcBef>
                <a:spcPts val="700"/>
              </a:spcBef>
            </a:pPr>
            <a:endParaRPr kumimoji="1" lang="en-GB" altLang="fr-FR" sz="2400" dirty="0">
              <a:solidFill>
                <a:srgbClr val="000000"/>
              </a:solidFill>
              <a:latin typeface="Trebuchet MS" panose="020B0603020202020204" pitchFamily="34" charset="0"/>
            </a:endParaRPr>
          </a:p>
        </p:txBody>
      </p:sp>
      <p:pic>
        <p:nvPicPr>
          <p:cNvPr id="7" name="Image 48" descr="Logo VYV">
            <a:extLst>
              <a:ext uri="{FF2B5EF4-FFF2-40B4-BE49-F238E27FC236}">
                <a16:creationId xmlns:a16="http://schemas.microsoft.com/office/drawing/2014/main" id="{1480A95D-FB49-4997-BF9F-34DC3252A37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9AD9104C-D015-4D91-9893-FD2F4B1FE30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57CBD894-9B5C-4CFD-B2D9-3C977D7520A5}"/>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extLst>
      <p:ext uri="{BB962C8B-B14F-4D97-AF65-F5344CB8AC3E}">
        <p14:creationId xmlns:p14="http://schemas.microsoft.com/office/powerpoint/2010/main" val="720858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6586196-4A0F-4441-838E-75036C1E83C4}"/>
              </a:ext>
            </a:extLst>
          </p:cNvPr>
          <p:cNvSpPr>
            <a:spLocks noGrp="1"/>
          </p:cNvSpPr>
          <p:nvPr>
            <p:ph type="ctrTitle"/>
          </p:nvPr>
        </p:nvSpPr>
        <p:spPr>
          <a:xfrm>
            <a:off x="395288" y="188913"/>
            <a:ext cx="8748712" cy="1511300"/>
          </a:xfrm>
          <a:noFill/>
        </p:spPr>
        <p:txBody>
          <a:bodyPr/>
          <a:lstStyle/>
          <a:p>
            <a:pPr eaLnBrk="1" hangingPunct="1"/>
            <a:r>
              <a:rPr lang="en-GB" altLang="fr-FR" dirty="0" err="1">
                <a:latin typeface="Trebuchet MS" panose="020B0603020202020204" pitchFamily="34" charset="0"/>
              </a:rPr>
              <a:t>Thématiques</a:t>
            </a:r>
            <a:r>
              <a:rPr lang="en-GB" altLang="fr-FR" dirty="0">
                <a:latin typeface="Trebuchet MS" panose="020B0603020202020204" pitchFamily="34" charset="0"/>
              </a:rPr>
              <a:t> RGAA</a:t>
            </a:r>
          </a:p>
        </p:txBody>
      </p:sp>
      <p:sp>
        <p:nvSpPr>
          <p:cNvPr id="130051" name="Text Box 5">
            <a:extLst>
              <a:ext uri="{FF2B5EF4-FFF2-40B4-BE49-F238E27FC236}">
                <a16:creationId xmlns:a16="http://schemas.microsoft.com/office/drawing/2014/main" id="{4B114F48-7828-4E84-9635-347FA31D13A0}"/>
              </a:ext>
            </a:extLst>
          </p:cNvPr>
          <p:cNvSpPr txBox="1">
            <a:spLocks noChangeArrowheads="1"/>
          </p:cNvSpPr>
          <p:nvPr/>
        </p:nvSpPr>
        <p:spPr bwMode="auto">
          <a:xfrm>
            <a:off x="1692275" y="2060575"/>
            <a:ext cx="5562600" cy="285750"/>
          </a:xfrm>
          <a:prstGeom prst="rect">
            <a:avLst/>
          </a:prstGeom>
          <a:solidFill>
            <a:srgbClr val="E4EB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GB" altLang="fr-FR" sz="2400">
                <a:solidFill>
                  <a:srgbClr val="37516D"/>
                </a:solidFill>
                <a:latin typeface="Trebuchet MS" panose="020B0603020202020204" pitchFamily="34" charset="0"/>
              </a:rPr>
              <a:t>Couleurs : </a:t>
            </a:r>
            <a:r>
              <a:rPr kumimoji="1" lang="en-GB" altLang="fr-FR" sz="2400">
                <a:latin typeface="Trebuchet MS" panose="020B0603020202020204" pitchFamily="34" charset="0"/>
              </a:rPr>
              <a:t> </a:t>
            </a:r>
            <a:r>
              <a:rPr kumimoji="1" lang="en-GB" altLang="fr-FR" sz="2400">
                <a:solidFill>
                  <a:schemeClr val="bg2"/>
                </a:solidFill>
                <a:latin typeface="Trebuchet MS" panose="020B0603020202020204" pitchFamily="34" charset="0"/>
              </a:rPr>
              <a:t> </a:t>
            </a:r>
            <a:endParaRPr kumimoji="1" lang="fr-FR" altLang="fr-FR" sz="2400">
              <a:solidFill>
                <a:schemeClr val="bg2"/>
              </a:solidFill>
              <a:latin typeface="Trebuchet MS" panose="020B0603020202020204" pitchFamily="34" charset="0"/>
            </a:endParaRPr>
          </a:p>
        </p:txBody>
      </p:sp>
      <p:pic>
        <p:nvPicPr>
          <p:cNvPr id="8" name="Image 48" descr="Logo VYV">
            <a:extLst>
              <a:ext uri="{FF2B5EF4-FFF2-40B4-BE49-F238E27FC236}">
                <a16:creationId xmlns:a16="http://schemas.microsoft.com/office/drawing/2014/main" id="{451A2D26-725A-4445-BACC-5CA6927DC98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3">
            <a:extLst>
              <a:ext uri="{FF2B5EF4-FFF2-40B4-BE49-F238E27FC236}">
                <a16:creationId xmlns:a16="http://schemas.microsoft.com/office/drawing/2014/main" id="{DFB992C2-BD16-4252-BC54-5B0A14A56B0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2DE3F1A7-F050-461C-AF45-3490C3CBAA3F}"/>
              </a:ext>
            </a:extLst>
          </p:cNvPr>
          <p:cNvPicPr>
            <a:picLocks noChangeAspect="1"/>
          </p:cNvPicPr>
          <p:nvPr/>
        </p:nvPicPr>
        <p:blipFill>
          <a:blip r:embed="rId5"/>
          <a:stretch>
            <a:fillRect/>
          </a:stretch>
        </p:blipFill>
        <p:spPr>
          <a:xfrm>
            <a:off x="5436096" y="1268760"/>
            <a:ext cx="2960942" cy="4670870"/>
          </a:xfrm>
          <a:prstGeom prst="rect">
            <a:avLst/>
          </a:prstGeom>
        </p:spPr>
      </p:pic>
      <p:pic>
        <p:nvPicPr>
          <p:cNvPr id="3" name="Image 2">
            <a:extLst>
              <a:ext uri="{FF2B5EF4-FFF2-40B4-BE49-F238E27FC236}">
                <a16:creationId xmlns:a16="http://schemas.microsoft.com/office/drawing/2014/main" id="{CAC3AA45-D0D6-49B1-8E91-659443BD836C}"/>
              </a:ext>
            </a:extLst>
          </p:cNvPr>
          <p:cNvPicPr>
            <a:picLocks noChangeAspect="1"/>
          </p:cNvPicPr>
          <p:nvPr/>
        </p:nvPicPr>
        <p:blipFill>
          <a:blip r:embed="rId6"/>
          <a:stretch>
            <a:fillRect/>
          </a:stretch>
        </p:blipFill>
        <p:spPr>
          <a:xfrm>
            <a:off x="2195736" y="2626418"/>
            <a:ext cx="3127302" cy="802582"/>
          </a:xfrm>
          <a:prstGeom prst="rect">
            <a:avLst/>
          </a:prstGeom>
        </p:spPr>
      </p:pic>
      <p:sp>
        <p:nvSpPr>
          <p:cNvPr id="4" name="Rectangle 3">
            <a:extLst>
              <a:ext uri="{FF2B5EF4-FFF2-40B4-BE49-F238E27FC236}">
                <a16:creationId xmlns:a16="http://schemas.microsoft.com/office/drawing/2014/main" id="{8C7705E5-05B8-4958-9217-1C19AB4938F1}"/>
              </a:ext>
            </a:extLst>
          </p:cNvPr>
          <p:cNvSpPr/>
          <p:nvPr/>
        </p:nvSpPr>
        <p:spPr>
          <a:xfrm>
            <a:off x="260871" y="5442712"/>
            <a:ext cx="4572000" cy="1200329"/>
          </a:xfrm>
          <a:prstGeom prst="rect">
            <a:avLst/>
          </a:prstGeom>
        </p:spPr>
        <p:txBody>
          <a:bodyPr>
            <a:spAutoFit/>
          </a:bodyPr>
          <a:lstStyle/>
          <a:p>
            <a:r>
              <a:rPr lang="fr-FR" dirty="0">
                <a:hlinkClick r:id="rId7"/>
              </a:rPr>
              <a:t>https://document-service-public.fr/acte-de-naissance/NORD-PAS-DE-CALAIS/NORD/DENAIN</a:t>
            </a:r>
            <a:endParaRPr lang="fr-FR" dirty="0"/>
          </a:p>
          <a:p>
            <a:endParaRPr lang="fr-FR" dirty="0"/>
          </a:p>
        </p:txBody>
      </p:sp>
      <p:sp>
        <p:nvSpPr>
          <p:cNvPr id="5" name="Rectangle 4">
            <a:extLst>
              <a:ext uri="{FF2B5EF4-FFF2-40B4-BE49-F238E27FC236}">
                <a16:creationId xmlns:a16="http://schemas.microsoft.com/office/drawing/2014/main" id="{2FBCF114-C7DE-4191-BF27-D5CC1B2B5BF0}"/>
              </a:ext>
            </a:extLst>
          </p:cNvPr>
          <p:cNvSpPr/>
          <p:nvPr/>
        </p:nvSpPr>
        <p:spPr>
          <a:xfrm>
            <a:off x="331087" y="3512526"/>
            <a:ext cx="4572000" cy="923330"/>
          </a:xfrm>
          <a:prstGeom prst="rect">
            <a:avLst/>
          </a:prstGeom>
        </p:spPr>
        <p:txBody>
          <a:bodyPr>
            <a:spAutoFit/>
          </a:bodyPr>
          <a:lstStyle/>
          <a:p>
            <a:r>
              <a:rPr lang="fr-FR" dirty="0"/>
              <a:t>A aucun moment, il n’est stipulé le caractère obligatoire de chaque champ de formulaire mis à part l’astérisque de couleur rouge</a:t>
            </a:r>
          </a:p>
        </p:txBody>
      </p:sp>
      <p:cxnSp>
        <p:nvCxnSpPr>
          <p:cNvPr id="7" name="Connecteur droit avec flèche 6">
            <a:extLst>
              <a:ext uri="{FF2B5EF4-FFF2-40B4-BE49-F238E27FC236}">
                <a16:creationId xmlns:a16="http://schemas.microsoft.com/office/drawing/2014/main" id="{0D822672-9463-4A08-B035-A7136C771B24}"/>
              </a:ext>
            </a:extLst>
          </p:cNvPr>
          <p:cNvCxnSpPr/>
          <p:nvPr/>
        </p:nvCxnSpPr>
        <p:spPr>
          <a:xfrm flipV="1">
            <a:off x="4283968" y="3027709"/>
            <a:ext cx="792088" cy="1265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 Box 3">
            <a:extLst>
              <a:ext uri="{FF2B5EF4-FFF2-40B4-BE49-F238E27FC236}">
                <a16:creationId xmlns:a16="http://schemas.microsoft.com/office/drawing/2014/main" id="{A2C12FDB-94DE-4131-A108-2CAA788E946F}"/>
              </a:ext>
            </a:extLst>
          </p:cNvPr>
          <p:cNvSpPr txBox="1">
            <a:spLocks noChangeArrowheads="1"/>
          </p:cNvSpPr>
          <p:nvPr/>
        </p:nvSpPr>
        <p:spPr bwMode="auto">
          <a:xfrm>
            <a:off x="4059064" y="176112"/>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 9" descr="passage.jpg" title="Vue de la page d'accueil du site Passage">
            <a:extLst>
              <a:ext uri="{FF2B5EF4-FFF2-40B4-BE49-F238E27FC236}">
                <a16:creationId xmlns:a16="http://schemas.microsoft.com/office/drawing/2014/main" id="{05815E5B-5AAE-4F46-88D6-06BCED77A4E7}"/>
              </a:ext>
            </a:extLst>
          </p:cNvPr>
          <p:cNvPicPr>
            <a:picLocks noChangeAspect="1"/>
          </p:cNvPicPr>
          <p:nvPr/>
        </p:nvPicPr>
        <p:blipFill>
          <a:blip r:embed="rId3"/>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2">
            <a:extLst>
              <a:ext uri="{FF2B5EF4-FFF2-40B4-BE49-F238E27FC236}">
                <a16:creationId xmlns:a16="http://schemas.microsoft.com/office/drawing/2014/main" id="{7F757BEF-6095-4A00-AA6F-27449C517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214563"/>
            <a:ext cx="35623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ZoneTexte 1">
            <a:extLst>
              <a:ext uri="{FF2B5EF4-FFF2-40B4-BE49-F238E27FC236}">
                <a16:creationId xmlns:a16="http://schemas.microsoft.com/office/drawing/2014/main" id="{4236DFD4-EFBE-48AC-93B6-DD0B504B84EC}"/>
              </a:ext>
            </a:extLst>
          </p:cNvPr>
          <p:cNvSpPr txBox="1">
            <a:spLocks noChangeArrowheads="1"/>
          </p:cNvSpPr>
          <p:nvPr/>
        </p:nvSpPr>
        <p:spPr bwMode="auto">
          <a:xfrm>
            <a:off x="1116013" y="1052513"/>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fr-FR" altLang="fr-FR">
                <a:latin typeface="Times New Roman" panose="02020603050405020304" pitchFamily="18" charset="0"/>
              </a:rPr>
              <a:t>passage-securite.com</a:t>
            </a:r>
          </a:p>
        </p:txBody>
      </p:sp>
      <p:pic>
        <p:nvPicPr>
          <p:cNvPr id="7" name="Image 48" descr="Logo VYV">
            <a:extLst>
              <a:ext uri="{FF2B5EF4-FFF2-40B4-BE49-F238E27FC236}">
                <a16:creationId xmlns:a16="http://schemas.microsoft.com/office/drawing/2014/main" id="{E2DD94D7-2CE7-43AD-BE45-2A452F53624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76056" y="5891313"/>
            <a:ext cx="11969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a:extLst>
              <a:ext uri="{FF2B5EF4-FFF2-40B4-BE49-F238E27FC236}">
                <a16:creationId xmlns:a16="http://schemas.microsoft.com/office/drawing/2014/main" id="{ED466D10-F64A-44C6-A78B-2DFB5BCC08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6216" y="5891313"/>
            <a:ext cx="2422525" cy="754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596F603C-BE54-4AF6-B510-4A97D49958B5}"/>
              </a:ext>
            </a:extLst>
          </p:cNvPr>
          <p:cNvSpPr txBox="1">
            <a:spLocks noChangeArrowheads="1"/>
          </p:cNvSpPr>
          <p:nvPr/>
        </p:nvSpPr>
        <p:spPr bwMode="auto">
          <a:xfrm>
            <a:off x="4572000" y="90438"/>
            <a:ext cx="2033984" cy="285750"/>
          </a:xfrm>
          <a:prstGeom prst="rect">
            <a:avLst/>
          </a:prstGeom>
          <a:solidFill>
            <a:schemeClr val="accent6"/>
          </a:solidFill>
          <a:ln>
            <a:noFill/>
          </a:ln>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r>
              <a:rPr kumimoji="1" lang="en-GB" altLang="fr-FR" b="1" dirty="0">
                <a:solidFill>
                  <a:srgbClr val="37516D"/>
                </a:solidFill>
                <a:latin typeface="+mn-lt"/>
                <a:ea typeface="Arial Unicode MS" pitchFamily="34" charset="-128"/>
              </a:rPr>
              <a:t>Couleurs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ANCHTO" val="0"/>
  <p:tag name="HOTSPOTTYPE" val="NextSlide"/>
  <p:tag name="DEFINEDINNAVIGATOR" val="False"/>
</p:tagLst>
</file>

<file path=ppt/theme/theme1.xml><?xml version="1.0" encoding="utf-8"?>
<a:theme xmlns:a="http://schemas.openxmlformats.org/drawingml/2006/main" name="Thème Indimaj">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ème Indimaj" id="{550C182D-C91B-4DB8-A497-4B099D44D262}" vid="{0AFFF4E8-9E96-4CE3-A684-FCD457C14B2C}"/>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D27481CE57EC44AF22B7E390C7D26F" ma:contentTypeVersion="12" ma:contentTypeDescription="Crée un document." ma:contentTypeScope="" ma:versionID="28d1c37bf49daee21f1b732f6706a236">
  <xsd:schema xmlns:xsd="http://www.w3.org/2001/XMLSchema" xmlns:xs="http://www.w3.org/2001/XMLSchema" xmlns:p="http://schemas.microsoft.com/office/2006/metadata/properties" xmlns:ns2="523323b6-9349-4d38-95a8-eeaa58b33fc7" xmlns:ns3="8f7a7af0-d93c-40a4-94f0-e77f5f925905" targetNamespace="http://schemas.microsoft.com/office/2006/metadata/properties" ma:root="true" ma:fieldsID="570ce67f19ddb8eebee9ad298b807bb2" ns2:_="" ns3:_="">
    <xsd:import namespace="523323b6-9349-4d38-95a8-eeaa58b33fc7"/>
    <xsd:import namespace="8f7a7af0-d93c-40a4-94f0-e77f5f9259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323b6-9349-4d38-95a8-eeaa58b33f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7a7af0-d93c-40a4-94f0-e77f5f925905"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D65982-5E54-4A9E-9BF3-4FD958F2BC9A}"/>
</file>

<file path=customXml/itemProps2.xml><?xml version="1.0" encoding="utf-8"?>
<ds:datastoreItem xmlns:ds="http://schemas.openxmlformats.org/officeDocument/2006/customXml" ds:itemID="{41D1CDDF-7AA1-43F3-B465-C0F0597107AC}"/>
</file>

<file path=customXml/itemProps3.xml><?xml version="1.0" encoding="utf-8"?>
<ds:datastoreItem xmlns:ds="http://schemas.openxmlformats.org/officeDocument/2006/customXml" ds:itemID="{0095198E-8B07-4AF7-AB9B-5CEE4EFDAC7E}"/>
</file>

<file path=docProps/app.xml><?xml version="1.0" encoding="utf-8"?>
<Properties xmlns="http://schemas.openxmlformats.org/officeDocument/2006/extended-properties" xmlns:vt="http://schemas.openxmlformats.org/officeDocument/2006/docPropsVTypes">
  <Template>Thème Indimaj</Template>
  <TotalTime>0</TotalTime>
  <Words>9564</Words>
  <Application>Microsoft Office PowerPoint</Application>
  <PresentationFormat>Affichage à l'écran (4:3)</PresentationFormat>
  <Paragraphs>1542</Paragraphs>
  <Slides>151</Slides>
  <Notes>151</Notes>
  <HiddenSlides>0</HiddenSlides>
  <MMClips>25</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151</vt:i4>
      </vt:variant>
    </vt:vector>
  </HeadingPairs>
  <TitlesOfParts>
    <vt:vector size="159" baseType="lpstr">
      <vt:lpstr>Arial</vt:lpstr>
      <vt:lpstr>Calibri</vt:lpstr>
      <vt:lpstr>Lato</vt:lpstr>
      <vt:lpstr>Monotype Sorts</vt:lpstr>
      <vt:lpstr>Times New Roman</vt:lpstr>
      <vt:lpstr>Trebuchet MS</vt:lpstr>
      <vt:lpstr>Wingdings</vt:lpstr>
      <vt:lpstr>Thème Indimaj</vt:lpstr>
      <vt:lpstr>Sensibilisation à la vérification de l'accessibilité  d'un site Web avec le RGAA</vt:lpstr>
      <vt:lpstr>Définition   </vt:lpstr>
      <vt:lpstr>Objectifs de la sensibilisation  </vt:lpstr>
      <vt:lpstr>Qu’est-ce que le RGAA ? Référentiel Général d’Amélioration de l’Accessibilité </vt:lpstr>
      <vt:lpstr>Les obligations d’accessibilité  </vt:lpstr>
      <vt:lpstr>Rappel du champ d’application  </vt:lpstr>
      <vt:lpstr>Rappel du champ d’application  </vt:lpstr>
      <vt:lpstr>Rappel du champ d’application  </vt:lpstr>
      <vt:lpstr>Echantillonnage de l’audit  </vt:lpstr>
      <vt:lpstr>Déclaration d’accessibilité  </vt:lpstr>
      <vt:lpstr>Schéma pluriannuel de mise en accessibilité  </vt:lpstr>
      <vt:lpstr>Schéma pluriannuel de mise en accessibilité  </vt:lpstr>
      <vt:lpstr>Mentions et pages obligatoires  </vt:lpstr>
      <vt:lpstr>Pourquoi l’accessibilité est importante ?  </vt:lpstr>
      <vt:lpstr> Quelques chiffres en France (2018) </vt:lpstr>
      <vt:lpstr> Quelques simulations de perceptions </vt:lpstr>
      <vt:lpstr> Quelques simulations de perceptions </vt:lpstr>
      <vt:lpstr> Quelques simulations de perceptions </vt:lpstr>
      <vt:lpstr> Quelques simulations de perceptions </vt:lpstr>
      <vt:lpstr> Quelques simulations de perceptions </vt:lpstr>
      <vt:lpstr> Normes d’accessibilité Web </vt:lpstr>
      <vt:lpstr>Qu’est-ce que le W3C/WAI ? </vt:lpstr>
      <vt:lpstr>Les différentes recommandations de WAI</vt:lpstr>
      <vt:lpstr>Les différentes recommandations de WAI</vt:lpstr>
      <vt:lpstr>Loi, décret, arrêté</vt:lpstr>
      <vt:lpstr> Personnes en situation de handicap visuel </vt:lpstr>
      <vt:lpstr> Personnes en situation de handicap auditif </vt:lpstr>
      <vt:lpstr>  Personnes en situation de handicap moteur </vt:lpstr>
      <vt:lpstr>  Personnes en situation de handicap cognitif </vt:lpstr>
      <vt:lpstr>Séniors </vt:lpstr>
      <vt:lpstr>Autres situations possible  </vt:lpstr>
      <vt:lpstr>En résumé </vt:lpstr>
      <vt:lpstr>Bénéfices pour les utilisateurs</vt:lpstr>
      <vt:lpstr>Bénéfices de la démarche</vt:lpstr>
      <vt:lpstr>Bénéfices de la démarche</vt:lpstr>
      <vt:lpstr>Personnalisation versus tous les handicaps</vt:lpstr>
      <vt:lpstr>Personnalisation versus tous les handicaps</vt:lpstr>
      <vt:lpstr>Personnalisation versus tous les handicaps</vt:lpstr>
      <vt:lpstr>Déclaration de conformité RGAA</vt:lpstr>
      <vt:lpstr>Les outils d’évaluation de l’accessibilité du web</vt:lpstr>
      <vt:lpstr>Créer des documents accessibles</vt:lpstr>
      <vt:lpstr>Ressources</vt:lpstr>
      <vt:lpstr>Référentiel Général d’Accessibilité pour les Administrations</vt:lpstr>
      <vt:lpstr>La trousse à outils</vt:lpstr>
      <vt:lpstr>La trousse à outils</vt:lpstr>
      <vt:lpstr>La trousse à outils</vt:lpstr>
      <vt:lpstr>La trousse à outils</vt:lpstr>
      <vt:lpstr>La trousse à outils</vt:lpstr>
      <vt:lpstr>La trousse à outils</vt:lpstr>
      <vt:lpstr>La trousse à outils </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Présentation PowerPoint</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Thématiques RGAA</vt:lpstr>
      <vt:lpstr>Sensibilisation à la vérification de l'accessibilité  d'un site Web avec le RGAA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Sensibilisation à la vérification de l'accessibilité  d'un site Web avec le RGAA</dc:title>
  <dc:creator>sebastien lardeux</dc:creator>
  <cp:lastModifiedBy>LO MONACO DE ARLES Luciana</cp:lastModifiedBy>
  <cp:revision>492</cp:revision>
  <cp:lastPrinted>2014-06-04T09:51:56Z</cp:lastPrinted>
  <dcterms:created xsi:type="dcterms:W3CDTF">2011-09-15T13:34:58Z</dcterms:created>
  <dcterms:modified xsi:type="dcterms:W3CDTF">2021-11-19T11:04:37Z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TC010437961036</vt:lpwstr>
  </property>
  <property fmtid="{D5CDD505-2E9C-101B-9397-08002B2CF9AE}" pid="3" name="ContentTypeId">
    <vt:lpwstr>0x010100F4D27481CE57EC44AF22B7E390C7D26F</vt:lpwstr>
  </property>
</Properties>
</file>